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1" r:id="rId3"/>
    <p:sldId id="272" r:id="rId4"/>
    <p:sldId id="284" r:id="rId5"/>
    <p:sldId id="260" r:id="rId6"/>
    <p:sldId id="261" r:id="rId7"/>
    <p:sldId id="265" r:id="rId8"/>
    <p:sldId id="266" r:id="rId9"/>
    <p:sldId id="267" r:id="rId10"/>
    <p:sldId id="269" r:id="rId11"/>
    <p:sldId id="279" r:id="rId12"/>
    <p:sldId id="270" r:id="rId13"/>
    <p:sldId id="281" r:id="rId14"/>
    <p:sldId id="282" r:id="rId15"/>
    <p:sldId id="263" r:id="rId16"/>
    <p:sldId id="274" r:id="rId17"/>
    <p:sldId id="276" r:id="rId18"/>
    <p:sldId id="278" r:id="rId19"/>
    <p:sldId id="264" r:id="rId20"/>
    <p:sldId id="283" r:id="rId21"/>
  </p:sldIdLst>
  <p:sldSz cx="9144000" cy="6858000" type="screen4x3"/>
  <p:notesSz cx="6858000" cy="9144000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4FEFE"/>
    <a:srgbClr val="EDF6F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C165E3-B231-4EF5-87A7-D4A7C3242DFE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AC12CD42-366A-49C3-B7A5-53047FA1BF59}">
      <dgm:prSet phldrT="[Texto]" custT="1"/>
      <dgm:spPr/>
      <dgm:t>
        <a:bodyPr/>
        <a:lstStyle/>
        <a:p>
          <a:r>
            <a:rPr lang="es-PE" sz="1800" b="1" dirty="0" smtClean="0"/>
            <a:t>PROMOCION Y PREVENCION</a:t>
          </a:r>
          <a:endParaRPr lang="es-ES" sz="1800" b="1" dirty="0"/>
        </a:p>
      </dgm:t>
    </dgm:pt>
    <dgm:pt modelId="{5B621D56-CE3B-45D5-B8AD-5B4F0B27286D}" type="parTrans" cxnId="{5BA9E6BC-3CB1-4D13-9468-5B0CA09EC4CC}">
      <dgm:prSet/>
      <dgm:spPr/>
      <dgm:t>
        <a:bodyPr/>
        <a:lstStyle/>
        <a:p>
          <a:endParaRPr lang="es-ES"/>
        </a:p>
      </dgm:t>
    </dgm:pt>
    <dgm:pt modelId="{071C460E-C926-410B-AEE8-4CA36B27BEBA}" type="sibTrans" cxnId="{5BA9E6BC-3CB1-4D13-9468-5B0CA09EC4CC}">
      <dgm:prSet/>
      <dgm:spPr/>
      <dgm:t>
        <a:bodyPr/>
        <a:lstStyle/>
        <a:p>
          <a:endParaRPr lang="es-ES"/>
        </a:p>
      </dgm:t>
    </dgm:pt>
    <dgm:pt modelId="{70BE0CE1-837B-4227-A32C-8D2E398C66DA}">
      <dgm:prSet phldrT="[Texto]" custT="1"/>
      <dgm:spPr/>
      <dgm:t>
        <a:bodyPr/>
        <a:lstStyle/>
        <a:p>
          <a:r>
            <a:rPr lang="es-PE" sz="1800" b="1" dirty="0" smtClean="0"/>
            <a:t>RECTORIA EN SALUD</a:t>
          </a:r>
          <a:endParaRPr lang="es-ES" sz="1800" b="1" dirty="0"/>
        </a:p>
      </dgm:t>
    </dgm:pt>
    <dgm:pt modelId="{C80B7D58-CFA0-4C5E-9C94-71DCAC83862F}" type="parTrans" cxnId="{65B25246-999D-4864-AE40-921118CB9A3C}">
      <dgm:prSet/>
      <dgm:spPr/>
      <dgm:t>
        <a:bodyPr/>
        <a:lstStyle/>
        <a:p>
          <a:endParaRPr lang="es-ES"/>
        </a:p>
      </dgm:t>
    </dgm:pt>
    <dgm:pt modelId="{945A5D72-7BB5-45FC-8127-70187E5CFD8B}" type="sibTrans" cxnId="{65B25246-999D-4864-AE40-921118CB9A3C}">
      <dgm:prSet/>
      <dgm:spPr/>
      <dgm:t>
        <a:bodyPr/>
        <a:lstStyle/>
        <a:p>
          <a:endParaRPr lang="es-ES"/>
        </a:p>
      </dgm:t>
    </dgm:pt>
    <dgm:pt modelId="{5A9D01CD-63E3-4156-9ECA-F49EBCCADCA5}">
      <dgm:prSet phldrT="[Texto]" custT="1"/>
      <dgm:spPr/>
      <dgm:t>
        <a:bodyPr/>
        <a:lstStyle/>
        <a:p>
          <a:r>
            <a:rPr lang="es-PE" sz="1800" b="1" dirty="0" smtClean="0"/>
            <a:t>ACCESO Y GESTION PARA LA ATENCION DE CALIDAD </a:t>
          </a:r>
          <a:endParaRPr lang="es-ES" sz="1800" b="1" dirty="0"/>
        </a:p>
      </dgm:t>
    </dgm:pt>
    <dgm:pt modelId="{FB790819-006D-4024-A39C-87A48CCA52C4}" type="parTrans" cxnId="{98D06CA4-5F5D-47DF-B7E6-342ABE31D9AD}">
      <dgm:prSet/>
      <dgm:spPr/>
      <dgm:t>
        <a:bodyPr/>
        <a:lstStyle/>
        <a:p>
          <a:endParaRPr lang="es-ES"/>
        </a:p>
      </dgm:t>
    </dgm:pt>
    <dgm:pt modelId="{BB8B80FF-5521-4269-B553-FBA2B078F7CB}" type="sibTrans" cxnId="{98D06CA4-5F5D-47DF-B7E6-342ABE31D9AD}">
      <dgm:prSet/>
      <dgm:spPr/>
      <dgm:t>
        <a:bodyPr/>
        <a:lstStyle/>
        <a:p>
          <a:endParaRPr lang="es-ES"/>
        </a:p>
      </dgm:t>
    </dgm:pt>
    <dgm:pt modelId="{178B154C-A05A-45A2-B158-03B4157A66F7}" type="pres">
      <dgm:prSet presAssocID="{0CC165E3-B231-4EF5-87A7-D4A7C3242DFE}" presName="compositeShape" presStyleCnt="0">
        <dgm:presLayoutVars>
          <dgm:chMax val="7"/>
          <dgm:dir/>
          <dgm:resizeHandles val="exact"/>
        </dgm:presLayoutVars>
      </dgm:prSet>
      <dgm:spPr/>
    </dgm:pt>
    <dgm:pt modelId="{8BFC4AAE-761D-4411-8808-8777665B8E71}" type="pres">
      <dgm:prSet presAssocID="{AC12CD42-366A-49C3-B7A5-53047FA1BF59}" presName="circ1" presStyleLbl="vennNode1" presStyleIdx="0" presStyleCnt="3" custLinFactNeighborX="2751" custLinFactNeighborY="-1436"/>
      <dgm:spPr/>
      <dgm:t>
        <a:bodyPr/>
        <a:lstStyle/>
        <a:p>
          <a:endParaRPr lang="es-ES"/>
        </a:p>
      </dgm:t>
    </dgm:pt>
    <dgm:pt modelId="{FB06CFF3-7E51-4316-9090-7DDE91C1D2F7}" type="pres">
      <dgm:prSet presAssocID="{AC12CD42-366A-49C3-B7A5-53047FA1BF5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0D65C0-3E01-4DB1-992E-CBCADB948974}" type="pres">
      <dgm:prSet presAssocID="{70BE0CE1-837B-4227-A32C-8D2E398C66DA}" presName="circ2" presStyleLbl="vennNode1" presStyleIdx="1" presStyleCnt="3"/>
      <dgm:spPr/>
      <dgm:t>
        <a:bodyPr/>
        <a:lstStyle/>
        <a:p>
          <a:endParaRPr lang="es-ES"/>
        </a:p>
      </dgm:t>
    </dgm:pt>
    <dgm:pt modelId="{35B03EAB-FA46-494C-A456-0CC852A9EAC9}" type="pres">
      <dgm:prSet presAssocID="{70BE0CE1-837B-4227-A32C-8D2E398C66D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A0357B-A0DF-4D7C-9579-52A4EFADD14F}" type="pres">
      <dgm:prSet presAssocID="{5A9D01CD-63E3-4156-9ECA-F49EBCCADCA5}" presName="circ3" presStyleLbl="vennNode1" presStyleIdx="2" presStyleCnt="3"/>
      <dgm:spPr/>
      <dgm:t>
        <a:bodyPr/>
        <a:lstStyle/>
        <a:p>
          <a:endParaRPr lang="es-ES"/>
        </a:p>
      </dgm:t>
    </dgm:pt>
    <dgm:pt modelId="{93A068C3-CCB6-4F4C-AC98-2DA0848C28A2}" type="pres">
      <dgm:prSet presAssocID="{5A9D01CD-63E3-4156-9ECA-F49EBCCADCA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8D06CA4-5F5D-47DF-B7E6-342ABE31D9AD}" srcId="{0CC165E3-B231-4EF5-87A7-D4A7C3242DFE}" destId="{5A9D01CD-63E3-4156-9ECA-F49EBCCADCA5}" srcOrd="2" destOrd="0" parTransId="{FB790819-006D-4024-A39C-87A48CCA52C4}" sibTransId="{BB8B80FF-5521-4269-B553-FBA2B078F7CB}"/>
    <dgm:cxn modelId="{5BA9E6BC-3CB1-4D13-9468-5B0CA09EC4CC}" srcId="{0CC165E3-B231-4EF5-87A7-D4A7C3242DFE}" destId="{AC12CD42-366A-49C3-B7A5-53047FA1BF59}" srcOrd="0" destOrd="0" parTransId="{5B621D56-CE3B-45D5-B8AD-5B4F0B27286D}" sibTransId="{071C460E-C926-410B-AEE8-4CA36B27BEBA}"/>
    <dgm:cxn modelId="{3D0D957B-A1BF-42CA-A427-CC03996ECF90}" type="presOf" srcId="{70BE0CE1-837B-4227-A32C-8D2E398C66DA}" destId="{460D65C0-3E01-4DB1-992E-CBCADB948974}" srcOrd="0" destOrd="0" presId="urn:microsoft.com/office/officeart/2005/8/layout/venn1"/>
    <dgm:cxn modelId="{4961905F-1A7D-43C3-B3AC-12DD69653DC9}" type="presOf" srcId="{5A9D01CD-63E3-4156-9ECA-F49EBCCADCA5}" destId="{4EA0357B-A0DF-4D7C-9579-52A4EFADD14F}" srcOrd="0" destOrd="0" presId="urn:microsoft.com/office/officeart/2005/8/layout/venn1"/>
    <dgm:cxn modelId="{4E259EA1-FE06-4024-BDED-5FE90C0D14E8}" type="presOf" srcId="{0CC165E3-B231-4EF5-87A7-D4A7C3242DFE}" destId="{178B154C-A05A-45A2-B158-03B4157A66F7}" srcOrd="0" destOrd="0" presId="urn:microsoft.com/office/officeart/2005/8/layout/venn1"/>
    <dgm:cxn modelId="{A83202C7-39DE-4AB0-9C24-111A720E51DF}" type="presOf" srcId="{AC12CD42-366A-49C3-B7A5-53047FA1BF59}" destId="{8BFC4AAE-761D-4411-8808-8777665B8E71}" srcOrd="0" destOrd="0" presId="urn:microsoft.com/office/officeart/2005/8/layout/venn1"/>
    <dgm:cxn modelId="{5B1B53F3-B0F9-40BD-BA23-67183946BEF8}" type="presOf" srcId="{AC12CD42-366A-49C3-B7A5-53047FA1BF59}" destId="{FB06CFF3-7E51-4316-9090-7DDE91C1D2F7}" srcOrd="1" destOrd="0" presId="urn:microsoft.com/office/officeart/2005/8/layout/venn1"/>
    <dgm:cxn modelId="{4754EB16-2AC3-4132-AC6A-0720A0CF1AEF}" type="presOf" srcId="{70BE0CE1-837B-4227-A32C-8D2E398C66DA}" destId="{35B03EAB-FA46-494C-A456-0CC852A9EAC9}" srcOrd="1" destOrd="0" presId="urn:microsoft.com/office/officeart/2005/8/layout/venn1"/>
    <dgm:cxn modelId="{0FBE6556-FD04-48EB-9EBA-9A4F82681B46}" type="presOf" srcId="{5A9D01CD-63E3-4156-9ECA-F49EBCCADCA5}" destId="{93A068C3-CCB6-4F4C-AC98-2DA0848C28A2}" srcOrd="1" destOrd="0" presId="urn:microsoft.com/office/officeart/2005/8/layout/venn1"/>
    <dgm:cxn modelId="{65B25246-999D-4864-AE40-921118CB9A3C}" srcId="{0CC165E3-B231-4EF5-87A7-D4A7C3242DFE}" destId="{70BE0CE1-837B-4227-A32C-8D2E398C66DA}" srcOrd="1" destOrd="0" parTransId="{C80B7D58-CFA0-4C5E-9C94-71DCAC83862F}" sibTransId="{945A5D72-7BB5-45FC-8127-70187E5CFD8B}"/>
    <dgm:cxn modelId="{799B3CF8-A773-4EAB-A247-DF4BB2B62CA7}" type="presParOf" srcId="{178B154C-A05A-45A2-B158-03B4157A66F7}" destId="{8BFC4AAE-761D-4411-8808-8777665B8E71}" srcOrd="0" destOrd="0" presId="urn:microsoft.com/office/officeart/2005/8/layout/venn1"/>
    <dgm:cxn modelId="{400E0400-748E-48DF-98AA-E7DFB47211BD}" type="presParOf" srcId="{178B154C-A05A-45A2-B158-03B4157A66F7}" destId="{FB06CFF3-7E51-4316-9090-7DDE91C1D2F7}" srcOrd="1" destOrd="0" presId="urn:microsoft.com/office/officeart/2005/8/layout/venn1"/>
    <dgm:cxn modelId="{17A70B07-852D-44B4-9FCB-675F02EBB331}" type="presParOf" srcId="{178B154C-A05A-45A2-B158-03B4157A66F7}" destId="{460D65C0-3E01-4DB1-992E-CBCADB948974}" srcOrd="2" destOrd="0" presId="urn:microsoft.com/office/officeart/2005/8/layout/venn1"/>
    <dgm:cxn modelId="{249123AE-DFD3-4522-82FC-7507194DE07D}" type="presParOf" srcId="{178B154C-A05A-45A2-B158-03B4157A66F7}" destId="{35B03EAB-FA46-494C-A456-0CC852A9EAC9}" srcOrd="3" destOrd="0" presId="urn:microsoft.com/office/officeart/2005/8/layout/venn1"/>
    <dgm:cxn modelId="{E61A140F-C68F-4006-9086-11E9C9312542}" type="presParOf" srcId="{178B154C-A05A-45A2-B158-03B4157A66F7}" destId="{4EA0357B-A0DF-4D7C-9579-52A4EFADD14F}" srcOrd="4" destOrd="0" presId="urn:microsoft.com/office/officeart/2005/8/layout/venn1"/>
    <dgm:cxn modelId="{274D782F-4ADD-4A7C-A22E-28C0244BE08F}" type="presParOf" srcId="{178B154C-A05A-45A2-B158-03B4157A66F7}" destId="{93A068C3-CCB6-4F4C-AC98-2DA0848C28A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FC4AAE-761D-4411-8808-8777665B8E71}">
      <dsp:nvSpPr>
        <dsp:cNvPr id="0" name=""/>
        <dsp:cNvSpPr/>
      </dsp:nvSpPr>
      <dsp:spPr>
        <a:xfrm>
          <a:off x="2129484" y="18179"/>
          <a:ext cx="2808312" cy="280831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PROMOCION Y PREVENCION</a:t>
          </a:r>
          <a:endParaRPr lang="es-ES" sz="1800" b="1" kern="1200" dirty="0"/>
        </a:p>
      </dsp:txBody>
      <dsp:txXfrm>
        <a:off x="2503926" y="509633"/>
        <a:ext cx="2059428" cy="1263740"/>
      </dsp:txXfrm>
    </dsp:sp>
    <dsp:sp modelId="{460D65C0-3E01-4DB1-992E-CBCADB948974}">
      <dsp:nvSpPr>
        <dsp:cNvPr id="0" name=""/>
        <dsp:cNvSpPr/>
      </dsp:nvSpPr>
      <dsp:spPr>
        <a:xfrm>
          <a:off x="3065560" y="1813701"/>
          <a:ext cx="2808312" cy="2808312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RECTORIA EN SALUD</a:t>
          </a:r>
          <a:endParaRPr lang="es-ES" sz="1800" b="1" kern="1200" dirty="0"/>
        </a:p>
      </dsp:txBody>
      <dsp:txXfrm>
        <a:off x="3924436" y="2539182"/>
        <a:ext cx="1684987" cy="1544571"/>
      </dsp:txXfrm>
    </dsp:sp>
    <dsp:sp modelId="{4EA0357B-A0DF-4D7C-9579-52A4EFADD14F}">
      <dsp:nvSpPr>
        <dsp:cNvPr id="0" name=""/>
        <dsp:cNvSpPr/>
      </dsp:nvSpPr>
      <dsp:spPr>
        <a:xfrm>
          <a:off x="1038895" y="1813701"/>
          <a:ext cx="2808312" cy="2808312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ACCESO Y GESTION PARA LA ATENCION DE CALIDAD </a:t>
          </a:r>
          <a:endParaRPr lang="es-ES" sz="1800" b="1" kern="1200" dirty="0"/>
        </a:p>
      </dsp:txBody>
      <dsp:txXfrm>
        <a:off x="1303344" y="2539182"/>
        <a:ext cx="1684987" cy="1544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28B2944-859C-4366-83C8-66739BB9A59D}" type="datetimeFigureOut">
              <a:rPr lang="es-PE"/>
              <a:pPr>
                <a:defRPr/>
              </a:pPr>
              <a:t>29/03/2012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927A6BE-B444-4C3D-8A4E-B18491208610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42F1D5-71D5-4293-AD6D-E85B270CA320}" type="slidenum">
              <a:rPr lang="es-PE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P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BBEAB1-AC99-44C1-B3DF-9B2C40A9D1F4}" type="slidenum">
              <a:rPr lang="es-PE" smtClean="0"/>
              <a:pPr/>
              <a:t>13</a:t>
            </a:fld>
            <a:endParaRPr lang="es-P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BBEAB1-AC99-44C1-B3DF-9B2C40A9D1F4}" type="slidenum">
              <a:rPr lang="es-PE" smtClean="0"/>
              <a:pPr/>
              <a:t>14</a:t>
            </a:fld>
            <a:endParaRPr lang="es-P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solidFill>
                  <a:srgbClr val="FF0000"/>
                </a:solidFill>
                <a:latin typeface="Trebuchet MS" pitchFamily="34" charset="0"/>
              </a:rPr>
              <a:t>(esto quiere decir que como propuesta, debe discutirse ampliamente con los diferentes subsectores de salud y grupos políticos, es a mediano plazo probablemente realizable en algunos años)</a:t>
            </a:r>
            <a:endParaRPr lang="es-PE" smtClean="0"/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0880CC-8AC6-43B9-99E2-08DEE0051712}" type="slidenum">
              <a:rPr lang="es-PE" smtClean="0"/>
              <a:pPr/>
              <a:t>16</a:t>
            </a:fld>
            <a:endParaRPr lang="es-P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4C7C35-BCDB-4F4A-8A99-40C4FA287E26}" type="slidenum">
              <a:rPr lang="es-PE" smtClean="0"/>
              <a:pPr/>
              <a:t>2</a:t>
            </a:fld>
            <a:endParaRPr lang="es-P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6B6910-2A7D-4D4A-8D3E-57DADE1D4405}" type="slidenum">
              <a:rPr lang="es-PE" smtClean="0"/>
              <a:pPr/>
              <a:t>3</a:t>
            </a:fld>
            <a:endParaRPr lang="es-P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F819EA-E0DA-4869-A1A6-12B48CA17F0C}" type="slidenum">
              <a:rPr lang="es-PE" smtClean="0"/>
              <a:pPr/>
              <a:t>7</a:t>
            </a:fld>
            <a:endParaRPr lang="es-P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BC3A60-C503-45AB-BC92-2FB123BEC9DB}" type="slidenum">
              <a:rPr lang="es-PE" smtClean="0"/>
              <a:pPr/>
              <a:t>8</a:t>
            </a:fld>
            <a:endParaRPr lang="es-P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PE" smtClean="0"/>
              <a:t>Pasar a DGSP para confirmar datos del cáncer</a:t>
            </a:r>
          </a:p>
          <a:p>
            <a:r>
              <a:rPr lang="es-PE" smtClean="0"/>
              <a:t>Coordinar con el Dr. Garavito para calculo de costo del cáncer integral</a:t>
            </a:r>
            <a:endParaRPr lang="es-ES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DFEBBF-5F2F-49C6-8535-601D3F2AABEA}" type="slidenum">
              <a:rPr lang="es-PE" smtClean="0"/>
              <a:pPr/>
              <a:t>9</a:t>
            </a:fld>
            <a:endParaRPr lang="es-P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B053AE-EE6E-4FE0-B5DE-A17D0F85DFE1}" type="slidenum">
              <a:rPr lang="es-PE" smtClean="0"/>
              <a:pPr/>
              <a:t>10</a:t>
            </a:fld>
            <a:endParaRPr lang="es-P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BBEAB1-AC99-44C1-B3DF-9B2C40A9D1F4}" type="slidenum">
              <a:rPr lang="es-PE" smtClean="0"/>
              <a:pPr/>
              <a:t>12</a:t>
            </a:fld>
            <a:endParaRPr lang="es-P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2EFDF-6ABB-412C-87E8-9C817378CD3E}" type="datetimeFigureOut">
              <a:rPr lang="es-PE"/>
              <a:pPr>
                <a:defRPr/>
              </a:pPr>
              <a:t>29/03/2012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ACA70-C1BE-40AC-B044-887837C61DBD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B014E-0CAC-44D8-8128-97A0D50E01F2}" type="datetimeFigureOut">
              <a:rPr lang="es-PE"/>
              <a:pPr>
                <a:defRPr/>
              </a:pPr>
              <a:t>29/03/2012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1D438-7987-47C0-8656-FBB4213DA05A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8DE07-4768-4A93-A20F-C2FC9142A7F1}" type="datetimeFigureOut">
              <a:rPr lang="es-PE"/>
              <a:pPr>
                <a:defRPr/>
              </a:pPr>
              <a:t>29/03/2012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86FCC-1BA4-405F-935A-B463E01A2E3D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28736-8862-4FD5-B8A0-245D6FACFE4D}" type="datetimeFigureOut">
              <a:rPr lang="es-PE"/>
              <a:pPr>
                <a:defRPr/>
              </a:pPr>
              <a:t>29/03/2012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2EC01-CA1A-4873-B543-0773489AA22E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73D1-E7D5-4BA2-A8E8-7E4B5FDB33F1}" type="datetimeFigureOut">
              <a:rPr lang="es-PE"/>
              <a:pPr>
                <a:defRPr/>
              </a:pPr>
              <a:t>29/03/2012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A3C01-B917-4ABD-B4F5-F2EF236E1A6A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D3ACD-2F37-4743-A545-0C543FDA789F}" type="datetimeFigureOut">
              <a:rPr lang="es-PE"/>
              <a:pPr>
                <a:defRPr/>
              </a:pPr>
              <a:t>29/03/2012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9D324-25FD-4155-A660-A476825E7496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54C8B-E562-4836-8E2B-ED6359271992}" type="datetimeFigureOut">
              <a:rPr lang="es-PE"/>
              <a:pPr>
                <a:defRPr/>
              </a:pPr>
              <a:t>29/03/2012</a:t>
            </a:fld>
            <a:endParaRPr lang="es-PE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D4D46-5FC0-4948-A559-0BD58AE1C6B9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CD942-42DF-4EA8-A2C8-081A0E1A0FB2}" type="datetimeFigureOut">
              <a:rPr lang="es-PE"/>
              <a:pPr>
                <a:defRPr/>
              </a:pPr>
              <a:t>29/03/2012</a:t>
            </a:fld>
            <a:endParaRPr lang="es-PE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EB4D3-191A-4660-BE26-BCE87A137DED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10363-5045-4E08-AC21-5845F6A50202}" type="datetimeFigureOut">
              <a:rPr lang="es-PE"/>
              <a:pPr>
                <a:defRPr/>
              </a:pPr>
              <a:t>29/03/2012</a:t>
            </a:fld>
            <a:endParaRPr lang="es-PE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077E6-5C7B-4843-8B2C-B01899D34B61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70ED9-E9D5-4128-8B38-AA9049B70A5A}" type="datetimeFigureOut">
              <a:rPr lang="es-PE"/>
              <a:pPr>
                <a:defRPr/>
              </a:pPr>
              <a:t>29/03/2012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6674-5165-41A2-824C-D103CA961548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BB21E-D95F-4A1E-939D-C0D8BAAC6841}" type="datetimeFigureOut">
              <a:rPr lang="es-PE"/>
              <a:pPr>
                <a:defRPr/>
              </a:pPr>
              <a:t>29/03/2012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8FC91-52EB-4AB5-B746-4C82B8FC8A37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PE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932FFE-E024-4AF8-91BD-01978F782A21}" type="datetimeFigureOut">
              <a:rPr lang="es-PE"/>
              <a:pPr>
                <a:defRPr/>
              </a:pPr>
              <a:t>29/03/2012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07E5E6-A8EC-47FA-A26F-FDF9E5E51A82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Forma libre"/>
          <p:cNvSpPr/>
          <p:nvPr/>
        </p:nvSpPr>
        <p:spPr>
          <a:xfrm>
            <a:off x="0" y="5229225"/>
            <a:ext cx="9144000" cy="1693863"/>
          </a:xfrm>
          <a:custGeom>
            <a:avLst/>
            <a:gdLst>
              <a:gd name="connsiteX0" fmla="*/ 0 w 5400600"/>
              <a:gd name="connsiteY0" fmla="*/ 0 h 1656184"/>
              <a:gd name="connsiteX1" fmla="*/ 5400600 w 5400600"/>
              <a:gd name="connsiteY1" fmla="*/ 0 h 1656184"/>
              <a:gd name="connsiteX2" fmla="*/ 5400600 w 5400600"/>
              <a:gd name="connsiteY2" fmla="*/ 1656184 h 1656184"/>
              <a:gd name="connsiteX3" fmla="*/ 0 w 5400600"/>
              <a:gd name="connsiteY3" fmla="*/ 1656184 h 1656184"/>
              <a:gd name="connsiteX4" fmla="*/ 0 w 5400600"/>
              <a:gd name="connsiteY4" fmla="*/ 0 h 1656184"/>
              <a:gd name="connsiteX0" fmla="*/ 0 w 5436096"/>
              <a:gd name="connsiteY0" fmla="*/ 0 h 1656184"/>
              <a:gd name="connsiteX1" fmla="*/ 5436096 w 5436096"/>
              <a:gd name="connsiteY1" fmla="*/ 99392 h 1656184"/>
              <a:gd name="connsiteX2" fmla="*/ 5400600 w 5436096"/>
              <a:gd name="connsiteY2" fmla="*/ 1656184 h 1656184"/>
              <a:gd name="connsiteX3" fmla="*/ 0 w 5436096"/>
              <a:gd name="connsiteY3" fmla="*/ 1656184 h 1656184"/>
              <a:gd name="connsiteX4" fmla="*/ 0 w 5436096"/>
              <a:gd name="connsiteY4" fmla="*/ 0 h 1656184"/>
              <a:gd name="connsiteX0" fmla="*/ 0 w 9144000"/>
              <a:gd name="connsiteY0" fmla="*/ 0 h 1656184"/>
              <a:gd name="connsiteX1" fmla="*/ 5436096 w 9144000"/>
              <a:gd name="connsiteY1" fmla="*/ 99392 h 1656184"/>
              <a:gd name="connsiteX2" fmla="*/ 9144000 w 9144000"/>
              <a:gd name="connsiteY2" fmla="*/ 1656184 h 1656184"/>
              <a:gd name="connsiteX3" fmla="*/ 0 w 9144000"/>
              <a:gd name="connsiteY3" fmla="*/ 1656184 h 1656184"/>
              <a:gd name="connsiteX4" fmla="*/ 0 w 9144000"/>
              <a:gd name="connsiteY4" fmla="*/ 0 h 1656184"/>
              <a:gd name="connsiteX0" fmla="*/ 0 w 9144000"/>
              <a:gd name="connsiteY0" fmla="*/ 0 h 1656184"/>
              <a:gd name="connsiteX1" fmla="*/ 9144000 w 9144000"/>
              <a:gd name="connsiteY1" fmla="*/ 27384 h 1656184"/>
              <a:gd name="connsiteX2" fmla="*/ 9144000 w 9144000"/>
              <a:gd name="connsiteY2" fmla="*/ 1656184 h 1656184"/>
              <a:gd name="connsiteX3" fmla="*/ 0 w 9144000"/>
              <a:gd name="connsiteY3" fmla="*/ 1656184 h 1656184"/>
              <a:gd name="connsiteX4" fmla="*/ 0 w 9144000"/>
              <a:gd name="connsiteY4" fmla="*/ 0 h 1656184"/>
              <a:gd name="connsiteX0" fmla="*/ 0 w 9144000"/>
              <a:gd name="connsiteY0" fmla="*/ 0 h 1656184"/>
              <a:gd name="connsiteX1" fmla="*/ 9144000 w 9144000"/>
              <a:gd name="connsiteY1" fmla="*/ 27384 h 1656184"/>
              <a:gd name="connsiteX2" fmla="*/ 9144000 w 9144000"/>
              <a:gd name="connsiteY2" fmla="*/ 1656184 h 1656184"/>
              <a:gd name="connsiteX3" fmla="*/ 0 w 9144000"/>
              <a:gd name="connsiteY3" fmla="*/ 1656184 h 1656184"/>
              <a:gd name="connsiteX4" fmla="*/ 0 w 9144000"/>
              <a:gd name="connsiteY4" fmla="*/ 0 h 1656184"/>
              <a:gd name="connsiteX0" fmla="*/ 0 w 9144000"/>
              <a:gd name="connsiteY0" fmla="*/ 0 h 1656184"/>
              <a:gd name="connsiteX1" fmla="*/ 9144000 w 9144000"/>
              <a:gd name="connsiteY1" fmla="*/ 27384 h 1656184"/>
              <a:gd name="connsiteX2" fmla="*/ 9144000 w 9144000"/>
              <a:gd name="connsiteY2" fmla="*/ 1656184 h 1656184"/>
              <a:gd name="connsiteX3" fmla="*/ 0 w 9144000"/>
              <a:gd name="connsiteY3" fmla="*/ 1656184 h 1656184"/>
              <a:gd name="connsiteX4" fmla="*/ 0 w 9144000"/>
              <a:gd name="connsiteY4" fmla="*/ 0 h 1656184"/>
              <a:gd name="connsiteX0" fmla="*/ 0 w 9144000"/>
              <a:gd name="connsiteY0" fmla="*/ 0 h 1656184"/>
              <a:gd name="connsiteX1" fmla="*/ 9144000 w 9144000"/>
              <a:gd name="connsiteY1" fmla="*/ 27384 h 1656184"/>
              <a:gd name="connsiteX2" fmla="*/ 9144000 w 9144000"/>
              <a:gd name="connsiteY2" fmla="*/ 1656184 h 1656184"/>
              <a:gd name="connsiteX3" fmla="*/ 0 w 9144000"/>
              <a:gd name="connsiteY3" fmla="*/ 1656184 h 1656184"/>
              <a:gd name="connsiteX4" fmla="*/ 0 w 9144000"/>
              <a:gd name="connsiteY4" fmla="*/ 0 h 1656184"/>
              <a:gd name="connsiteX0" fmla="*/ 0 w 9144000"/>
              <a:gd name="connsiteY0" fmla="*/ 936104 h 1628800"/>
              <a:gd name="connsiteX1" fmla="*/ 9144000 w 9144000"/>
              <a:gd name="connsiteY1" fmla="*/ 0 h 1628800"/>
              <a:gd name="connsiteX2" fmla="*/ 9144000 w 9144000"/>
              <a:gd name="connsiteY2" fmla="*/ 1628800 h 1628800"/>
              <a:gd name="connsiteX3" fmla="*/ 0 w 9144000"/>
              <a:gd name="connsiteY3" fmla="*/ 1628800 h 1628800"/>
              <a:gd name="connsiteX4" fmla="*/ 0 w 9144000"/>
              <a:gd name="connsiteY4" fmla="*/ 936104 h 1628800"/>
              <a:gd name="connsiteX0" fmla="*/ 0 w 9144000"/>
              <a:gd name="connsiteY0" fmla="*/ 936104 h 1628800"/>
              <a:gd name="connsiteX1" fmla="*/ 9144000 w 9144000"/>
              <a:gd name="connsiteY1" fmla="*/ 0 h 1628800"/>
              <a:gd name="connsiteX2" fmla="*/ 9144000 w 9144000"/>
              <a:gd name="connsiteY2" fmla="*/ 1628800 h 1628800"/>
              <a:gd name="connsiteX3" fmla="*/ 0 w 9144000"/>
              <a:gd name="connsiteY3" fmla="*/ 1628800 h 1628800"/>
              <a:gd name="connsiteX4" fmla="*/ 0 w 9144000"/>
              <a:gd name="connsiteY4" fmla="*/ 936104 h 1628800"/>
              <a:gd name="connsiteX0" fmla="*/ 0 w 9144000"/>
              <a:gd name="connsiteY0" fmla="*/ 936104 h 1921723"/>
              <a:gd name="connsiteX1" fmla="*/ 9144000 w 9144000"/>
              <a:gd name="connsiteY1" fmla="*/ 0 h 1921723"/>
              <a:gd name="connsiteX2" fmla="*/ 9144000 w 9144000"/>
              <a:gd name="connsiteY2" fmla="*/ 1628800 h 1921723"/>
              <a:gd name="connsiteX3" fmla="*/ 0 w 9144000"/>
              <a:gd name="connsiteY3" fmla="*/ 1628800 h 1921723"/>
              <a:gd name="connsiteX4" fmla="*/ 0 w 9144000"/>
              <a:gd name="connsiteY4" fmla="*/ 936104 h 1921723"/>
              <a:gd name="connsiteX0" fmla="*/ 0 w 9144000"/>
              <a:gd name="connsiteY0" fmla="*/ 576064 h 1628800"/>
              <a:gd name="connsiteX1" fmla="*/ 9144000 w 9144000"/>
              <a:gd name="connsiteY1" fmla="*/ 0 h 1628800"/>
              <a:gd name="connsiteX2" fmla="*/ 9144000 w 9144000"/>
              <a:gd name="connsiteY2" fmla="*/ 1628800 h 1628800"/>
              <a:gd name="connsiteX3" fmla="*/ 0 w 9144000"/>
              <a:gd name="connsiteY3" fmla="*/ 1628800 h 1628800"/>
              <a:gd name="connsiteX4" fmla="*/ 0 w 9144000"/>
              <a:gd name="connsiteY4" fmla="*/ 576064 h 1628800"/>
              <a:gd name="connsiteX0" fmla="*/ 0 w 9144000"/>
              <a:gd name="connsiteY0" fmla="*/ 675348 h 1728084"/>
              <a:gd name="connsiteX1" fmla="*/ 9144000 w 9144000"/>
              <a:gd name="connsiteY1" fmla="*/ 99284 h 1728084"/>
              <a:gd name="connsiteX2" fmla="*/ 9144000 w 9144000"/>
              <a:gd name="connsiteY2" fmla="*/ 1728084 h 1728084"/>
              <a:gd name="connsiteX3" fmla="*/ 0 w 9144000"/>
              <a:gd name="connsiteY3" fmla="*/ 1728084 h 1728084"/>
              <a:gd name="connsiteX4" fmla="*/ 0 w 9144000"/>
              <a:gd name="connsiteY4" fmla="*/ 675348 h 1728084"/>
              <a:gd name="connsiteX0" fmla="*/ 0 w 9144000"/>
              <a:gd name="connsiteY0" fmla="*/ 675348 h 1793181"/>
              <a:gd name="connsiteX1" fmla="*/ 9144000 w 9144000"/>
              <a:gd name="connsiteY1" fmla="*/ 99284 h 1793181"/>
              <a:gd name="connsiteX2" fmla="*/ 9144000 w 9144000"/>
              <a:gd name="connsiteY2" fmla="*/ 1728084 h 1793181"/>
              <a:gd name="connsiteX3" fmla="*/ 0 w 9144000"/>
              <a:gd name="connsiteY3" fmla="*/ 1728084 h 1793181"/>
              <a:gd name="connsiteX4" fmla="*/ 0 w 9144000"/>
              <a:gd name="connsiteY4" fmla="*/ 675348 h 1793181"/>
              <a:gd name="connsiteX0" fmla="*/ 0 w 9144000"/>
              <a:gd name="connsiteY0" fmla="*/ 576064 h 1693897"/>
              <a:gd name="connsiteX1" fmla="*/ 9144000 w 9144000"/>
              <a:gd name="connsiteY1" fmla="*/ 0 h 1693897"/>
              <a:gd name="connsiteX2" fmla="*/ 9144000 w 9144000"/>
              <a:gd name="connsiteY2" fmla="*/ 1628800 h 1693897"/>
              <a:gd name="connsiteX3" fmla="*/ 0 w 9144000"/>
              <a:gd name="connsiteY3" fmla="*/ 1628800 h 1693897"/>
              <a:gd name="connsiteX4" fmla="*/ 0 w 9144000"/>
              <a:gd name="connsiteY4" fmla="*/ 576064 h 169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693897">
                <a:moveTo>
                  <a:pt x="0" y="576064"/>
                </a:moveTo>
                <a:cubicBezTo>
                  <a:pt x="3992899" y="267208"/>
                  <a:pt x="6570109" y="1693897"/>
                  <a:pt x="9144000" y="0"/>
                </a:cubicBezTo>
                <a:lnTo>
                  <a:pt x="9144000" y="1628800"/>
                </a:lnTo>
                <a:lnTo>
                  <a:pt x="0" y="1628800"/>
                </a:lnTo>
                <a:lnTo>
                  <a:pt x="0" y="57606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pic>
        <p:nvPicPr>
          <p:cNvPr id="1026" name="Picture 2" descr="D:\Escritorio\minsa_nueva_actitud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504" y="5949280"/>
            <a:ext cx="1327175" cy="889186"/>
          </a:xfrm>
          <a:prstGeom prst="rect">
            <a:avLst/>
          </a:prstGeom>
          <a:noFill/>
        </p:spPr>
      </p:pic>
      <p:pic>
        <p:nvPicPr>
          <p:cNvPr id="2052" name="Picture 4" descr="D:\neo\minsa_logo4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92075"/>
            <a:ext cx="277177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:\Mis Documentos\Imagenes\MARCA PERU PNG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697788" y="5972175"/>
            <a:ext cx="1446212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827584" y="1940639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 smtClean="0"/>
              <a:t>HOJA DE RUTA </a:t>
            </a:r>
            <a:r>
              <a:rPr lang="es-PE" sz="3600" dirty="0" smtClean="0"/>
              <a:t>2011-2016</a:t>
            </a:r>
            <a:endParaRPr lang="es-PE" sz="3600" dirty="0" smtClean="0"/>
          </a:p>
          <a:p>
            <a:pPr algn="ctr"/>
            <a:endParaRPr lang="es-PE" sz="3600" dirty="0" smtClean="0"/>
          </a:p>
          <a:p>
            <a:pPr algn="ctr"/>
            <a:r>
              <a:rPr lang="es-PE" sz="3600" dirty="0" smtClean="0"/>
              <a:t>MINISTERIO DE SALUD</a:t>
            </a:r>
            <a:endParaRPr lang="es-ES" sz="3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4860032" y="4581128"/>
            <a:ext cx="3960440" cy="100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Clr>
                <a:schemeClr val="bg2"/>
              </a:buClr>
              <a:buSzPct val="70000"/>
              <a:defRPr/>
            </a:pPr>
            <a:r>
              <a:rPr lang="es-ES" b="1" dirty="0" smtClean="0">
                <a:latin typeface="Calibri" pitchFamily="34" charset="0"/>
              </a:rPr>
              <a:t>Presentación efectuada por:</a:t>
            </a:r>
          </a:p>
          <a:p>
            <a:pPr>
              <a:lnSpc>
                <a:spcPct val="80000"/>
              </a:lnSpc>
              <a:buClr>
                <a:schemeClr val="bg2"/>
              </a:buClr>
              <a:buSzPct val="70000"/>
              <a:defRPr/>
            </a:pPr>
            <a:r>
              <a:rPr lang="es-ES" b="1" dirty="0" smtClean="0">
                <a:latin typeface="Calibri" pitchFamily="34" charset="0"/>
              </a:rPr>
              <a:t>Dr</a:t>
            </a:r>
            <a:r>
              <a:rPr lang="es-ES" b="1" dirty="0">
                <a:latin typeface="Calibri" pitchFamily="34" charset="0"/>
              </a:rPr>
              <a:t>. ALBERTO TEJADA NORIEGA</a:t>
            </a:r>
            <a:endParaRPr lang="es-ES" b="1" dirty="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SzPct val="70000"/>
              <a:defRPr/>
            </a:pPr>
            <a:r>
              <a:rPr lang="en-US" sz="1600" b="1" dirty="0">
                <a:latin typeface="Calibri" pitchFamily="34" charset="0"/>
              </a:rPr>
              <a:t>MINISTRO DE SALUD</a:t>
            </a:r>
            <a:endParaRPr lang="en-US" sz="1600" dirty="0">
              <a:latin typeface="Calibri" pitchFamily="34" charset="0"/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583180" y="372904"/>
            <a:ext cx="6406515" cy="518636"/>
          </a:xfrm>
        </p:spPr>
        <p:txBody>
          <a:bodyPr lIns="0" tIns="0" rIns="0" bIns="0"/>
          <a:lstStyle/>
          <a:p>
            <a:pPr algn="r" eaLnBrk="1" hangingPunct="1">
              <a:lnSpc>
                <a:spcPct val="95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METAS AL 2016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51520" y="921763"/>
            <a:ext cx="5829300" cy="5891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  <a:defRPr/>
            </a:pPr>
            <a:r>
              <a:rPr lang="es-PE" sz="25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Para</a:t>
            </a:r>
            <a:r>
              <a:rPr lang="es-PE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s-PE" sz="25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prevenir </a:t>
            </a:r>
            <a:r>
              <a:rPr lang="es-PE" sz="25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Enfermedades Transmisibles </a:t>
            </a:r>
            <a:endParaRPr lang="es-PE" sz="25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5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marL="320040" lvl="1" indent="-320040" algn="just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  <a:defRPr/>
            </a:pPr>
            <a:r>
              <a:rPr lang="es-PE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Alcanzar el 95% de cobertura en Vacunas básicas completas en menores de un año (MINSA- ENDES).</a:t>
            </a:r>
          </a:p>
          <a:p>
            <a:pPr marL="320040" lvl="1" indent="-320040" algn="just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  <a:defRPr/>
            </a:pPr>
            <a:endParaRPr lang="es-PE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320040" lvl="1" indent="-320040" algn="just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  <a:defRPr/>
            </a:pPr>
            <a:r>
              <a:rPr lang="es-PE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Disminuir la incidencia de TB en 6% por año, disminuir el riesgo anual de tuberculosis escolar de Lima Metropolitana (dato 2007) de 0.83 a 0.50%.</a:t>
            </a:r>
          </a:p>
          <a:p>
            <a:pPr marL="320040" lvl="1" indent="-320040" algn="just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  <a:defRPr/>
            </a:pPr>
            <a:endParaRPr lang="es-PE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320040" lvl="1" indent="-320040" algn="just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  <a:defRPr/>
            </a:pPr>
            <a:r>
              <a:rPr lang="es-PE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Detectar y tratar gratuitamente al 100% al paciente TB-MDR y XDR. </a:t>
            </a:r>
          </a:p>
          <a:p>
            <a:pPr marL="320040" lvl="1" indent="-320040" algn="just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  <a:defRPr/>
            </a:pPr>
            <a:endParaRPr lang="es-PE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320040" lvl="1" indent="-320040" algn="just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  <a:defRPr/>
            </a:pPr>
            <a:r>
              <a:rPr lang="es-PE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Actualmente en curso:</a:t>
            </a:r>
          </a:p>
          <a:p>
            <a:pPr marL="320040" lvl="1" indent="-320040" algn="just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  <a:defRPr/>
            </a:pPr>
            <a:endParaRPr lang="es-PE" sz="9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320040" lvl="1" indent="-320040" algn="just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  <a:defRPr/>
            </a:pPr>
            <a:endParaRPr lang="es-PE" sz="9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320040" lvl="1" indent="-320040" algn="just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  <a:defRPr/>
            </a:pPr>
            <a:r>
              <a:rPr lang="es-PE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Fumigación contra la Malaria y Dengue en 07 regiones y secas intermitentes en el cultivo de arroz en 3 regiones.</a:t>
            </a:r>
          </a:p>
          <a:p>
            <a:pPr marL="320040" lvl="1" indent="-320040" algn="just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  <a:defRPr/>
            </a:pPr>
            <a:endParaRPr lang="es-PE" sz="9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320040" lvl="1" indent="-320040" algn="just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  <a:defRPr/>
            </a:pPr>
            <a:r>
              <a:rPr lang="es-PE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Disponibilidad al 100% de medicamentos para VIH-SIDA</a:t>
            </a:r>
          </a:p>
        </p:txBody>
      </p:sp>
      <p:pic>
        <p:nvPicPr>
          <p:cNvPr id="1434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9345" y="1042988"/>
            <a:ext cx="2926080" cy="4780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:\neo\minsa_logo4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92075"/>
            <a:ext cx="277177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320040" y="1104425"/>
            <a:ext cx="5404088" cy="654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defRPr/>
            </a:pPr>
            <a:r>
              <a:rPr lang="es-PE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</a:p>
          <a:p>
            <a:pPr eaLnBrk="1" hangingPunct="1">
              <a:lnSpc>
                <a:spcPct val="95000"/>
              </a:lnSpc>
              <a:defRPr/>
            </a:pPr>
            <a:r>
              <a:rPr lang="es-PE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PE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Acciones en Tuberculosis</a:t>
            </a:r>
          </a:p>
          <a:p>
            <a:pPr eaLnBrk="1" hangingPunct="1">
              <a:lnSpc>
                <a:spcPct val="95000"/>
              </a:lnSpc>
              <a:defRPr/>
            </a:pPr>
            <a:endParaRPr lang="es-PE" sz="1800" dirty="0" smtClean="0">
              <a:solidFill>
                <a:srgbClr val="002060"/>
              </a:solidFill>
              <a:latin typeface="+mn-lt"/>
            </a:endParaRPr>
          </a:p>
          <a:p>
            <a:pPr marL="88900" lvl="1" indent="25400" eaLnBrk="1" hangingPunct="1">
              <a:lnSpc>
                <a:spcPct val="95000"/>
              </a:lnSpc>
              <a:buClr>
                <a:srgbClr val="000000"/>
              </a:buClr>
              <a:buSzPct val="100000"/>
              <a:defRPr/>
            </a:pPr>
            <a:r>
              <a:rPr lang="es-PE" dirty="0" smtClean="0">
                <a:solidFill>
                  <a:srgbClr val="002060"/>
                </a:solidFill>
                <a:latin typeface="+mn-lt"/>
              </a:rPr>
              <a:t>Alianza multisectorial de lucha contra la tuberculosis: “Respira vida, juntos contra la tuberculosis”.</a:t>
            </a: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endParaRPr lang="es-PE" dirty="0" smtClean="0">
              <a:solidFill>
                <a:srgbClr val="002060"/>
              </a:solidFill>
              <a:latin typeface="+mn-lt"/>
            </a:endParaRPr>
          </a:p>
          <a:p>
            <a:pPr marL="90488" lvl="1" indent="23813" eaLnBrk="1" hangingPunct="1">
              <a:lnSpc>
                <a:spcPct val="95000"/>
              </a:lnSpc>
              <a:buClr>
                <a:srgbClr val="000000"/>
              </a:buClr>
              <a:buSzPct val="100000"/>
              <a:defRPr/>
            </a:pPr>
            <a:r>
              <a:rPr lang="es-PE" dirty="0" smtClean="0">
                <a:solidFill>
                  <a:srgbClr val="002060"/>
                </a:solidFill>
                <a:latin typeface="+mn-lt"/>
              </a:rPr>
              <a:t>Atención gratuita a 30000 casos nuevos por año.</a:t>
            </a: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endParaRPr lang="es-PE" dirty="0" smtClean="0">
              <a:solidFill>
                <a:srgbClr val="002060"/>
              </a:solidFill>
              <a:latin typeface="+mn-lt"/>
            </a:endParaRPr>
          </a:p>
          <a:p>
            <a:pPr marL="88900" lvl="1" indent="25400" eaLnBrk="1" hangingPunct="1">
              <a:lnSpc>
                <a:spcPct val="95000"/>
              </a:lnSpc>
              <a:buClr>
                <a:srgbClr val="000000"/>
              </a:buClr>
              <a:buSzPct val="100000"/>
              <a:defRPr/>
            </a:pPr>
            <a:r>
              <a:rPr lang="es-PE" dirty="0" smtClean="0">
                <a:solidFill>
                  <a:srgbClr val="002060"/>
                </a:solidFill>
                <a:latin typeface="+mn-lt"/>
              </a:rPr>
              <a:t>Adecuación de viviendas de pacientes con tuberculosis multidrogoresistente.</a:t>
            </a:r>
          </a:p>
          <a:p>
            <a:pPr eaLnBrk="1" hangingPunct="1">
              <a:defRPr/>
            </a:pPr>
            <a:endParaRPr lang="es-PE" dirty="0" smtClean="0">
              <a:solidFill>
                <a:srgbClr val="002060"/>
              </a:solidFill>
              <a:latin typeface="+mn-lt"/>
            </a:endParaRPr>
          </a:p>
          <a:p>
            <a:pPr eaLnBrk="1" hangingPunct="1">
              <a:defRPr/>
            </a:pPr>
            <a:r>
              <a:rPr lang="es-PE" dirty="0" smtClean="0">
                <a:solidFill>
                  <a:srgbClr val="002060"/>
                </a:solidFill>
                <a:latin typeface="+mn-lt"/>
              </a:rPr>
              <a:t>Incremento de Presupuesto de 40 millones de soles</a:t>
            </a:r>
          </a:p>
          <a:p>
            <a:pPr eaLnBrk="1" hangingPunct="1">
              <a:defRPr/>
            </a:pPr>
            <a:endParaRPr lang="es-PE" sz="1800" dirty="0" smtClean="0">
              <a:solidFill>
                <a:srgbClr val="002060"/>
              </a:solidFill>
              <a:latin typeface="+mn-lt"/>
            </a:endParaRPr>
          </a:p>
          <a:p>
            <a:pPr eaLnBrk="1" hangingPunct="1">
              <a:defRPr/>
            </a:pPr>
            <a:endParaRPr lang="es-PE" sz="1800" dirty="0" smtClean="0">
              <a:solidFill>
                <a:srgbClr val="002060"/>
              </a:solidFill>
              <a:latin typeface="+mn-lt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endParaRPr lang="es-PE" sz="1800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endParaRPr lang="es-PE" sz="1800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endParaRPr lang="es-PE" sz="1800" dirty="0" smtClean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9345" y="1312698"/>
            <a:ext cx="2926080" cy="4780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Rectángulo"/>
          <p:cNvSpPr/>
          <p:nvPr/>
        </p:nvSpPr>
        <p:spPr>
          <a:xfrm>
            <a:off x="3059832" y="116632"/>
            <a:ext cx="5760640" cy="91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es-PE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Para</a:t>
            </a:r>
            <a:r>
              <a:rPr lang="es-PE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s-PE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prevenir Enfermedades Transmisibles </a:t>
            </a:r>
          </a:p>
        </p:txBody>
      </p:sp>
      <p:pic>
        <p:nvPicPr>
          <p:cNvPr id="7" name="Picture 4" descr="D:\neo\minsa_logo4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92075"/>
            <a:ext cx="277177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Triángulo isósceles"/>
          <p:cNvSpPr/>
          <p:nvPr/>
        </p:nvSpPr>
        <p:spPr>
          <a:xfrm>
            <a:off x="107504" y="6453336"/>
            <a:ext cx="576064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737485" y="0"/>
            <a:ext cx="6406515" cy="518636"/>
          </a:xfrm>
        </p:spPr>
        <p:txBody>
          <a:bodyPr lIns="0" tIns="0" rIns="0" bIns="0"/>
          <a:lstStyle/>
          <a:p>
            <a:pPr algn="r" eaLnBrk="1" hangingPunct="1">
              <a:lnSpc>
                <a:spcPct val="95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rebuchet MS" pitchFamily="34" charset="0"/>
              </a:rPr>
              <a:t>METAS</a:t>
            </a:r>
            <a:r>
              <a:rPr lang="en-US" sz="3200" b="1" dirty="0" smtClean="0">
                <a:solidFill>
                  <a:srgbClr val="002060"/>
                </a:solidFill>
                <a:latin typeface="Trebuchet MS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rebuchet MS" pitchFamily="34" charset="0"/>
              </a:rPr>
              <a:t>AL 2016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0" y="44624"/>
            <a:ext cx="6377940" cy="570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>
              <a:lnSpc>
                <a:spcPct val="95000"/>
              </a:lnSpc>
              <a:defRPr/>
            </a:pPr>
            <a:endParaRPr lang="es-PE" sz="1400" b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88900" lvl="1" indent="-3175" algn="ctr">
              <a:lnSpc>
                <a:spcPct val="95000"/>
              </a:lnSpc>
              <a:defRPr/>
            </a:pPr>
            <a:endParaRPr lang="es-PE" sz="2400" b="1" dirty="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88900" lvl="1" indent="-3175" algn="ctr">
              <a:lnSpc>
                <a:spcPct val="95000"/>
              </a:lnSpc>
              <a:defRPr/>
            </a:pPr>
            <a:endParaRPr lang="es-PE" sz="2400" b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88900" lvl="1" indent="-3175" algn="ctr">
              <a:lnSpc>
                <a:spcPct val="95000"/>
              </a:lnSpc>
              <a:defRPr/>
            </a:pPr>
            <a:r>
              <a:rPr lang="es-PE" sz="24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Acceso y Gestión para la Atención de Calidad</a:t>
            </a:r>
            <a:endParaRPr lang="es-PE" sz="2400" b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20040" lvl="1" indent="-234315" algn="just">
              <a:lnSpc>
                <a:spcPct val="95000"/>
              </a:lnSpc>
              <a:defRPr/>
            </a:pPr>
            <a:endParaRPr lang="es-PE" dirty="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20040" lvl="1" indent="-234315" algn="just">
              <a:lnSpc>
                <a:spcPct val="95000"/>
              </a:lnSpc>
              <a:defRPr/>
            </a:pPr>
            <a:endParaRPr lang="es-PE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20040" lvl="1" indent="-234315" algn="just">
              <a:lnSpc>
                <a:spcPct val="95000"/>
              </a:lnSpc>
              <a:defRPr/>
            </a:pPr>
            <a:endParaRPr lang="es-PE" dirty="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20040" lvl="1" indent="-234315" algn="just">
              <a:lnSpc>
                <a:spcPct val="95000"/>
              </a:lnSpc>
              <a:defRPr/>
            </a:pPr>
            <a:r>
              <a:rPr lang="es-PE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PE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</a:t>
            </a:r>
          </a:p>
          <a:p>
            <a:pPr marL="320040" lvl="1" indent="-234315" algn="just">
              <a:lnSpc>
                <a:spcPct val="95000"/>
              </a:lnSpc>
              <a:defRPr/>
            </a:pPr>
            <a:r>
              <a:rPr lang="es-PE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PE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	</a:t>
            </a:r>
            <a:r>
              <a:rPr lang="es-PE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Recursos Humanos</a:t>
            </a:r>
          </a:p>
          <a:p>
            <a:pPr marL="320040" lvl="1" indent="-234315" algn="just">
              <a:lnSpc>
                <a:spcPct val="95000"/>
              </a:lnSpc>
              <a:defRPr/>
            </a:pPr>
            <a:r>
              <a:rPr lang="es-PE" sz="2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es-PE" sz="2800" dirty="0" smtClean="0">
              <a:solidFill>
                <a:schemeClr val="accent1">
                  <a:lumMod val="50000"/>
                </a:schemeClr>
              </a:solidFill>
              <a:latin typeface="+mn-lt"/>
              <a:ea typeface="Calibri" pitchFamily="34" charset="0"/>
              <a:cs typeface="Calibri" pitchFamily="34" charset="0"/>
            </a:endParaRPr>
          </a:p>
          <a:p>
            <a:pPr marL="651510" lvl="1" indent="-245745">
              <a:lnSpc>
                <a:spcPct val="95000"/>
              </a:lnSpc>
              <a:defRPr/>
            </a:pPr>
            <a:r>
              <a:rPr lang="es-PE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	Infraestructura </a:t>
            </a:r>
            <a:r>
              <a:rPr lang="es-PE" sz="2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 Equipamiento</a:t>
            </a:r>
            <a:endParaRPr lang="es-PE" sz="2800" dirty="0">
              <a:solidFill>
                <a:schemeClr val="accent1">
                  <a:lumMod val="50000"/>
                </a:schemeClr>
              </a:solidFill>
              <a:latin typeface="+mn-lt"/>
              <a:ea typeface="Calibri" pitchFamily="34" charset="0"/>
              <a:cs typeface="Calibri" pitchFamily="34" charset="0"/>
            </a:endParaRPr>
          </a:p>
          <a:p>
            <a:pPr marL="651510" lvl="1" indent="-245745">
              <a:lnSpc>
                <a:spcPct val="95000"/>
              </a:lnSpc>
              <a:defRPr/>
            </a:pPr>
            <a:endParaRPr lang="es-PE" dirty="0" smtClean="0">
              <a:solidFill>
                <a:srgbClr val="002060"/>
              </a:solidFill>
              <a:latin typeface="+mn-lt"/>
              <a:ea typeface="Calibri" pitchFamily="34" charset="0"/>
              <a:cs typeface="Calibri" pitchFamily="34" charset="0"/>
            </a:endParaRPr>
          </a:p>
          <a:p>
            <a:pPr marL="651510" lvl="1" indent="-245745">
              <a:lnSpc>
                <a:spcPct val="95000"/>
              </a:lnSpc>
              <a:defRPr/>
            </a:pPr>
            <a:r>
              <a:rPr lang="es-PE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	</a:t>
            </a:r>
            <a:r>
              <a:rPr lang="es-PE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Financiamiento</a:t>
            </a:r>
            <a:endParaRPr lang="es-PE" sz="2800" dirty="0" smtClean="0">
              <a:solidFill>
                <a:srgbClr val="002060"/>
              </a:solidFill>
              <a:latin typeface="+mn-lt"/>
              <a:ea typeface="Calibri" pitchFamily="34" charset="0"/>
              <a:cs typeface="Calibri" pitchFamily="34" charset="0"/>
            </a:endParaRPr>
          </a:p>
          <a:p>
            <a:pPr marL="651510" lvl="1" indent="-245745">
              <a:lnSpc>
                <a:spcPct val="95000"/>
              </a:lnSpc>
              <a:defRPr/>
            </a:pPr>
            <a:r>
              <a:rPr lang="es-PE" dirty="0" smtClean="0">
                <a:solidFill>
                  <a:srgbClr val="002060"/>
                </a:solidFill>
                <a:latin typeface="+mn-lt"/>
                <a:ea typeface="Calibri" pitchFamily="34" charset="0"/>
                <a:cs typeface="Calibri" pitchFamily="34" charset="0"/>
              </a:rPr>
              <a:t> </a:t>
            </a:r>
            <a:endParaRPr lang="es-PE" dirty="0" smtClean="0">
              <a:solidFill>
                <a:srgbClr val="FF0000"/>
              </a:solidFill>
              <a:latin typeface="+mn-lt"/>
              <a:ea typeface="Calibri" pitchFamily="34" charset="0"/>
              <a:cs typeface="Calibri" pitchFamily="34" charset="0"/>
            </a:endParaRPr>
          </a:p>
          <a:p>
            <a:pPr marL="651510" lvl="1" indent="-245745">
              <a:lnSpc>
                <a:spcPct val="95000"/>
              </a:lnSpc>
              <a:tabLst>
                <a:tab pos="564357" algn="l"/>
              </a:tabLst>
              <a:defRPr/>
            </a:pPr>
            <a:endParaRPr lang="es-PE" dirty="0">
              <a:solidFill>
                <a:srgbClr val="002060"/>
              </a:solidFill>
              <a:latin typeface="+mn-lt"/>
              <a:ea typeface="Calibri" pitchFamily="34" charset="0"/>
              <a:cs typeface="Calibri" pitchFamily="34" charset="0"/>
            </a:endParaRPr>
          </a:p>
          <a:p>
            <a:pPr marL="444500" lvl="1" indent="-1588">
              <a:lnSpc>
                <a:spcPct val="95000"/>
              </a:lnSpc>
              <a:defRPr/>
            </a:pPr>
            <a:r>
              <a:rPr lang="es-PE" dirty="0" smtClean="0">
                <a:solidFill>
                  <a:srgbClr val="002060"/>
                </a:solidFill>
                <a:latin typeface="+mn-lt"/>
                <a:ea typeface="Calibri" pitchFamily="34" charset="0"/>
                <a:cs typeface="Calibri" pitchFamily="34" charset="0"/>
              </a:rPr>
              <a:t> </a:t>
            </a:r>
            <a:endParaRPr lang="es-PE" dirty="0">
              <a:solidFill>
                <a:srgbClr val="002060"/>
              </a:solidFill>
              <a:latin typeface="+mn-lt"/>
              <a:ea typeface="Calibri" pitchFamily="34" charset="0"/>
              <a:cs typeface="Calibri" pitchFamily="34" charset="0"/>
            </a:endParaRPr>
          </a:p>
          <a:p>
            <a:pPr marL="651510" lvl="1" indent="-245745">
              <a:lnSpc>
                <a:spcPct val="95000"/>
              </a:lnSpc>
              <a:tabLst>
                <a:tab pos="564357" algn="l"/>
              </a:tabLst>
              <a:defRPr/>
            </a:pPr>
            <a:r>
              <a:rPr lang="es-PE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es-PE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95000"/>
              </a:lnSpc>
              <a:buFont typeface="Times New Roman" pitchFamily="18" charset="0"/>
              <a:buAutoNum type="arabicPeriod"/>
              <a:defRPr/>
            </a:pPr>
            <a:endParaRPr lang="es-PE" sz="1500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95000"/>
              </a:lnSpc>
              <a:buFont typeface="Times New Roman" pitchFamily="18" charset="0"/>
              <a:buAutoNum type="arabicPeriod"/>
              <a:defRPr/>
            </a:pPr>
            <a:endParaRPr lang="es-PE" sz="1500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6784" y="1303020"/>
            <a:ext cx="2331720" cy="4619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D:\neo\minsa_logo4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92075"/>
            <a:ext cx="277177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Triángulo isósceles"/>
          <p:cNvSpPr/>
          <p:nvPr/>
        </p:nvSpPr>
        <p:spPr>
          <a:xfrm>
            <a:off x="107504" y="6453336"/>
            <a:ext cx="576064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737485" y="0"/>
            <a:ext cx="6406515" cy="518636"/>
          </a:xfrm>
        </p:spPr>
        <p:txBody>
          <a:bodyPr lIns="0" tIns="0" rIns="0" bIns="0"/>
          <a:lstStyle/>
          <a:p>
            <a:pPr algn="r" eaLnBrk="1" hangingPunct="1">
              <a:lnSpc>
                <a:spcPct val="95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rebuchet MS" pitchFamily="34" charset="0"/>
              </a:rPr>
              <a:t>METAS</a:t>
            </a:r>
            <a:r>
              <a:rPr lang="en-US" sz="3200" b="1" dirty="0" smtClean="0">
                <a:solidFill>
                  <a:srgbClr val="002060"/>
                </a:solidFill>
                <a:latin typeface="Trebuchet MS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rebuchet MS" pitchFamily="34" charset="0"/>
              </a:rPr>
              <a:t>AL 2016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323528" y="864051"/>
            <a:ext cx="6377940" cy="55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95000"/>
              </a:lnSpc>
              <a:defRPr/>
            </a:pPr>
            <a:endParaRPr lang="es-PE" sz="1400" b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88900" lvl="1" indent="-3175" algn="ctr">
              <a:lnSpc>
                <a:spcPct val="95000"/>
              </a:lnSpc>
              <a:defRPr/>
            </a:pPr>
            <a:r>
              <a:rPr lang="es-PE" sz="24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Acceso y Gestión para la Atención de Calidad</a:t>
            </a:r>
            <a:endParaRPr lang="es-PE" sz="2400" b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20040" lvl="1" indent="-234315" algn="just">
              <a:lnSpc>
                <a:spcPct val="95000"/>
              </a:lnSpc>
              <a:defRPr/>
            </a:pPr>
            <a:endParaRPr lang="es-PE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651510" lvl="1" indent="-245745">
              <a:lnSpc>
                <a:spcPct val="95000"/>
              </a:lnSpc>
              <a:defRPr/>
            </a:pPr>
            <a:r>
              <a:rPr lang="es-PE" dirty="0">
                <a:solidFill>
                  <a:srgbClr val="002060"/>
                </a:solidFill>
                <a:latin typeface="+mn-lt"/>
                <a:ea typeface="Calibri" pitchFamily="34" charset="0"/>
                <a:cs typeface="Calibri" pitchFamily="34" charset="0"/>
              </a:rPr>
              <a:t>Reforma de recursos humanos en salud</a:t>
            </a:r>
            <a:r>
              <a:rPr lang="es-PE" dirty="0" smtClean="0">
                <a:solidFill>
                  <a:srgbClr val="002060"/>
                </a:solidFill>
                <a:latin typeface="+mn-lt"/>
                <a:ea typeface="Calibri" pitchFamily="34" charset="0"/>
                <a:cs typeface="Calibri" pitchFamily="34" charset="0"/>
              </a:rPr>
              <a:t>.</a:t>
            </a:r>
          </a:p>
          <a:p>
            <a:pPr marL="651510" lvl="1" indent="-245745">
              <a:lnSpc>
                <a:spcPct val="95000"/>
              </a:lnSpc>
              <a:buFont typeface="Wingdings" pitchFamily="2" charset="2"/>
              <a:buChar char="§"/>
              <a:tabLst>
                <a:tab pos="564357" algn="l"/>
              </a:tabLst>
              <a:defRPr/>
            </a:pPr>
            <a:r>
              <a:rPr lang="es-PE" dirty="0">
                <a:solidFill>
                  <a:srgbClr val="002060"/>
                </a:solidFill>
                <a:latin typeface="+mn-lt"/>
                <a:ea typeface="Calibri" pitchFamily="34" charset="0"/>
                <a:cs typeface="Calibri" pitchFamily="34" charset="0"/>
              </a:rPr>
              <a:t> </a:t>
            </a:r>
            <a:r>
              <a:rPr lang="es-PE" dirty="0" smtClean="0">
                <a:solidFill>
                  <a:srgbClr val="002060"/>
                </a:solidFill>
                <a:latin typeface="+mn-lt"/>
                <a:ea typeface="Calibri" pitchFamily="34" charset="0"/>
                <a:cs typeface="Calibri" pitchFamily="34" charset="0"/>
              </a:rPr>
              <a:t>    Dotación de 215 especialistas en la zonas de AUS</a:t>
            </a:r>
            <a:endParaRPr lang="es-PE" dirty="0">
              <a:solidFill>
                <a:srgbClr val="002060"/>
              </a:solidFill>
              <a:latin typeface="+mn-lt"/>
              <a:ea typeface="Calibri" pitchFamily="34" charset="0"/>
              <a:cs typeface="Calibri" pitchFamily="34" charset="0"/>
            </a:endParaRPr>
          </a:p>
          <a:p>
            <a:pPr marL="651510" lvl="1" indent="-245745">
              <a:lnSpc>
                <a:spcPct val="95000"/>
              </a:lnSpc>
              <a:buFont typeface="Wingdings" pitchFamily="2" charset="2"/>
              <a:buChar char="§"/>
              <a:tabLst>
                <a:tab pos="564357" algn="l"/>
              </a:tabLst>
              <a:defRPr/>
            </a:pPr>
            <a:r>
              <a:rPr lang="es-PE" dirty="0" smtClean="0">
                <a:solidFill>
                  <a:srgbClr val="002060"/>
                </a:solidFill>
                <a:latin typeface="+mn-lt"/>
                <a:ea typeface="Calibri" pitchFamily="34" charset="0"/>
                <a:cs typeface="Calibri" pitchFamily="34" charset="0"/>
              </a:rPr>
              <a:t>	Brigadas itinerantes de especialistas (2 por región)</a:t>
            </a:r>
          </a:p>
          <a:p>
            <a:pPr marL="651510" lvl="1" indent="-245745">
              <a:lnSpc>
                <a:spcPct val="95000"/>
              </a:lnSpc>
              <a:buFont typeface="Wingdings" pitchFamily="2" charset="2"/>
              <a:buChar char="§"/>
              <a:tabLst>
                <a:tab pos="564357" algn="l"/>
              </a:tabLst>
              <a:defRPr/>
            </a:pPr>
            <a:r>
              <a:rPr lang="es-PE" dirty="0">
                <a:solidFill>
                  <a:srgbClr val="002060"/>
                </a:solidFill>
                <a:latin typeface="+mn-lt"/>
                <a:ea typeface="Calibri" pitchFamily="34" charset="0"/>
                <a:cs typeface="Calibri" pitchFamily="34" charset="0"/>
              </a:rPr>
              <a:t> </a:t>
            </a:r>
            <a:r>
              <a:rPr lang="es-PE" dirty="0" smtClean="0">
                <a:solidFill>
                  <a:srgbClr val="002060"/>
                </a:solidFill>
                <a:latin typeface="+mn-lt"/>
                <a:ea typeface="Calibri" pitchFamily="34" charset="0"/>
                <a:cs typeface="Calibri" pitchFamily="34" charset="0"/>
              </a:rPr>
              <a:t>    Incremento de 1200 SERUMS</a:t>
            </a:r>
          </a:p>
          <a:p>
            <a:pPr marL="892175" lvl="1" indent="-485775">
              <a:lnSpc>
                <a:spcPct val="95000"/>
              </a:lnSpc>
              <a:buFont typeface="Wingdings" pitchFamily="2" charset="2"/>
              <a:buChar char="§"/>
              <a:defRPr/>
            </a:pPr>
            <a:r>
              <a:rPr lang="es-PE" dirty="0">
                <a:solidFill>
                  <a:srgbClr val="002060"/>
                </a:solidFill>
                <a:latin typeface="+mn-lt"/>
                <a:ea typeface="Calibri" pitchFamily="34" charset="0"/>
                <a:cs typeface="Calibri" pitchFamily="34" charset="0"/>
              </a:rPr>
              <a:t> </a:t>
            </a:r>
            <a:r>
              <a:rPr lang="es-PE" dirty="0" smtClean="0">
                <a:solidFill>
                  <a:srgbClr val="002060"/>
                </a:solidFill>
                <a:latin typeface="+mn-lt"/>
                <a:ea typeface="Calibri" pitchFamily="34" charset="0"/>
                <a:cs typeface="Calibri" pitchFamily="34" charset="0"/>
              </a:rPr>
              <a:t>Dos nuevas sedes de formación de especialistas en el interior del país (Tacna y Cajamarca).</a:t>
            </a:r>
          </a:p>
          <a:p>
            <a:pPr marL="651510" lvl="1" indent="-245745">
              <a:lnSpc>
                <a:spcPct val="95000"/>
              </a:lnSpc>
              <a:buFont typeface="Wingdings" pitchFamily="2" charset="2"/>
              <a:buChar char="§"/>
              <a:tabLst>
                <a:tab pos="564357" algn="l"/>
              </a:tabLst>
              <a:defRPr/>
            </a:pPr>
            <a:r>
              <a:rPr lang="es-PE" dirty="0">
                <a:solidFill>
                  <a:srgbClr val="002060"/>
                </a:solidFill>
                <a:latin typeface="+mn-lt"/>
                <a:ea typeface="Calibri" pitchFamily="34" charset="0"/>
                <a:cs typeface="Calibri" pitchFamily="34" charset="0"/>
              </a:rPr>
              <a:t> </a:t>
            </a:r>
            <a:r>
              <a:rPr lang="es-PE" dirty="0" smtClean="0">
                <a:solidFill>
                  <a:srgbClr val="002060"/>
                </a:solidFill>
                <a:latin typeface="+mn-lt"/>
                <a:ea typeface="Calibri" pitchFamily="34" charset="0"/>
                <a:cs typeface="Calibri" pitchFamily="34" charset="0"/>
              </a:rPr>
              <a:t>    Titulación por experiencia profesional</a:t>
            </a:r>
          </a:p>
          <a:p>
            <a:pPr marL="892175" lvl="1" indent="-485775">
              <a:lnSpc>
                <a:spcPct val="95000"/>
              </a:lnSpc>
              <a:buFont typeface="Wingdings" pitchFamily="2" charset="2"/>
              <a:buChar char="§"/>
              <a:defRPr/>
            </a:pPr>
            <a:r>
              <a:rPr lang="es-PE" dirty="0">
                <a:solidFill>
                  <a:srgbClr val="002060"/>
                </a:solidFill>
                <a:latin typeface="+mn-lt"/>
                <a:ea typeface="Calibri" pitchFamily="34" charset="0"/>
                <a:cs typeface="Calibri" pitchFamily="34" charset="0"/>
              </a:rPr>
              <a:t> </a:t>
            </a:r>
            <a:r>
              <a:rPr lang="es-PE" dirty="0" smtClean="0">
                <a:solidFill>
                  <a:srgbClr val="002060"/>
                </a:solidFill>
                <a:latin typeface="+mn-lt"/>
                <a:ea typeface="Calibri" pitchFamily="34" charset="0"/>
                <a:cs typeface="Calibri" pitchFamily="34" charset="0"/>
              </a:rPr>
              <a:t>Incremento de 500 plazas libres para especialistas (residentado</a:t>
            </a:r>
            <a:r>
              <a:rPr lang="es-PE" dirty="0">
                <a:solidFill>
                  <a:srgbClr val="002060"/>
                </a:solidFill>
                <a:latin typeface="+mn-lt"/>
                <a:ea typeface="Calibri" pitchFamily="34" charset="0"/>
                <a:cs typeface="Calibri" pitchFamily="34" charset="0"/>
              </a:rPr>
              <a:t> </a:t>
            </a:r>
            <a:r>
              <a:rPr lang="es-PE" dirty="0" smtClean="0">
                <a:solidFill>
                  <a:srgbClr val="002060"/>
                </a:solidFill>
                <a:latin typeface="+mn-lt"/>
                <a:ea typeface="Calibri" pitchFamily="34" charset="0"/>
                <a:cs typeface="Calibri" pitchFamily="34" charset="0"/>
              </a:rPr>
              <a:t>medico)</a:t>
            </a:r>
          </a:p>
          <a:p>
            <a:pPr marL="651510" lvl="1" indent="-245745">
              <a:lnSpc>
                <a:spcPct val="95000"/>
              </a:lnSpc>
              <a:buFont typeface="Wingdings" pitchFamily="2" charset="2"/>
              <a:buChar char="§"/>
              <a:tabLst>
                <a:tab pos="564357" algn="l"/>
              </a:tabLst>
              <a:defRPr/>
            </a:pPr>
            <a:r>
              <a:rPr lang="es-PE" dirty="0" smtClean="0">
                <a:solidFill>
                  <a:srgbClr val="002060"/>
                </a:solidFill>
                <a:latin typeface="+mn-lt"/>
                <a:ea typeface="Calibri" pitchFamily="34" charset="0"/>
                <a:cs typeface="Calibri" pitchFamily="34" charset="0"/>
              </a:rPr>
              <a:t>     Programas </a:t>
            </a:r>
            <a:r>
              <a:rPr lang="es-PE" dirty="0">
                <a:solidFill>
                  <a:srgbClr val="002060"/>
                </a:solidFill>
                <a:latin typeface="+mn-lt"/>
                <a:ea typeface="Calibri" pitchFamily="34" charset="0"/>
                <a:cs typeface="Calibri" pitchFamily="34" charset="0"/>
              </a:rPr>
              <a:t>de capacitación en post grado a nivel nacional</a:t>
            </a:r>
          </a:p>
          <a:p>
            <a:pPr marL="651510" lvl="1" indent="-245745">
              <a:lnSpc>
                <a:spcPct val="95000"/>
              </a:lnSpc>
              <a:buFont typeface="Wingdings" pitchFamily="2" charset="2"/>
              <a:buChar char="§"/>
              <a:tabLst>
                <a:tab pos="564357" algn="l"/>
              </a:tabLst>
              <a:defRPr/>
            </a:pPr>
            <a:r>
              <a:rPr lang="es-PE" dirty="0">
                <a:solidFill>
                  <a:srgbClr val="002060"/>
                </a:solidFill>
                <a:latin typeface="+mn-lt"/>
                <a:ea typeface="Calibri" pitchFamily="34" charset="0"/>
                <a:cs typeface="Calibri" pitchFamily="34" charset="0"/>
              </a:rPr>
              <a:t>     Intercambio de servicios médicos DU-022.</a:t>
            </a:r>
          </a:p>
          <a:p>
            <a:pPr marL="651510" lvl="1" indent="-245745">
              <a:lnSpc>
                <a:spcPct val="95000"/>
              </a:lnSpc>
              <a:buFont typeface="Wingdings" pitchFamily="2" charset="2"/>
              <a:buChar char="§"/>
              <a:tabLst>
                <a:tab pos="564357" algn="l"/>
              </a:tabLst>
              <a:defRPr/>
            </a:pPr>
            <a:r>
              <a:rPr lang="es-PE" dirty="0" smtClean="0">
                <a:solidFill>
                  <a:srgbClr val="002060"/>
                </a:solidFill>
                <a:latin typeface="+mn-lt"/>
                <a:ea typeface="Calibri" pitchFamily="34" charset="0"/>
                <a:cs typeface="Calibri" pitchFamily="34" charset="0"/>
              </a:rPr>
              <a:t>     Incentivos por servicios en zonas especiales y de riesgo</a:t>
            </a:r>
          </a:p>
          <a:p>
            <a:pPr marL="651510" lvl="1" indent="-245745">
              <a:lnSpc>
                <a:spcPct val="95000"/>
              </a:lnSpc>
              <a:tabLst>
                <a:tab pos="564357" algn="l"/>
              </a:tabLst>
              <a:defRPr/>
            </a:pPr>
            <a:endParaRPr lang="es-PE" dirty="0">
              <a:solidFill>
                <a:srgbClr val="002060"/>
              </a:solidFill>
              <a:latin typeface="+mn-lt"/>
              <a:ea typeface="Calibri" pitchFamily="34" charset="0"/>
              <a:cs typeface="Calibri" pitchFamily="34" charset="0"/>
            </a:endParaRPr>
          </a:p>
          <a:p>
            <a:pPr marL="444500" lvl="1" indent="-1588">
              <a:lnSpc>
                <a:spcPct val="95000"/>
              </a:lnSpc>
              <a:defRPr/>
            </a:pPr>
            <a:endParaRPr lang="es-ES" dirty="0" smtClean="0">
              <a:solidFill>
                <a:srgbClr val="002060"/>
              </a:solidFill>
              <a:latin typeface="+mn-lt"/>
            </a:endParaRPr>
          </a:p>
          <a:p>
            <a:pPr marL="442913" lvl="1" indent="-36513">
              <a:lnSpc>
                <a:spcPct val="95000"/>
              </a:lnSpc>
              <a:defRPr/>
            </a:pPr>
            <a:r>
              <a:rPr lang="es-ES" dirty="0" smtClean="0">
                <a:solidFill>
                  <a:srgbClr val="002060"/>
                </a:solidFill>
                <a:latin typeface="+mn-lt"/>
              </a:rPr>
              <a:t>Para recursos humanos, insumos y equipamiento: Transferencia </a:t>
            </a:r>
            <a:r>
              <a:rPr lang="es-ES" dirty="0">
                <a:solidFill>
                  <a:srgbClr val="002060"/>
                </a:solidFill>
                <a:latin typeface="+mn-lt"/>
              </a:rPr>
              <a:t>de </a:t>
            </a:r>
            <a:r>
              <a:rPr lang="es-ES" dirty="0" smtClean="0">
                <a:solidFill>
                  <a:srgbClr val="002060"/>
                </a:solidFill>
                <a:latin typeface="+mn-lt"/>
              </a:rPr>
              <a:t>754 millones por PpR  a regiones (74 </a:t>
            </a:r>
            <a:r>
              <a:rPr lang="es-ES" dirty="0">
                <a:solidFill>
                  <a:srgbClr val="002060"/>
                </a:solidFill>
                <a:latin typeface="+mn-lt"/>
              </a:rPr>
              <a:t>millones para prevención </a:t>
            </a:r>
            <a:r>
              <a:rPr lang="es-ES" dirty="0" smtClean="0">
                <a:solidFill>
                  <a:srgbClr val="002060"/>
                </a:solidFill>
                <a:latin typeface="+mn-lt"/>
              </a:rPr>
              <a:t>Cáncer)</a:t>
            </a:r>
            <a:endParaRPr lang="es-PE" dirty="0">
              <a:solidFill>
                <a:srgbClr val="002060"/>
              </a:solidFill>
              <a:latin typeface="+mn-lt"/>
              <a:ea typeface="Calibri" pitchFamily="34" charset="0"/>
              <a:cs typeface="Calibri" pitchFamily="34" charset="0"/>
            </a:endParaRPr>
          </a:p>
          <a:p>
            <a:pPr marL="651510" lvl="1" indent="-245745">
              <a:lnSpc>
                <a:spcPct val="95000"/>
              </a:lnSpc>
              <a:tabLst>
                <a:tab pos="564357" algn="l"/>
              </a:tabLst>
              <a:defRPr/>
            </a:pPr>
            <a:r>
              <a:rPr lang="es-PE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es-PE" sz="1500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6784" y="1303020"/>
            <a:ext cx="2331720" cy="4619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:\neo\minsa_logo4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92174"/>
            <a:ext cx="277177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737485" y="0"/>
            <a:ext cx="6406515" cy="518636"/>
          </a:xfrm>
        </p:spPr>
        <p:txBody>
          <a:bodyPr lIns="0" tIns="0" rIns="0" bIns="0"/>
          <a:lstStyle/>
          <a:p>
            <a:pPr algn="r" eaLnBrk="1" hangingPunct="1">
              <a:lnSpc>
                <a:spcPct val="95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rebuchet MS" pitchFamily="34" charset="0"/>
              </a:rPr>
              <a:t>METAS</a:t>
            </a:r>
            <a:r>
              <a:rPr lang="en-US" sz="3200" b="1" dirty="0" smtClean="0">
                <a:solidFill>
                  <a:srgbClr val="002060"/>
                </a:solidFill>
                <a:latin typeface="Trebuchet MS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rebuchet MS" pitchFamily="34" charset="0"/>
              </a:rPr>
              <a:t>AL 2016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144016" y="764704"/>
            <a:ext cx="6516216" cy="5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88900" lvl="1" indent="-3175" algn="ctr">
              <a:lnSpc>
                <a:spcPct val="95000"/>
              </a:lnSpc>
              <a:defRPr/>
            </a:pPr>
            <a:r>
              <a:rPr lang="es-PE" sz="24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Acceso y Gestión para la Atención de Calidad</a:t>
            </a:r>
            <a:endParaRPr lang="es-PE" sz="2400" b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20040" lvl="1" indent="-234315" algn="just">
              <a:lnSpc>
                <a:spcPct val="95000"/>
              </a:lnSpc>
              <a:defRPr/>
            </a:pPr>
            <a:endParaRPr lang="es-PE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lvl="1">
              <a:lnSpc>
                <a:spcPct val="95000"/>
              </a:lnSpc>
              <a:defRPr/>
            </a:pPr>
            <a:r>
              <a:rPr lang="es-PE" sz="1600" dirty="0" smtClean="0">
                <a:solidFill>
                  <a:srgbClr val="002060"/>
                </a:solidFill>
                <a:latin typeface="+mn-lt"/>
                <a:ea typeface="Calibri" pitchFamily="34" charset="0"/>
                <a:cs typeface="Calibri" pitchFamily="34" charset="0"/>
              </a:rPr>
              <a:t>Fortalecer </a:t>
            </a:r>
            <a:r>
              <a:rPr lang="es-PE" sz="1600" dirty="0">
                <a:solidFill>
                  <a:srgbClr val="002060"/>
                </a:solidFill>
                <a:latin typeface="+mn-lt"/>
                <a:ea typeface="Calibri" pitchFamily="34" charset="0"/>
                <a:cs typeface="Calibri" pitchFamily="34" charset="0"/>
              </a:rPr>
              <a:t>el mantenimiento y reparación de infraestructura y </a:t>
            </a:r>
            <a:r>
              <a:rPr lang="es-PE" sz="1600" dirty="0" smtClean="0">
                <a:solidFill>
                  <a:srgbClr val="002060"/>
                </a:solidFill>
                <a:latin typeface="+mn-lt"/>
                <a:ea typeface="Calibri" pitchFamily="34" charset="0"/>
                <a:cs typeface="Calibri" pitchFamily="34" charset="0"/>
              </a:rPr>
              <a:t>equipamiento</a:t>
            </a:r>
            <a:r>
              <a:rPr lang="es-PE" sz="1600" dirty="0">
                <a:solidFill>
                  <a:srgbClr val="002060"/>
                </a:solidFill>
                <a:latin typeface="+mn-lt"/>
                <a:ea typeface="Calibri" pitchFamily="34" charset="0"/>
                <a:cs typeface="Calibri" pitchFamily="34" charset="0"/>
              </a:rPr>
              <a:t> </a:t>
            </a:r>
            <a:r>
              <a:rPr lang="es-PE" sz="1600" b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Calibri" pitchFamily="34" charset="0"/>
              </a:rPr>
              <a:t>: </a:t>
            </a:r>
            <a:r>
              <a:rPr lang="es-PE" sz="1600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Calibri" pitchFamily="34" charset="0"/>
              </a:rPr>
              <a:t>Transferencia de 203 millones de soles para el primer nivel de atención,</a:t>
            </a:r>
            <a:endParaRPr lang="es-PE" sz="1600" dirty="0">
              <a:solidFill>
                <a:srgbClr val="FF0000"/>
              </a:solidFill>
              <a:latin typeface="+mn-lt"/>
              <a:ea typeface="Calibri" pitchFamily="34" charset="0"/>
              <a:cs typeface="Calibri" pitchFamily="34" charset="0"/>
            </a:endParaRPr>
          </a:p>
          <a:p>
            <a:pPr marL="0" lvl="1">
              <a:lnSpc>
                <a:spcPct val="95000"/>
              </a:lnSpc>
              <a:defRPr/>
            </a:pPr>
            <a:endParaRPr lang="es-ES" sz="1600" dirty="0" smtClean="0">
              <a:solidFill>
                <a:srgbClr val="FF0000"/>
              </a:solidFill>
              <a:latin typeface="+mn-lt"/>
            </a:endParaRPr>
          </a:p>
          <a:p>
            <a:pPr marL="0" lvl="1">
              <a:lnSpc>
                <a:spcPct val="95000"/>
              </a:lnSpc>
              <a:tabLst>
                <a:tab pos="564357" algn="l"/>
              </a:tabLst>
              <a:defRPr/>
            </a:pPr>
            <a:r>
              <a:rPr lang="es-PE" sz="16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s-PE" sz="1600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Rediseño de la nueva red de servicios de salud.</a:t>
            </a:r>
          </a:p>
          <a:p>
            <a:pPr marL="0" lvl="1">
              <a:lnSpc>
                <a:spcPct val="95000"/>
              </a:lnSpc>
              <a:defRPr/>
            </a:pPr>
            <a:r>
              <a:rPr lang="es-PE" sz="16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Con criterios de carga de enfermedad, distancia de acceso y capacidad resolutiva.</a:t>
            </a:r>
            <a:endParaRPr lang="es-PE" sz="1600" b="1" dirty="0">
              <a:solidFill>
                <a:srgbClr val="002060"/>
              </a:solidFill>
              <a:latin typeface="Trebuchet MS" pitchFamily="34" charset="0"/>
            </a:endParaRPr>
          </a:p>
          <a:p>
            <a:pPr marL="0" lvl="1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</a:pPr>
            <a:endParaRPr lang="es-PE" sz="1600" b="1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marL="0" lvl="1">
              <a:lnSpc>
                <a:spcPct val="95000"/>
              </a:lnSpc>
              <a:buClr>
                <a:schemeClr val="bg1"/>
              </a:buClr>
              <a:buSzPct val="100000"/>
            </a:pPr>
            <a:r>
              <a:rPr lang="es-PE" sz="1600" b="1" dirty="0" smtClean="0">
                <a:solidFill>
                  <a:srgbClr val="002060"/>
                </a:solidFill>
                <a:latin typeface="+mn-lt"/>
              </a:rPr>
              <a:t>Adecuación de la capacidad resolutiva a las necesidades de la población:</a:t>
            </a:r>
          </a:p>
          <a:p>
            <a:pPr marL="0" lvl="1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</a:pPr>
            <a:endParaRPr lang="es-PE" sz="1600" dirty="0" smtClean="0">
              <a:solidFill>
                <a:srgbClr val="002060"/>
              </a:solidFill>
              <a:latin typeface="+mn-lt"/>
            </a:endParaRPr>
          </a:p>
          <a:p>
            <a:pPr marL="0" lvl="1">
              <a:lnSpc>
                <a:spcPct val="95000"/>
              </a:lnSpc>
              <a:buClr>
                <a:schemeClr val="bg1"/>
              </a:buClr>
              <a:buSzPct val="100000"/>
            </a:pPr>
            <a:r>
              <a:rPr lang="es-PE" sz="1600" dirty="0" smtClean="0">
                <a:solidFill>
                  <a:srgbClr val="002060"/>
                </a:solidFill>
                <a:latin typeface="+mn-lt"/>
              </a:rPr>
              <a:t>Se identificara una red de alrededor de 700 establecimientos de salud (se incluyen los hospitales provinciales) a nivel nacional a los cuales se potenciara para la atención de emergencias, atención ambulatoria, laboratorio, radiología y acceso a telemedicina. Dichos establecimientos estarán a no mas de dos horas de los centros poblados. Se atenderá al 80% de la población peruana.</a:t>
            </a:r>
          </a:p>
          <a:p>
            <a:pPr marL="0" lvl="1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</a:pPr>
            <a:endParaRPr lang="es-PE" sz="1600" dirty="0" smtClean="0">
              <a:solidFill>
                <a:srgbClr val="002060"/>
              </a:solidFill>
              <a:latin typeface="+mn-lt"/>
            </a:endParaRPr>
          </a:p>
          <a:p>
            <a:pPr marL="0" lvl="1">
              <a:lnSpc>
                <a:spcPct val="95000"/>
              </a:lnSpc>
              <a:buClr>
                <a:schemeClr val="bg1"/>
              </a:buClr>
              <a:buSzPct val="100000"/>
            </a:pPr>
            <a:r>
              <a:rPr lang="es-PE" sz="1600" dirty="0" smtClean="0">
                <a:solidFill>
                  <a:srgbClr val="002060"/>
                </a:solidFill>
                <a:latin typeface="+mn-lt"/>
              </a:rPr>
              <a:t>Se transformara la red de servicios de salud urbana con el objetivo de atender las enfermedades crónicas no cubiertas en la actualidad.</a:t>
            </a:r>
          </a:p>
          <a:p>
            <a:pPr marL="0" lvl="1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</a:pPr>
            <a:endParaRPr lang="es-PE" sz="1600" dirty="0" smtClean="0">
              <a:solidFill>
                <a:srgbClr val="002060"/>
              </a:solidFill>
              <a:latin typeface="+mn-lt"/>
            </a:endParaRPr>
          </a:p>
          <a:p>
            <a:pPr marL="0" lvl="1">
              <a:lnSpc>
                <a:spcPct val="95000"/>
              </a:lnSpc>
              <a:buClr>
                <a:schemeClr val="bg1"/>
              </a:buClr>
              <a:buSzPct val="100000"/>
            </a:pPr>
            <a:r>
              <a:rPr lang="es-PE" sz="1600" dirty="0" smtClean="0">
                <a:solidFill>
                  <a:srgbClr val="002060"/>
                </a:solidFill>
                <a:latin typeface="+mn-lt"/>
              </a:rPr>
              <a:t>Implementación de 10 centros de prevención de cáncer.</a:t>
            </a:r>
            <a:endParaRPr lang="es-PE" sz="1600" dirty="0">
              <a:solidFill>
                <a:srgbClr val="002060"/>
              </a:solidFill>
              <a:latin typeface="+mn-lt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95000"/>
              </a:lnSpc>
              <a:buFont typeface="Times New Roman" pitchFamily="18" charset="0"/>
              <a:buAutoNum type="arabicPeriod"/>
              <a:defRPr/>
            </a:pPr>
            <a:endParaRPr lang="es-PE" sz="1500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95000"/>
              </a:lnSpc>
              <a:buFont typeface="Times New Roman" pitchFamily="18" charset="0"/>
              <a:buAutoNum type="arabicPeriod"/>
              <a:defRPr/>
            </a:pPr>
            <a:endParaRPr lang="es-PE" sz="1500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6784" y="1303020"/>
            <a:ext cx="2331720" cy="4619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:\neo\minsa_logo4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0"/>
            <a:ext cx="277177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Triángulo isósceles"/>
          <p:cNvSpPr/>
          <p:nvPr/>
        </p:nvSpPr>
        <p:spPr>
          <a:xfrm>
            <a:off x="107504" y="6453336"/>
            <a:ext cx="576064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neo\minsa_logo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277177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www.elperuano.pe/fotografia/Thumbnail/2011/12/18/000007349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4624"/>
            <a:ext cx="2062047" cy="1814602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196752"/>
            <a:ext cx="8820472" cy="5445224"/>
          </a:xfrm>
        </p:spPr>
        <p:txBody>
          <a:bodyPr>
            <a:normAutofit/>
          </a:bodyPr>
          <a:lstStyle/>
          <a:p>
            <a:pPr lvl="1" algn="l"/>
            <a:r>
              <a:rPr lang="es-ES" sz="20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s-ES" sz="2000" dirty="0" smtClean="0">
                <a:solidFill>
                  <a:srgbClr val="FF0000"/>
                </a:solidFill>
                <a:latin typeface="+mn-lt"/>
              </a:rPr>
            </a:br>
            <a:r>
              <a:rPr lang="es-ES" sz="20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s-ES" sz="2000" dirty="0" smtClean="0">
                <a:solidFill>
                  <a:srgbClr val="FF0000"/>
                </a:solidFill>
                <a:latin typeface="+mn-lt"/>
              </a:rPr>
            </a:br>
            <a:r>
              <a:rPr lang="es-PE" sz="2000" b="1" dirty="0">
                <a:solidFill>
                  <a:srgbClr val="FF0000"/>
                </a:solidFill>
                <a:cs typeface="Calibri" pitchFamily="34" charset="0"/>
              </a:rPr>
              <a:t>Actualmente en curso :</a:t>
            </a:r>
            <a:br>
              <a:rPr lang="es-PE" sz="2000" b="1" dirty="0">
                <a:solidFill>
                  <a:srgbClr val="FF0000"/>
                </a:solidFill>
                <a:cs typeface="Calibri" pitchFamily="34" charset="0"/>
              </a:rPr>
            </a:br>
            <a:r>
              <a:rPr lang="es-ES" sz="20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s-ES" sz="2000" dirty="0" smtClean="0">
                <a:solidFill>
                  <a:srgbClr val="FF0000"/>
                </a:solidFill>
                <a:latin typeface="+mn-lt"/>
              </a:rPr>
            </a:br>
            <a:r>
              <a:rPr lang="es-ES" sz="2000" dirty="0" smtClean="0">
                <a:solidFill>
                  <a:srgbClr val="0000FF"/>
                </a:solidFill>
                <a:latin typeface="+mn-lt"/>
              </a:rPr>
              <a:t>Programa “A gusto, te atiende mejor” : </a:t>
            </a:r>
            <a:r>
              <a:rPr lang="es-ES" sz="20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s-ES" sz="2000" dirty="0" smtClean="0">
                <a:solidFill>
                  <a:srgbClr val="FF0000"/>
                </a:solidFill>
                <a:latin typeface="+mn-lt"/>
              </a:rPr>
            </a:b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Acciones para mejorar la actitud en el servicio de salud y el acceso.</a:t>
            </a:r>
            <a:b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es-ES" sz="2000" b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- </a:t>
            </a:r>
            <a:r>
              <a:rPr lang="es-ES" sz="2000" b="0" cap="none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</a:t>
            </a:r>
            <a:r>
              <a:rPr lang="es-ES" sz="2000" b="0" cap="none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ejoramiento de la infraestructura, equipamiento y atención en hospitales de Lima, transferencia de 7 millones de </a:t>
            </a:r>
            <a:r>
              <a:rPr lang="es-ES" sz="2000" b="0" cap="none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soles el 2011.</a:t>
            </a:r>
            <a:br>
              <a:rPr lang="es-ES" sz="2000" b="0" cap="none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149 millones pendiente transferencia a U.E.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es-ES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es-ES" sz="2000" dirty="0" smtClean="0">
                <a:solidFill>
                  <a:srgbClr val="0000FF"/>
                </a:solidFill>
                <a:latin typeface="+mn-lt"/>
              </a:rPr>
              <a:t>Programa Sistema de Atención Médica de Urgencias (SAMU)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es-ES" sz="2000" b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- </a:t>
            </a:r>
            <a:r>
              <a:rPr lang="es-ES" sz="2000" b="0" cap="none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Piloto en el distrito de Comas. Para el 2012 se ampliará 5 distritos de Lima y región Ayacucho con 40 millones para la atención prehospitalaria.</a:t>
            </a:r>
            <a:r>
              <a:rPr lang="es-ES" sz="20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s-ES" sz="2000" dirty="0" smtClean="0">
                <a:solidFill>
                  <a:srgbClr val="FF0000"/>
                </a:solidFill>
                <a:latin typeface="+mn-lt"/>
              </a:rPr>
            </a:br>
            <a:r>
              <a:rPr lang="es-ES" sz="2000" dirty="0">
                <a:solidFill>
                  <a:srgbClr val="FF0000"/>
                </a:solidFill>
                <a:latin typeface="+mn-lt"/>
              </a:rPr>
              <a:t/>
            </a:r>
            <a:br>
              <a:rPr lang="es-ES" sz="2000" dirty="0">
                <a:solidFill>
                  <a:srgbClr val="FF0000"/>
                </a:solidFill>
                <a:latin typeface="+mn-lt"/>
              </a:rPr>
            </a:br>
            <a:r>
              <a:rPr lang="es-ES" sz="2000" dirty="0" smtClean="0">
                <a:solidFill>
                  <a:srgbClr val="FF0000"/>
                </a:solidFill>
                <a:latin typeface="+mn-lt"/>
              </a:rPr>
              <a:t> </a:t>
            </a:r>
            <a:endParaRPr lang="es-ES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5536" y="404664"/>
            <a:ext cx="6408712" cy="1296145"/>
          </a:xfrm>
        </p:spPr>
        <p:txBody>
          <a:bodyPr>
            <a:normAutofit/>
          </a:bodyPr>
          <a:lstStyle/>
          <a:p>
            <a:pPr marL="0" lvl="1" algn="just">
              <a:lnSpc>
                <a:spcPct val="95000"/>
              </a:lnSpc>
              <a:buClr>
                <a:schemeClr val="bg1"/>
              </a:buClr>
              <a:buSzPct val="100000"/>
              <a:defRPr/>
            </a:pPr>
            <a:r>
              <a:rPr lang="es-PE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0" lvl="1" algn="just">
              <a:lnSpc>
                <a:spcPct val="95000"/>
              </a:lnSpc>
              <a:buClr>
                <a:schemeClr val="bg1"/>
              </a:buClr>
              <a:buSzPct val="100000"/>
              <a:defRPr/>
            </a:pPr>
            <a:endParaRPr lang="es-PE" sz="20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lvl="1" algn="ctr">
              <a:lnSpc>
                <a:spcPct val="95000"/>
              </a:lnSpc>
              <a:buClr>
                <a:schemeClr val="bg1"/>
              </a:buClr>
              <a:buSzPct val="100000"/>
              <a:defRPr/>
            </a:pPr>
            <a:r>
              <a:rPr lang="es-PE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GESTION EN SALUD</a:t>
            </a:r>
          </a:p>
          <a:p>
            <a:endParaRPr lang="es-ES" sz="18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D:\Escritorio\minsa_nueva_actitud.png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7559675" y="5795963"/>
            <a:ext cx="1584325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Triángulo isósceles"/>
          <p:cNvSpPr/>
          <p:nvPr/>
        </p:nvSpPr>
        <p:spPr>
          <a:xfrm>
            <a:off x="107504" y="6453336"/>
            <a:ext cx="576064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259632" y="908720"/>
            <a:ext cx="6217895" cy="518636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defRPr/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Aseguramiento (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financiamiento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22531" name="4 Rectángulo"/>
          <p:cNvSpPr>
            <a:spLocks noChangeArrowheads="1"/>
          </p:cNvSpPr>
          <p:nvPr/>
        </p:nvSpPr>
        <p:spPr bwMode="auto">
          <a:xfrm>
            <a:off x="323528" y="2276872"/>
            <a:ext cx="8294692" cy="31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pPr lvl="1" indent="-308610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Trebuchet MS" pitchFamily="34" charset="0"/>
              </a:rPr>
              <a:t>Reformular fines y competencias del SIS</a:t>
            </a:r>
          </a:p>
          <a:p>
            <a:pPr lvl="1" indent="-308610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</a:pPr>
            <a:endParaRPr lang="en-US" sz="2800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lvl="1" indent="-308610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</a:pPr>
            <a:r>
              <a:rPr lang="en-US" sz="2800" dirty="0" err="1" smtClean="0">
                <a:solidFill>
                  <a:srgbClr val="002060"/>
                </a:solidFill>
                <a:latin typeface="Trebuchet MS" pitchFamily="34" charset="0"/>
              </a:rPr>
              <a:t>Objetivo</a:t>
            </a:r>
            <a:r>
              <a:rPr lang="en-US" sz="2800" dirty="0" smtClean="0">
                <a:solidFill>
                  <a:srgbClr val="002060"/>
                </a:solidFill>
                <a:latin typeface="Trebuchet MS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rebuchet MS" pitchFamily="34" charset="0"/>
              </a:rPr>
              <a:t>propuesto</a:t>
            </a:r>
            <a:endParaRPr lang="en-US" sz="2800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lvl="1" indent="-308610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</a:pPr>
            <a:endParaRPr lang="en-US" sz="2800" dirty="0">
              <a:solidFill>
                <a:srgbClr val="002060"/>
              </a:solidFill>
              <a:latin typeface="Trebuchet MS" pitchFamily="34" charset="0"/>
            </a:endParaRPr>
          </a:p>
          <a:p>
            <a:pPr lvl="1" indent="-308610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</a:pP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Organizar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 un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financiamiento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público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 a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través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 de un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administrador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único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 de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fondos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públicos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 de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aseguramiento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,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separando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las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funciones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 de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prestación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 y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financiamiento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.</a:t>
            </a:r>
          </a:p>
        </p:txBody>
      </p:sp>
      <p:pic>
        <p:nvPicPr>
          <p:cNvPr id="4" name="Picture 4" descr="D:\neo\minsa_logo4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92075"/>
            <a:ext cx="277177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731520" y="1988820"/>
            <a:ext cx="7825264" cy="271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1" indent="-308610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</a:pPr>
            <a:r>
              <a:rPr lang="en-US" sz="3100" dirty="0" err="1">
                <a:solidFill>
                  <a:srgbClr val="002060"/>
                </a:solidFill>
                <a:latin typeface="Trebuchet MS" pitchFamily="34" charset="0"/>
              </a:rPr>
              <a:t>Establecer</a:t>
            </a:r>
            <a:r>
              <a:rPr lang="en-US" sz="3100" dirty="0">
                <a:solidFill>
                  <a:srgbClr val="002060"/>
                </a:solidFill>
                <a:latin typeface="Trebuchet MS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rebuchet MS" pitchFamily="34" charset="0"/>
              </a:rPr>
              <a:t>las</a:t>
            </a:r>
            <a:r>
              <a:rPr lang="en-US" sz="3100" dirty="0">
                <a:solidFill>
                  <a:srgbClr val="002060"/>
                </a:solidFill>
                <a:latin typeface="Trebuchet MS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rebuchet MS" pitchFamily="34" charset="0"/>
              </a:rPr>
              <a:t>condiciones</a:t>
            </a:r>
            <a:r>
              <a:rPr lang="en-US" sz="3100" dirty="0">
                <a:solidFill>
                  <a:srgbClr val="002060"/>
                </a:solidFill>
                <a:latin typeface="Trebuchet MS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rebuchet MS" pitchFamily="34" charset="0"/>
              </a:rPr>
              <a:t>normativas</a:t>
            </a:r>
            <a:r>
              <a:rPr lang="en-US" sz="3100" dirty="0">
                <a:solidFill>
                  <a:srgbClr val="002060"/>
                </a:solidFill>
                <a:latin typeface="Trebuchet MS" pitchFamily="34" charset="0"/>
              </a:rPr>
              <a:t> y </a:t>
            </a:r>
            <a:r>
              <a:rPr lang="en-US" sz="3100" dirty="0" err="1">
                <a:solidFill>
                  <a:srgbClr val="002060"/>
                </a:solidFill>
                <a:latin typeface="Trebuchet MS" pitchFamily="34" charset="0"/>
              </a:rPr>
              <a:t>funcionales</a:t>
            </a:r>
            <a:r>
              <a:rPr lang="en-US" sz="3100" dirty="0">
                <a:solidFill>
                  <a:srgbClr val="002060"/>
                </a:solidFill>
                <a:latin typeface="Trebuchet MS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rebuchet MS" pitchFamily="34" charset="0"/>
              </a:rPr>
              <a:t>para</a:t>
            </a:r>
            <a:r>
              <a:rPr lang="en-US" sz="3100" dirty="0">
                <a:solidFill>
                  <a:srgbClr val="002060"/>
                </a:solidFill>
                <a:latin typeface="Trebuchet MS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rebuchet MS" pitchFamily="34" charset="0"/>
              </a:rPr>
              <a:t>viabilizar</a:t>
            </a:r>
            <a:r>
              <a:rPr lang="en-US" sz="3100" dirty="0">
                <a:solidFill>
                  <a:srgbClr val="002060"/>
                </a:solidFill>
                <a:latin typeface="Trebuchet MS" pitchFamily="34" charset="0"/>
              </a:rPr>
              <a:t> el </a:t>
            </a:r>
            <a:r>
              <a:rPr lang="en-US" sz="3100" dirty="0" err="1">
                <a:solidFill>
                  <a:srgbClr val="002060"/>
                </a:solidFill>
                <a:latin typeface="Trebuchet MS" pitchFamily="34" charset="0"/>
              </a:rPr>
              <a:t>intercambio</a:t>
            </a:r>
            <a:r>
              <a:rPr lang="en-US" sz="3100" dirty="0">
                <a:solidFill>
                  <a:srgbClr val="002060"/>
                </a:solidFill>
                <a:latin typeface="Trebuchet MS" pitchFamily="34" charset="0"/>
              </a:rPr>
              <a:t> de </a:t>
            </a:r>
            <a:r>
              <a:rPr lang="en-US" sz="3100" dirty="0" err="1">
                <a:solidFill>
                  <a:srgbClr val="002060"/>
                </a:solidFill>
                <a:latin typeface="Trebuchet MS" pitchFamily="34" charset="0"/>
              </a:rPr>
              <a:t>servicios</a:t>
            </a:r>
            <a:r>
              <a:rPr lang="en-US" sz="3100" dirty="0">
                <a:solidFill>
                  <a:srgbClr val="002060"/>
                </a:solidFill>
                <a:latin typeface="Trebuchet MS" pitchFamily="34" charset="0"/>
              </a:rPr>
              <a:t> de </a:t>
            </a:r>
            <a:r>
              <a:rPr lang="en-US" sz="3100" dirty="0" err="1">
                <a:solidFill>
                  <a:srgbClr val="002060"/>
                </a:solidFill>
                <a:latin typeface="Trebuchet MS" pitchFamily="34" charset="0"/>
              </a:rPr>
              <a:t>salud</a:t>
            </a:r>
            <a:r>
              <a:rPr lang="en-US" sz="3100" dirty="0">
                <a:solidFill>
                  <a:srgbClr val="002060"/>
                </a:solidFill>
                <a:latin typeface="Trebuchet MS" pitchFamily="34" charset="0"/>
              </a:rPr>
              <a:t> entre </a:t>
            </a:r>
            <a:r>
              <a:rPr lang="en-US" sz="3100" dirty="0" err="1">
                <a:solidFill>
                  <a:srgbClr val="002060"/>
                </a:solidFill>
                <a:latin typeface="Trebuchet MS" pitchFamily="34" charset="0"/>
              </a:rPr>
              <a:t>entidades</a:t>
            </a:r>
            <a:r>
              <a:rPr lang="en-US" sz="3100" dirty="0">
                <a:solidFill>
                  <a:srgbClr val="002060"/>
                </a:solidFill>
                <a:latin typeface="Trebuchet MS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rebuchet MS" pitchFamily="34" charset="0"/>
              </a:rPr>
              <a:t>prestadoras</a:t>
            </a:r>
            <a:r>
              <a:rPr lang="en-US" sz="3100" dirty="0">
                <a:solidFill>
                  <a:srgbClr val="002060"/>
                </a:solidFill>
                <a:latin typeface="Trebuchet MS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rebuchet MS" pitchFamily="34" charset="0"/>
              </a:rPr>
              <a:t>para</a:t>
            </a:r>
            <a:r>
              <a:rPr lang="en-US" sz="3100" dirty="0">
                <a:solidFill>
                  <a:srgbClr val="002060"/>
                </a:solidFill>
                <a:latin typeface="Trebuchet MS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rebuchet MS" pitchFamily="34" charset="0"/>
              </a:rPr>
              <a:t>complementar</a:t>
            </a:r>
            <a:r>
              <a:rPr lang="en-US" sz="3100" dirty="0">
                <a:solidFill>
                  <a:srgbClr val="002060"/>
                </a:solidFill>
                <a:latin typeface="Trebuchet MS" pitchFamily="34" charset="0"/>
              </a:rPr>
              <a:t> y </a:t>
            </a:r>
            <a:r>
              <a:rPr lang="en-US" sz="3100" dirty="0" err="1">
                <a:solidFill>
                  <a:srgbClr val="002060"/>
                </a:solidFill>
                <a:latin typeface="Trebuchet MS" pitchFamily="34" charset="0"/>
              </a:rPr>
              <a:t>ampliar</a:t>
            </a:r>
            <a:r>
              <a:rPr lang="en-US" sz="3100" dirty="0">
                <a:solidFill>
                  <a:srgbClr val="002060"/>
                </a:solidFill>
                <a:latin typeface="Trebuchet MS" pitchFamily="34" charset="0"/>
              </a:rPr>
              <a:t> la </a:t>
            </a:r>
            <a:r>
              <a:rPr lang="en-US" sz="3100" dirty="0" err="1">
                <a:solidFill>
                  <a:srgbClr val="002060"/>
                </a:solidFill>
                <a:latin typeface="Trebuchet MS" pitchFamily="34" charset="0"/>
              </a:rPr>
              <a:t>cobertura</a:t>
            </a:r>
            <a:r>
              <a:rPr lang="en-US" sz="3100" dirty="0">
                <a:solidFill>
                  <a:srgbClr val="002060"/>
                </a:solidFill>
                <a:latin typeface="Trebuchet MS" pitchFamily="34" charset="0"/>
              </a:rPr>
              <a:t> de </a:t>
            </a:r>
            <a:r>
              <a:rPr lang="en-US" sz="3100" dirty="0" err="1">
                <a:solidFill>
                  <a:srgbClr val="002060"/>
                </a:solidFill>
                <a:latin typeface="Trebuchet MS" pitchFamily="34" charset="0"/>
              </a:rPr>
              <a:t>atención</a:t>
            </a:r>
            <a:r>
              <a:rPr lang="en-US" sz="3100" dirty="0" smtClean="0">
                <a:solidFill>
                  <a:srgbClr val="002060"/>
                </a:solidFill>
                <a:latin typeface="Trebuchet MS" pitchFamily="34" charset="0"/>
              </a:rPr>
              <a:t>.</a:t>
            </a:r>
          </a:p>
          <a:p>
            <a:pPr lvl="1" indent="-308610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</a:pPr>
            <a:r>
              <a:rPr lang="en-US" sz="3100" dirty="0" smtClean="0">
                <a:solidFill>
                  <a:srgbClr val="0000FF"/>
                </a:solidFill>
                <a:latin typeface="Trebuchet MS" pitchFamily="34" charset="0"/>
              </a:rPr>
              <a:t>D.S. </a:t>
            </a:r>
            <a:r>
              <a:rPr lang="en-US" sz="3100" dirty="0" err="1" smtClean="0">
                <a:solidFill>
                  <a:srgbClr val="0000FF"/>
                </a:solidFill>
                <a:latin typeface="Trebuchet MS" pitchFamily="34" charset="0"/>
              </a:rPr>
              <a:t>intercambio</a:t>
            </a:r>
            <a:r>
              <a:rPr lang="en-US" sz="3100" dirty="0" smtClean="0">
                <a:solidFill>
                  <a:srgbClr val="0000FF"/>
                </a:solidFill>
                <a:latin typeface="Trebuchet MS" pitchFamily="34" charset="0"/>
              </a:rPr>
              <a:t> de </a:t>
            </a:r>
            <a:r>
              <a:rPr lang="en-US" sz="3100" dirty="0" err="1" smtClean="0">
                <a:solidFill>
                  <a:srgbClr val="0000FF"/>
                </a:solidFill>
                <a:latin typeface="Trebuchet MS" pitchFamily="34" charset="0"/>
              </a:rPr>
              <a:t>servicios</a:t>
            </a:r>
            <a:endParaRPr lang="en-US" sz="3100" dirty="0">
              <a:solidFill>
                <a:srgbClr val="0000FF"/>
              </a:solidFill>
              <a:latin typeface="Trebuchet MS" pitchFamily="34" charset="0"/>
            </a:endParaRPr>
          </a:p>
        </p:txBody>
      </p:sp>
      <p:pic>
        <p:nvPicPr>
          <p:cNvPr id="3" name="Picture 4" descr="D:\neo\minsa_logo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92075"/>
            <a:ext cx="277177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Triángulo isósceles"/>
          <p:cNvSpPr/>
          <p:nvPr/>
        </p:nvSpPr>
        <p:spPr>
          <a:xfrm>
            <a:off x="107504" y="6453336"/>
            <a:ext cx="576064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594360" y="1920240"/>
            <a:ext cx="7960995" cy="236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1" indent="-308610" algn="just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</a:pPr>
            <a:r>
              <a:rPr lang="en-US" sz="3200" dirty="0" err="1">
                <a:solidFill>
                  <a:srgbClr val="002060"/>
                </a:solidFill>
                <a:latin typeface="Trebuchet MS" pitchFamily="34" charset="0"/>
              </a:rPr>
              <a:t>Fortalecer</a:t>
            </a:r>
            <a:r>
              <a:rPr lang="en-US" sz="3200" dirty="0">
                <a:solidFill>
                  <a:srgbClr val="002060"/>
                </a:solidFill>
                <a:latin typeface="Trebuchet MS" pitchFamily="34" charset="0"/>
              </a:rPr>
              <a:t> la </a:t>
            </a:r>
            <a:r>
              <a:rPr lang="en-US" sz="3200" dirty="0" err="1">
                <a:solidFill>
                  <a:srgbClr val="002060"/>
                </a:solidFill>
                <a:latin typeface="Trebuchet MS" pitchFamily="34" charset="0"/>
              </a:rPr>
              <a:t>acción</a:t>
            </a:r>
            <a:r>
              <a:rPr lang="en-US" sz="3200" dirty="0">
                <a:solidFill>
                  <a:srgbClr val="002060"/>
                </a:solidFill>
                <a:latin typeface="Trebuchet MS" pitchFamily="34" charset="0"/>
              </a:rPr>
              <a:t> de la </a:t>
            </a:r>
            <a:r>
              <a:rPr lang="en-US" sz="3200" dirty="0" err="1">
                <a:solidFill>
                  <a:srgbClr val="002060"/>
                </a:solidFill>
                <a:latin typeface="Trebuchet MS" pitchFamily="34" charset="0"/>
              </a:rPr>
              <a:t>Superintendencia</a:t>
            </a:r>
            <a:r>
              <a:rPr lang="en-US" sz="3200" dirty="0">
                <a:solidFill>
                  <a:srgbClr val="002060"/>
                </a:solidFill>
                <a:latin typeface="Trebuchet MS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rebuchet MS" pitchFamily="34" charset="0"/>
              </a:rPr>
              <a:t>Nacional</a:t>
            </a:r>
            <a:r>
              <a:rPr lang="en-US" sz="3200" dirty="0">
                <a:solidFill>
                  <a:srgbClr val="002060"/>
                </a:solidFill>
                <a:latin typeface="Trebuchet MS" pitchFamily="34" charset="0"/>
              </a:rPr>
              <a:t> de Aseguramiento en </a:t>
            </a:r>
            <a:r>
              <a:rPr lang="en-US" sz="3200" dirty="0" err="1">
                <a:solidFill>
                  <a:srgbClr val="002060"/>
                </a:solidFill>
                <a:latin typeface="Trebuchet MS" pitchFamily="34" charset="0"/>
              </a:rPr>
              <a:t>Salud</a:t>
            </a:r>
            <a:r>
              <a:rPr lang="en-US" sz="3200" dirty="0">
                <a:solidFill>
                  <a:srgbClr val="002060"/>
                </a:solidFill>
                <a:latin typeface="Trebuchet MS" pitchFamily="34" charset="0"/>
              </a:rPr>
              <a:t> - SUNASA, </a:t>
            </a:r>
            <a:r>
              <a:rPr lang="en-US" sz="3200" dirty="0" err="1">
                <a:solidFill>
                  <a:srgbClr val="002060"/>
                </a:solidFill>
                <a:latin typeface="Trebuchet MS" pitchFamily="34" charset="0"/>
              </a:rPr>
              <a:t>encargada</a:t>
            </a:r>
            <a:r>
              <a:rPr lang="en-US" sz="3200" dirty="0">
                <a:solidFill>
                  <a:srgbClr val="002060"/>
                </a:solidFill>
                <a:latin typeface="Trebuchet MS" pitchFamily="34" charset="0"/>
              </a:rPr>
              <a:t> de la </a:t>
            </a:r>
            <a:r>
              <a:rPr lang="en-US" sz="3200" dirty="0" err="1">
                <a:solidFill>
                  <a:srgbClr val="002060"/>
                </a:solidFill>
                <a:latin typeface="Trebuchet MS" pitchFamily="34" charset="0"/>
              </a:rPr>
              <a:t>defensa</a:t>
            </a:r>
            <a:r>
              <a:rPr lang="en-US" sz="3200" dirty="0">
                <a:solidFill>
                  <a:srgbClr val="002060"/>
                </a:solidFill>
                <a:latin typeface="Trebuchet MS" pitchFamily="34" charset="0"/>
              </a:rPr>
              <a:t> de los </a:t>
            </a:r>
            <a:r>
              <a:rPr lang="en-US" sz="3200" dirty="0" err="1">
                <a:solidFill>
                  <a:srgbClr val="002060"/>
                </a:solidFill>
                <a:latin typeface="Trebuchet MS" pitchFamily="34" charset="0"/>
              </a:rPr>
              <a:t>usuarios</a:t>
            </a:r>
            <a:r>
              <a:rPr lang="en-US" sz="3200" dirty="0">
                <a:solidFill>
                  <a:srgbClr val="002060"/>
                </a:solidFill>
                <a:latin typeface="Trebuchet MS" pitchFamily="34" charset="0"/>
              </a:rPr>
              <a:t> y </a:t>
            </a:r>
            <a:r>
              <a:rPr lang="en-US" sz="3200" dirty="0" err="1">
                <a:solidFill>
                  <a:srgbClr val="002060"/>
                </a:solidFill>
                <a:latin typeface="Trebuchet MS" pitchFamily="34" charset="0"/>
              </a:rPr>
              <a:t>usuarias</a:t>
            </a:r>
            <a:r>
              <a:rPr lang="en-US" sz="3200" dirty="0">
                <a:solidFill>
                  <a:srgbClr val="002060"/>
                </a:solidFill>
                <a:latin typeface="Trebuchet MS" pitchFamily="34" charset="0"/>
              </a:rPr>
              <a:t> de los </a:t>
            </a:r>
            <a:r>
              <a:rPr lang="en-US" sz="3200" dirty="0" err="1">
                <a:solidFill>
                  <a:srgbClr val="002060"/>
                </a:solidFill>
                <a:latin typeface="Trebuchet MS" pitchFamily="34" charset="0"/>
              </a:rPr>
              <a:t>servicios</a:t>
            </a:r>
            <a:r>
              <a:rPr lang="en-US" sz="3200" dirty="0">
                <a:solidFill>
                  <a:srgbClr val="002060"/>
                </a:solidFill>
                <a:latin typeface="Trebuchet MS" pitchFamily="34" charset="0"/>
              </a:rPr>
              <a:t> de </a:t>
            </a:r>
            <a:r>
              <a:rPr lang="en-US" sz="3200" dirty="0" err="1">
                <a:solidFill>
                  <a:srgbClr val="002060"/>
                </a:solidFill>
                <a:latin typeface="Trebuchet MS" pitchFamily="34" charset="0"/>
              </a:rPr>
              <a:t>salud</a:t>
            </a:r>
            <a:r>
              <a:rPr lang="en-US" sz="3200" dirty="0">
                <a:solidFill>
                  <a:srgbClr val="002060"/>
                </a:solidFill>
                <a:latin typeface="Trebuchet MS" pitchFamily="34" charset="0"/>
              </a:rPr>
              <a:t>.</a:t>
            </a:r>
          </a:p>
        </p:txBody>
      </p:sp>
      <p:pic>
        <p:nvPicPr>
          <p:cNvPr id="4" name="Picture 4" descr="D:\neo\minsa_logo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92075"/>
            <a:ext cx="277177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Triángulo isósceles"/>
          <p:cNvSpPr/>
          <p:nvPr/>
        </p:nvSpPr>
        <p:spPr>
          <a:xfrm>
            <a:off x="107504" y="6453336"/>
            <a:ext cx="576064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628800"/>
            <a:ext cx="6336704" cy="4464496"/>
          </a:xfrm>
        </p:spPr>
        <p:txBody>
          <a:bodyPr>
            <a:normAutofit fontScale="90000"/>
          </a:bodyPr>
          <a:lstStyle/>
          <a:p>
            <a:r>
              <a:rPr lang="es-PE" sz="1600" cap="none" dirty="0" smtClean="0"/>
              <a:t>IMPLEMENTACION DE NUEVA ACTITUD DE ARTICULACION EN LOS TRES NIVELES DE GOBIERNO</a:t>
            </a:r>
            <a:br>
              <a:rPr lang="es-PE" sz="1600" cap="none" dirty="0" smtClean="0"/>
            </a:br>
            <a:r>
              <a:rPr lang="es-PE" sz="1600" cap="none" dirty="0" smtClean="0"/>
              <a:t/>
            </a:r>
            <a:br>
              <a:rPr lang="es-PE" sz="1600" cap="none" dirty="0" smtClean="0"/>
            </a:br>
            <a:r>
              <a:rPr lang="es-PE" sz="1600" cap="none" dirty="0" smtClean="0"/>
              <a:t> </a:t>
            </a:r>
            <a:r>
              <a:rPr lang="es-PE" sz="1600" dirty="0"/>
              <a:t/>
            </a:r>
            <a:br>
              <a:rPr lang="es-PE" sz="1600" dirty="0"/>
            </a:br>
            <a:r>
              <a:rPr lang="es-PE" sz="1600" dirty="0" smtClean="0"/>
              <a:t>    Fortalecimiento del sistema de información integrado</a:t>
            </a:r>
            <a:br>
              <a:rPr lang="es-PE" sz="1600" dirty="0" smtClean="0"/>
            </a:br>
            <a:r>
              <a:rPr lang="es-PE" sz="1600" dirty="0" smtClean="0"/>
              <a:t>    INFOSALUD</a:t>
            </a:r>
            <a:br>
              <a:rPr lang="es-PE" sz="1600" dirty="0" smtClean="0"/>
            </a:br>
            <a:r>
              <a:rPr lang="es-PE" sz="1600" dirty="0" smtClean="0"/>
              <a:t>    TELECONFERENCIAS REGULARES A NIVEL NACIONAL</a:t>
            </a:r>
            <a:br>
              <a:rPr lang="es-PE" sz="1600" dirty="0" smtClean="0"/>
            </a:br>
            <a:r>
              <a:rPr lang="es-PE" sz="1600" dirty="0" smtClean="0"/>
              <a:t>    TELEMEDICINA  PARA EL DIAGNOSTICO</a:t>
            </a:r>
            <a:br>
              <a:rPr lang="es-PE" sz="1600" dirty="0" smtClean="0"/>
            </a:br>
            <a:r>
              <a:rPr lang="es-PE" sz="1600" dirty="0" smtClean="0"/>
              <a:t>    TELEEDUCACION </a:t>
            </a:r>
            <a:br>
              <a:rPr lang="es-PE" sz="1600" dirty="0" smtClean="0"/>
            </a:br>
            <a:r>
              <a:rPr lang="es-PE" sz="1600" dirty="0" smtClean="0"/>
              <a:t>    </a:t>
            </a:r>
            <a:r>
              <a:rPr lang="es-PE" sz="1600" dirty="0" smtClean="0"/>
              <a:t>HISTORIA </a:t>
            </a:r>
            <a:r>
              <a:rPr lang="es-PE" sz="1600" dirty="0" smtClean="0"/>
              <a:t>CLINICA ELECTRONICA UNICA INTEGRADA</a:t>
            </a:r>
            <a:r>
              <a:rPr lang="es-PE" sz="1600" b="0" cap="none" dirty="0" smtClean="0"/>
              <a:t/>
            </a:r>
            <a:br>
              <a:rPr lang="es-PE" sz="1600" b="0" cap="none" dirty="0" smtClean="0"/>
            </a:br>
            <a:r>
              <a:rPr lang="es-PE" sz="1600" b="0" cap="none" dirty="0" smtClean="0"/>
              <a:t>          </a:t>
            </a:r>
            <a:br>
              <a:rPr lang="es-PE" sz="1600" b="0" cap="none" dirty="0" smtClean="0"/>
            </a:br>
            <a:r>
              <a:rPr lang="es-PE" sz="1600" cap="none" dirty="0"/>
              <a:t/>
            </a:r>
            <a:br>
              <a:rPr lang="es-PE" sz="1600" cap="none" dirty="0"/>
            </a:br>
            <a:r>
              <a:rPr lang="es-PE" sz="1600" cap="none" dirty="0" smtClean="0"/>
              <a:t> </a:t>
            </a:r>
            <a:br>
              <a:rPr lang="es-PE" sz="1600" cap="none" dirty="0" smtClean="0"/>
            </a:br>
            <a:r>
              <a:rPr lang="es-PE" sz="1600" cap="none" dirty="0" smtClean="0"/>
              <a:t>   INCLUSION SOCIAL A TRAVES DE LAS TIC</a:t>
            </a:r>
            <a:br>
              <a:rPr lang="es-PE" sz="1600" cap="none" dirty="0" smtClean="0"/>
            </a:br>
            <a:r>
              <a:rPr lang="es-PE" sz="1600" cap="none" dirty="0"/>
              <a:t> </a:t>
            </a:r>
            <a:r>
              <a:rPr lang="es-PE" sz="1600" b="0" cap="none" dirty="0" smtClean="0"/>
              <a:t>Salud Móvil: Muévete Perú Movil, uso de la telefonía movil para promoción, educación y consejería en salud </a:t>
            </a:r>
            <a:br>
              <a:rPr lang="es-PE" sz="1600" b="0" cap="none" dirty="0" smtClean="0"/>
            </a:br>
            <a:r>
              <a:rPr lang="es-PE" sz="1600" dirty="0" smtClean="0"/>
              <a:t/>
            </a:r>
            <a:br>
              <a:rPr lang="es-PE" sz="1600" dirty="0" smtClean="0"/>
            </a:br>
            <a:r>
              <a:rPr lang="es-PE" sz="1600" dirty="0" smtClean="0"/>
              <a:t> </a:t>
            </a:r>
            <a:endParaRPr lang="es-ES" sz="16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99592" y="476672"/>
            <a:ext cx="7344816" cy="1428179"/>
          </a:xfrm>
        </p:spPr>
        <p:txBody>
          <a:bodyPr/>
          <a:lstStyle/>
          <a:p>
            <a:pPr algn="ctr">
              <a:lnSpc>
                <a:spcPct val="95000"/>
              </a:lnSpc>
              <a:defRPr/>
            </a:pPr>
            <a:endParaRPr lang="es-PE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lvl="1" algn="ctr">
              <a:lnSpc>
                <a:spcPct val="95000"/>
              </a:lnSpc>
              <a:buClr>
                <a:schemeClr val="bg1"/>
              </a:buClr>
              <a:buSzPct val="100000"/>
              <a:defRPr/>
            </a:pPr>
            <a:r>
              <a:rPr lang="es-PE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Fortalecimiento de la Rectoría en Salud.</a:t>
            </a:r>
          </a:p>
          <a:p>
            <a:pPr marL="565785" lvl="1" algn="ctr">
              <a:lnSpc>
                <a:spcPct val="95000"/>
              </a:lnSpc>
              <a:buClr>
                <a:srgbClr val="000000"/>
              </a:buClr>
              <a:buSzPct val="100000"/>
              <a:defRPr/>
            </a:pPr>
            <a:endParaRPr lang="es-PE" sz="20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4" descr="D:\neo\minsa_logo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92075"/>
            <a:ext cx="277177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Escritorio\minsa_nueva_actitud.png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7380312" y="5795963"/>
            <a:ext cx="1584325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image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2060848"/>
            <a:ext cx="2244375" cy="1512168"/>
          </a:xfrm>
          <a:prstGeom prst="rect">
            <a:avLst/>
          </a:prstGeom>
        </p:spPr>
      </p:pic>
      <p:pic>
        <p:nvPicPr>
          <p:cNvPr id="7" name="6 Imagen" descr="banner01.png"/>
          <p:cNvPicPr>
            <a:picLocks noChangeAspect="1"/>
          </p:cNvPicPr>
          <p:nvPr/>
        </p:nvPicPr>
        <p:blipFill>
          <a:blip r:embed="rId5" cstate="print"/>
          <a:srcRect r="61814"/>
          <a:stretch>
            <a:fillRect/>
          </a:stretch>
        </p:blipFill>
        <p:spPr>
          <a:xfrm>
            <a:off x="6444208" y="3554176"/>
            <a:ext cx="2232248" cy="1819040"/>
          </a:xfrm>
          <a:prstGeom prst="rect">
            <a:avLst/>
          </a:prstGeom>
        </p:spPr>
      </p:pic>
      <p:sp>
        <p:nvSpPr>
          <p:cNvPr id="8" name="7 Triángulo isósceles"/>
          <p:cNvSpPr/>
          <p:nvPr/>
        </p:nvSpPr>
        <p:spPr>
          <a:xfrm>
            <a:off x="107504" y="6453336"/>
            <a:ext cx="576064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37260" y="1234440"/>
            <a:ext cx="6406515" cy="518637"/>
          </a:xfrm>
        </p:spPr>
        <p:txBody>
          <a:bodyPr lIns="0" tIns="0" rIns="0" bIns="0"/>
          <a:lstStyle/>
          <a:p>
            <a:pPr algn="l" eaLnBrk="1" hangingPunct="1">
              <a:lnSpc>
                <a:spcPct val="95000"/>
              </a:lnSpc>
              <a:defRPr/>
            </a:pPr>
            <a:r>
              <a:rPr lang="en-US" sz="2500" b="1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  <a:t>VISIÓN 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868680" y="1904524"/>
            <a:ext cx="7646670" cy="301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>
              <a:lnSpc>
                <a:spcPct val="95000"/>
              </a:lnSpc>
            </a:pPr>
            <a:r>
              <a:rPr lang="es-PE" sz="2900" dirty="0">
                <a:solidFill>
                  <a:srgbClr val="002060"/>
                </a:solidFill>
                <a:latin typeface="Calibri" pitchFamily="34" charset="0"/>
              </a:rPr>
              <a:t>Un Perú al año 2016 donde sus habitantes puedan gozar de mejores condiciones de salud física, mental y social y en caso de enfermedad o invalidez tener acceso pleno a una adecuada atención y tratamiento. Enfatizando la </a:t>
            </a:r>
            <a:r>
              <a:rPr lang="es-PE" sz="2900" dirty="0">
                <a:solidFill>
                  <a:srgbClr val="0000FF"/>
                </a:solidFill>
                <a:latin typeface="Calibri" pitchFamily="34" charset="0"/>
              </a:rPr>
              <a:t>inclusión social, el desarrollo humano, la protección social y una mejor alimentación a lo largo del ciclo de vida</a:t>
            </a:r>
            <a:r>
              <a:rPr lang="en-US" sz="2900" dirty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4" name="Picture 4" descr="D:\neo\minsa_logo4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92075"/>
            <a:ext cx="277177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139952" y="3212976"/>
            <a:ext cx="3517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 smtClean="0">
                <a:solidFill>
                  <a:schemeClr val="accent1">
                    <a:lumMod val="50000"/>
                  </a:schemeClr>
                </a:solidFill>
              </a:rPr>
              <a:t>MUCHAS GRACIAS</a:t>
            </a:r>
            <a:endParaRPr lang="es-E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 descr="D:\Escritorio\minsa_nueva_actitud.png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7452171" y="5661248"/>
            <a:ext cx="1584325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395536" y="4797152"/>
            <a:ext cx="48894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 smtClean="0">
                <a:solidFill>
                  <a:srgbClr val="0000FF"/>
                </a:solidFill>
              </a:rPr>
              <a:t>Dra. Duniska Tarco </a:t>
            </a:r>
            <a:r>
              <a:rPr lang="es-PE" sz="1600" b="1" dirty="0" err="1" smtClean="0">
                <a:solidFill>
                  <a:srgbClr val="0000FF"/>
                </a:solidFill>
              </a:rPr>
              <a:t>Virto</a:t>
            </a:r>
            <a:endParaRPr lang="es-PE" sz="1600" b="1" dirty="0" smtClean="0">
              <a:solidFill>
                <a:srgbClr val="0000FF"/>
              </a:solidFill>
            </a:endParaRPr>
          </a:p>
          <a:p>
            <a:r>
              <a:rPr lang="es-PE" sz="1600" b="1" dirty="0" smtClean="0">
                <a:solidFill>
                  <a:srgbClr val="0000FF"/>
                </a:solidFill>
              </a:rPr>
              <a:t>Directora Ejecutiva </a:t>
            </a:r>
          </a:p>
          <a:p>
            <a:r>
              <a:rPr lang="es-PE" sz="1600" b="1" dirty="0" smtClean="0">
                <a:solidFill>
                  <a:srgbClr val="0000FF"/>
                </a:solidFill>
              </a:rPr>
              <a:t>Oficina de Planeamiento y Gestión Institucional </a:t>
            </a:r>
          </a:p>
          <a:p>
            <a:r>
              <a:rPr lang="es-PE" sz="1600" b="1" dirty="0" smtClean="0">
                <a:solidFill>
                  <a:srgbClr val="0000FF"/>
                </a:solidFill>
              </a:rPr>
              <a:t>Ministerio de Salud</a:t>
            </a:r>
            <a:endParaRPr lang="es-ES" sz="1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388620" y="1234440"/>
            <a:ext cx="6406515" cy="518637"/>
          </a:xfrm>
        </p:spPr>
        <p:txBody>
          <a:bodyPr lIns="0" tIns="0" rIns="0" bIns="0"/>
          <a:lstStyle/>
          <a:p>
            <a:pPr algn="l" eaLnBrk="1" hangingPunct="1">
              <a:lnSpc>
                <a:spcPct val="95000"/>
              </a:lnSpc>
              <a:defRPr/>
            </a:pPr>
            <a:r>
              <a:rPr lang="en-US" sz="2500" b="1" dirty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  <a:t>PROPOSITO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88620" y="1988820"/>
            <a:ext cx="8503920" cy="339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>
              <a:lnSpc>
                <a:spcPct val="95000"/>
              </a:lnSpc>
            </a:pPr>
            <a:r>
              <a:rPr lang="es-PE" sz="2900" dirty="0">
                <a:solidFill>
                  <a:srgbClr val="002060"/>
                </a:solidFill>
                <a:latin typeface="Calibri" pitchFamily="34" charset="0"/>
              </a:rPr>
              <a:t>“Promover la salud y prevenir la enfermedad, a través del empoderamiento comunitario de nuevos estilos de vida y cambios de comportamiento en el marco de respeto a su cultura e identidad. </a:t>
            </a:r>
          </a:p>
          <a:p>
            <a:pPr algn="just">
              <a:lnSpc>
                <a:spcPct val="95000"/>
              </a:lnSpc>
            </a:pPr>
            <a:endParaRPr lang="es-PE" sz="2900" i="1" dirty="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lnSpc>
                <a:spcPct val="95000"/>
              </a:lnSpc>
            </a:pPr>
            <a:r>
              <a:rPr lang="es-PE" sz="2900" dirty="0">
                <a:solidFill>
                  <a:srgbClr val="002060"/>
                </a:solidFill>
                <a:latin typeface="Calibri" pitchFamily="34" charset="0"/>
              </a:rPr>
              <a:t>Mejorar el </a:t>
            </a:r>
            <a:r>
              <a:rPr lang="es-PE" sz="2900" dirty="0">
                <a:solidFill>
                  <a:srgbClr val="0000FF"/>
                </a:solidFill>
                <a:latin typeface="Calibri" pitchFamily="34" charset="0"/>
              </a:rPr>
              <a:t>acceso</a:t>
            </a:r>
            <a:r>
              <a:rPr lang="es-PE" sz="2900" dirty="0">
                <a:solidFill>
                  <a:srgbClr val="002060"/>
                </a:solidFill>
                <a:latin typeface="Calibri" pitchFamily="34" charset="0"/>
              </a:rPr>
              <a:t> y la </a:t>
            </a:r>
            <a:r>
              <a:rPr lang="es-PE" sz="2900" dirty="0">
                <a:solidFill>
                  <a:srgbClr val="0000FF"/>
                </a:solidFill>
                <a:latin typeface="Calibri" pitchFamily="34" charset="0"/>
              </a:rPr>
              <a:t>calidad</a:t>
            </a:r>
            <a:r>
              <a:rPr lang="es-PE" sz="2900" dirty="0">
                <a:solidFill>
                  <a:srgbClr val="002060"/>
                </a:solidFill>
                <a:latin typeface="Calibri" pitchFamily="34" charset="0"/>
              </a:rPr>
              <a:t> de atención articulando a los tres niveles de gobierno, fortaleciendo sus recursos humanos, en número, competencia y actitud”.</a:t>
            </a:r>
          </a:p>
        </p:txBody>
      </p:sp>
      <p:pic>
        <p:nvPicPr>
          <p:cNvPr id="4" name="Picture 4" descr="D:\neo\minsa_logo4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92075"/>
            <a:ext cx="277177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207" name="Group 215"/>
          <p:cNvGraphicFramePr>
            <a:graphicFrameLocks noGrp="1"/>
          </p:cNvGraphicFramePr>
          <p:nvPr/>
        </p:nvGraphicFramePr>
        <p:xfrm>
          <a:off x="179510" y="1052736"/>
          <a:ext cx="8856984" cy="5500114"/>
        </p:xfrm>
        <a:graphic>
          <a:graphicData uri="http://schemas.openxmlformats.org/drawingml/2006/table">
            <a:tbl>
              <a:tblPr/>
              <a:tblGrid>
                <a:gridCol w="203559"/>
                <a:gridCol w="1083691"/>
                <a:gridCol w="272388"/>
                <a:gridCol w="1354614"/>
                <a:gridCol w="272388"/>
                <a:gridCol w="1218421"/>
                <a:gridCol w="168412"/>
                <a:gridCol w="849380"/>
                <a:gridCol w="470087"/>
                <a:gridCol w="749798"/>
                <a:gridCol w="552097"/>
                <a:gridCol w="467159"/>
                <a:gridCol w="946034"/>
                <a:gridCol w="248956"/>
              </a:tblGrid>
              <a:tr h="381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Lineamientos de Política del Sector Salud al 201</a:t>
                      </a:r>
                      <a:r>
                        <a:rPr kumimoji="0" lang="es-P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9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Objetivos Estratégicos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067456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Reducir </a:t>
                      </a:r>
                      <a:r>
                        <a:rPr kumimoji="0" lang="es-PE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la  mortalidad materna y neonatal </a:t>
                      </a:r>
                      <a:r>
                        <a:rPr kumimoji="0" lang="es-P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con énfasis en la población mas vulnerable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Reducir la </a:t>
                      </a:r>
                      <a:r>
                        <a:rPr kumimoji="0" lang="es-PE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desnutrición crónica </a:t>
                      </a:r>
                      <a:r>
                        <a:rPr kumimoji="0" lang="es-P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en menores de 5 años con énfasis en la población de pobreza y extrema pobreza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Disminuir y controlar las </a:t>
                      </a:r>
                      <a:r>
                        <a:rPr kumimoji="0" lang="es-PE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enfermedades no trasmisibles </a:t>
                      </a:r>
                      <a:r>
                        <a:rPr kumimoji="0" lang="es-P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con énfasis en la población en pobreza y extrema pobreza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Disminuir y controlar las </a:t>
                      </a:r>
                      <a:r>
                        <a:rPr kumimoji="0" lang="es-PE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enfermedades transmisibles </a:t>
                      </a:r>
                      <a:r>
                        <a:rPr kumimoji="0" lang="es-P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con énfasis en la población en pobreza y extrema pobreza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Reducir y mitigar los daños y/o lesiones ocasionadas por </a:t>
                      </a:r>
                      <a:r>
                        <a:rPr kumimoji="0" lang="es-P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factores externos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Fortalecer  el ejercicio de la rectoría  y optimización de los servicios de Salud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5111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Prevención y control de problemas sanitarios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Inclusión social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58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Atención integral  de la salud con calidad priorizando la población en pobreza y extrema pobreza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Desarrollo humano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6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Protección social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26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Rectoría en salud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Mejora de la alimentación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43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Desarrollar acciones de </a:t>
                      </a:r>
                      <a:r>
                        <a:rPr kumimoji="0" lang="es-P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promoción y prevención </a:t>
                      </a:r>
                      <a:r>
                        <a:rPr kumimoji="0" lang="es-P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de la salud con articulación multisectorial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Garantizar el </a:t>
                      </a:r>
                      <a:r>
                        <a:rPr kumimoji="0" lang="es-P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acceso y financiamiento </a:t>
                      </a:r>
                      <a:r>
                        <a:rPr kumimoji="0" lang="es-P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de las prestaciones de Salud  Aseguramiento Universal (IAFA) con estándares de calidad y aplicable a todas las instituciones prestadoras del sistema de salud (IPRES)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Vigilar la </a:t>
                      </a:r>
                      <a:r>
                        <a:rPr kumimoji="0" lang="es-P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gestión eficiente de los fondos </a:t>
                      </a:r>
                      <a:r>
                        <a:rPr kumimoji="0" lang="es-P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garantizando el acceso, calidad, protección financiera y oportunidad, de las prestaciones de Salud a los asegurados (SUNASA)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Acceso a </a:t>
                      </a:r>
                      <a:r>
                        <a:rPr kumimoji="0" lang="es-P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medicamentos genéricos</a:t>
                      </a:r>
                      <a:r>
                        <a:rPr kumimoji="0" lang="es-P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 de calidad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Desarrollo de las </a:t>
                      </a:r>
                      <a:r>
                        <a:rPr kumimoji="0" lang="es-P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competencias</a:t>
                      </a:r>
                      <a:r>
                        <a:rPr kumimoji="0" lang="es-P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 y capacidades del personal de salud con orientación en la atención primaria de salud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Implementación del servicios de Atención móvil de urgencias - </a:t>
                      </a:r>
                      <a:r>
                        <a:rPr kumimoji="0" lang="es-P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SAMU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Fortalecimiento de la </a:t>
                      </a:r>
                      <a:r>
                        <a:rPr kumimoji="0" lang="es-P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oferta de salud </a:t>
                      </a:r>
                      <a:r>
                        <a:rPr kumimoji="0" lang="es-P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en las regiones mas pobres del país.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Acciones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903590"/>
            <a:ext cx="2736304" cy="174954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4" name="3 CuadroTexto"/>
          <p:cNvSpPr txBox="1">
            <a:spLocks noChangeArrowheads="1"/>
          </p:cNvSpPr>
          <p:nvPr/>
        </p:nvSpPr>
        <p:spPr bwMode="auto">
          <a:xfrm rot="-5400000">
            <a:off x="-1008697" y="3835338"/>
            <a:ext cx="2606040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5" tIns="41148" rIns="82295" bIns="41148">
            <a:spAutoFit/>
          </a:bodyPr>
          <a:lstStyle/>
          <a:p>
            <a:r>
              <a:rPr lang="es-PE" b="1" dirty="0">
                <a:solidFill>
                  <a:schemeClr val="bg1"/>
                </a:solidFill>
                <a:latin typeface="Arial" charset="0"/>
                <a:cs typeface="Arial" charset="0"/>
              </a:rPr>
              <a:t>Ejes Estratégicos</a:t>
            </a: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 rot="5400000">
            <a:off x="7813022" y="3896775"/>
            <a:ext cx="2230865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295" tIns="41148" rIns="82295" bIns="41148">
            <a:spAutoFit/>
          </a:bodyPr>
          <a:lstStyle/>
          <a:p>
            <a:r>
              <a:rPr lang="es-PE" b="1" dirty="0">
                <a:solidFill>
                  <a:schemeClr val="bg1"/>
                </a:solidFill>
                <a:latin typeface="Arial" charset="0"/>
                <a:cs typeface="Arial" charset="0"/>
              </a:rPr>
              <a:t>Ejes de la Reforma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576" y="332656"/>
            <a:ext cx="77866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2296" tIns="41148" rIns="82296" bIns="41148" anchor="ctr"/>
          <a:lstStyle/>
          <a:p>
            <a:pPr eaLnBrk="0" hangingPunct="0">
              <a:defRPr/>
            </a:pPr>
            <a:r>
              <a:rPr lang="es-ES_tradnl" sz="26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MARCO ESTRATEGICO</a:t>
            </a:r>
            <a:endParaRPr lang="es-ES" sz="2600" b="1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5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67744" y="332656"/>
            <a:ext cx="6404248" cy="720080"/>
          </a:xfrm>
        </p:spPr>
        <p:txBody>
          <a:bodyPr>
            <a:normAutofit/>
          </a:bodyPr>
          <a:lstStyle/>
          <a:p>
            <a:pPr algn="ctr"/>
            <a:r>
              <a:rPr lang="es-PE" sz="3200" b="1" dirty="0" smtClean="0">
                <a:solidFill>
                  <a:srgbClr val="002060"/>
                </a:solidFill>
              </a:rPr>
              <a:t>EJES ESTRATEGICOS DE SALUD</a:t>
            </a:r>
            <a:endParaRPr lang="es-E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899592" y="1340768"/>
          <a:ext cx="691276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83568" y="198884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Entornos saludables en el marco de los determinantes de la salud</a:t>
            </a:r>
            <a:endParaRPr lang="es-ES" sz="1400" b="1" dirty="0">
              <a:solidFill>
                <a:srgbClr val="00206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9512" y="5877272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Extender la protección de la salud, financiamiento de las prestaciones de salud, infraestructura, equipamiento y recursos humanos</a:t>
            </a:r>
            <a:endParaRPr lang="es-ES" sz="12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6444208" y="5229200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Diseñar, conducir, supervisar y regular el Sistema Nacional de Salud</a:t>
            </a:r>
            <a:endParaRPr lang="es-ES" sz="1400" b="1" dirty="0"/>
          </a:p>
        </p:txBody>
      </p:sp>
      <p:pic>
        <p:nvPicPr>
          <p:cNvPr id="7" name="Picture 4" descr="D:\neo\minsa_logo40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8" y="92075"/>
            <a:ext cx="277177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Escritorio\minsa_nueva_actitud.png"/>
          <p:cNvPicPr>
            <a:picLocks noChangeAspect="1" noChangeArrowheads="1"/>
          </p:cNvPicPr>
          <p:nvPr/>
        </p:nvPicPr>
        <p:blipFill>
          <a:blip r:embed="rId8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7559675" y="5795963"/>
            <a:ext cx="1584325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9780" y="1484784"/>
            <a:ext cx="2272211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352928" cy="5256584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§"/>
            </a:pPr>
            <a:r>
              <a:rPr lang="es-ES" sz="2000" u="sng" dirty="0" smtClean="0">
                <a:solidFill>
                  <a:srgbClr val="002060"/>
                </a:solidFill>
              </a:rPr>
              <a:t>ALIANZAS INTERSECTORIALES </a:t>
            </a:r>
            <a:r>
              <a:rPr lang="es-ES" sz="2000" u="sng" dirty="0" smtClean="0"/>
              <a:t/>
            </a:r>
            <a:br>
              <a:rPr lang="es-ES" sz="2000" u="sng" dirty="0" smtClean="0"/>
            </a:br>
            <a:r>
              <a:rPr lang="es-ES" sz="2000" b="0" cap="none" dirty="0" smtClean="0"/>
              <a:t>red de comunidades saludables </a:t>
            </a:r>
            <a:r>
              <a:rPr lang="es-ES" sz="2000" i="1" cap="none" dirty="0" smtClean="0"/>
              <a:t/>
            </a:r>
            <a:br>
              <a:rPr lang="es-ES" sz="2000" i="1" cap="none" dirty="0" smtClean="0"/>
            </a:br>
            <a:r>
              <a:rPr lang="es-ES" sz="2000" i="1" cap="none" dirty="0" smtClean="0"/>
              <a:t/>
            </a:r>
            <a:br>
              <a:rPr lang="es-ES" sz="2000" i="1" cap="none" dirty="0" smtClean="0"/>
            </a:br>
            <a:r>
              <a:rPr lang="es-ES" sz="2000" i="1" u="sng" cap="none" dirty="0" smtClean="0">
                <a:solidFill>
                  <a:srgbClr val="002060"/>
                </a:solidFill>
              </a:rPr>
              <a:t>Actualmente en curso.</a:t>
            </a:r>
            <a:r>
              <a:rPr lang="es-ES" sz="2000" cap="none" dirty="0" smtClean="0">
                <a:solidFill>
                  <a:srgbClr val="002060"/>
                </a:solidFill>
              </a:rPr>
              <a:t/>
            </a:r>
            <a:br>
              <a:rPr lang="es-ES" sz="2000" cap="none" dirty="0" smtClean="0">
                <a:solidFill>
                  <a:srgbClr val="002060"/>
                </a:solidFill>
              </a:rPr>
            </a:br>
            <a:r>
              <a:rPr lang="es-ES" sz="2000" cap="none" dirty="0" smtClean="0">
                <a:solidFill>
                  <a:srgbClr val="002060"/>
                </a:solidFill>
              </a:rPr>
              <a:t/>
            </a:r>
            <a:br>
              <a:rPr lang="es-ES" sz="2000" cap="none" dirty="0" smtClean="0">
                <a:solidFill>
                  <a:srgbClr val="002060"/>
                </a:solidFill>
              </a:rPr>
            </a:br>
            <a:r>
              <a:rPr lang="es-ES" sz="2000" cap="none" dirty="0" smtClean="0">
                <a:solidFill>
                  <a:srgbClr val="002060"/>
                </a:solidFill>
              </a:rPr>
              <a:t>Promoción de Estilos de Vida </a:t>
            </a:r>
            <a:r>
              <a:rPr lang="es-ES" sz="2000" cap="none" dirty="0">
                <a:solidFill>
                  <a:srgbClr val="002060"/>
                </a:solidFill>
              </a:rPr>
              <a:t>S</a:t>
            </a:r>
            <a:r>
              <a:rPr lang="es-ES" sz="2000" cap="none" dirty="0" smtClean="0">
                <a:solidFill>
                  <a:srgbClr val="002060"/>
                </a:solidFill>
              </a:rPr>
              <a:t>aludables: </a:t>
            </a:r>
            <a:br>
              <a:rPr lang="es-ES" sz="2000" cap="none" dirty="0" smtClean="0">
                <a:solidFill>
                  <a:srgbClr val="002060"/>
                </a:solidFill>
              </a:rPr>
            </a:br>
            <a:r>
              <a:rPr lang="es-ES" sz="2000" cap="none" dirty="0" smtClean="0">
                <a:solidFill>
                  <a:srgbClr val="002060"/>
                </a:solidFill>
              </a:rPr>
              <a:t>-  Estrategia “Muévete Perú ”</a:t>
            </a:r>
            <a:r>
              <a:rPr lang="es-ES" sz="2000" cap="none" dirty="0">
                <a:solidFill>
                  <a:srgbClr val="002060"/>
                </a:solidFill>
              </a:rPr>
              <a:t> </a:t>
            </a:r>
            <a:r>
              <a:rPr lang="es-ES" sz="2000" cap="none" dirty="0" smtClean="0">
                <a:solidFill>
                  <a:srgbClr val="002060"/>
                </a:solidFill>
              </a:rPr>
              <a:t>: Promoción de actividad física</a:t>
            </a:r>
            <a:br>
              <a:rPr lang="es-ES" sz="2000" cap="none" dirty="0" smtClean="0">
                <a:solidFill>
                  <a:srgbClr val="002060"/>
                </a:solidFill>
              </a:rPr>
            </a:br>
            <a:r>
              <a:rPr lang="es-ES" sz="2000" cap="none" dirty="0" smtClean="0">
                <a:solidFill>
                  <a:srgbClr val="002060"/>
                </a:solidFill>
              </a:rPr>
              <a:t>-  Estrategia “come rico, come sano, come peruano”</a:t>
            </a:r>
            <a:r>
              <a:rPr lang="es-ES" sz="2000" cap="none" dirty="0">
                <a:solidFill>
                  <a:srgbClr val="002060"/>
                </a:solidFill>
              </a:rPr>
              <a:t> </a:t>
            </a:r>
            <a:r>
              <a:rPr lang="es-ES" sz="2000" cap="none" dirty="0" smtClean="0">
                <a:solidFill>
                  <a:srgbClr val="002060"/>
                </a:solidFill>
              </a:rPr>
              <a:t>prevención de la obesidad y     </a:t>
            </a:r>
            <a:br>
              <a:rPr lang="es-ES" sz="2000" cap="none" dirty="0" smtClean="0">
                <a:solidFill>
                  <a:srgbClr val="002060"/>
                </a:solidFill>
              </a:rPr>
            </a:br>
            <a:r>
              <a:rPr lang="es-ES" sz="2000" cap="none" dirty="0" smtClean="0">
                <a:solidFill>
                  <a:srgbClr val="002060"/>
                </a:solidFill>
              </a:rPr>
              <a:t>   desnutrición</a:t>
            </a:r>
            <a:br>
              <a:rPr lang="es-ES" sz="2000" cap="none" dirty="0" smtClean="0">
                <a:solidFill>
                  <a:srgbClr val="002060"/>
                </a:solidFill>
              </a:rPr>
            </a:br>
            <a:r>
              <a:rPr lang="es-ES" sz="2000" cap="none" dirty="0" smtClean="0">
                <a:solidFill>
                  <a:srgbClr val="002060"/>
                </a:solidFill>
              </a:rPr>
              <a:t>-  Estrategia “preventorios municipales“ : intervención comunitaria de factores de    riesgo. Cáncer, Diabetes, Hipertensión, etc.</a:t>
            </a:r>
            <a:br>
              <a:rPr lang="es-ES" sz="2000" cap="none" dirty="0" smtClean="0">
                <a:solidFill>
                  <a:srgbClr val="002060"/>
                </a:solidFill>
              </a:rPr>
            </a:br>
            <a:r>
              <a:rPr lang="es-ES" sz="2000" cap="none" dirty="0" smtClean="0">
                <a:solidFill>
                  <a:srgbClr val="002060"/>
                </a:solidFill>
              </a:rPr>
              <a:t>Estrategia “espacios 100%  libres del humo de tabaco“</a:t>
            </a:r>
            <a:br>
              <a:rPr lang="es-ES" sz="2000" cap="none" dirty="0" smtClean="0">
                <a:solidFill>
                  <a:srgbClr val="002060"/>
                </a:solidFill>
              </a:rPr>
            </a:br>
            <a:r>
              <a:rPr lang="es-ES" sz="2000" cap="none" dirty="0" smtClean="0">
                <a:solidFill>
                  <a:srgbClr val="002060"/>
                </a:solidFill>
              </a:rPr>
              <a:t>Estrategia control de consumo de alcohol (fiscalización) </a:t>
            </a:r>
            <a:br>
              <a:rPr lang="es-ES" sz="2000" cap="none" dirty="0" smtClean="0">
                <a:solidFill>
                  <a:srgbClr val="002060"/>
                </a:solidFill>
              </a:rPr>
            </a:br>
            <a:r>
              <a:rPr lang="es-ES" sz="2000" cap="none" dirty="0" smtClean="0">
                <a:solidFill>
                  <a:srgbClr val="002060"/>
                </a:solidFill>
              </a:rPr>
              <a:t>Estrategia de salud mental control de la Violencia y adicciones.</a:t>
            </a:r>
            <a:br>
              <a:rPr lang="es-ES" sz="2000" cap="none" dirty="0" smtClean="0">
                <a:solidFill>
                  <a:srgbClr val="002060"/>
                </a:solidFill>
              </a:rPr>
            </a:br>
            <a:r>
              <a:rPr lang="es-ES" sz="2000" cap="none" dirty="0">
                <a:solidFill>
                  <a:srgbClr val="002060"/>
                </a:solidFill>
              </a:rPr>
              <a:t/>
            </a:r>
            <a:br>
              <a:rPr lang="es-ES" sz="2000" cap="none" dirty="0">
                <a:solidFill>
                  <a:srgbClr val="002060"/>
                </a:solidFill>
              </a:rPr>
            </a:br>
            <a:r>
              <a:rPr lang="es-ES" sz="2000" cap="none" dirty="0">
                <a:solidFill>
                  <a:srgbClr val="002060"/>
                </a:solidFill>
              </a:rPr>
              <a:t>2</a:t>
            </a:r>
            <a:r>
              <a:rPr lang="es-ES" sz="2000" cap="none" dirty="0" smtClean="0">
                <a:solidFill>
                  <a:srgbClr val="002060"/>
                </a:solidFill>
              </a:rPr>
              <a:t>. Pacto por la seguridad vial : Prevención de Accidentes de Tránsito</a:t>
            </a:r>
            <a:br>
              <a:rPr lang="es-ES" sz="2000" cap="none" dirty="0" smtClean="0">
                <a:solidFill>
                  <a:srgbClr val="002060"/>
                </a:solidFill>
              </a:rPr>
            </a:br>
            <a:r>
              <a:rPr lang="es-ES" sz="2000" cap="none" dirty="0" smtClean="0">
                <a:solidFill>
                  <a:srgbClr val="002060"/>
                </a:solidFill>
              </a:rPr>
              <a:t>     Trabajo concertado con gobiernos locales a través de plan de incentivos</a:t>
            </a:r>
            <a:br>
              <a:rPr lang="es-ES" sz="2000" cap="none" dirty="0" smtClean="0">
                <a:solidFill>
                  <a:srgbClr val="002060"/>
                </a:solidFill>
              </a:rPr>
            </a:br>
            <a:r>
              <a:rPr lang="es-ES" sz="2000" b="0" cap="none" dirty="0" smtClean="0"/>
              <a:t/>
            </a:r>
            <a:br>
              <a:rPr lang="es-ES" sz="2000" b="0" cap="none" dirty="0" smtClean="0"/>
            </a:br>
            <a:r>
              <a:rPr lang="es-ES" sz="2000" b="0" cap="none" dirty="0"/>
              <a:t/>
            </a:r>
            <a:br>
              <a:rPr lang="es-ES" sz="2000" b="0" cap="none" dirty="0"/>
            </a:br>
            <a:r>
              <a:rPr lang="es-ES" sz="2000" b="0" cap="none" dirty="0" smtClean="0"/>
              <a:t/>
            </a:r>
            <a:br>
              <a:rPr lang="es-ES" sz="2000" b="0" cap="none" dirty="0" smtClean="0"/>
            </a:br>
            <a:r>
              <a:rPr lang="es-ES" sz="2000" b="0" cap="none" dirty="0" smtClean="0"/>
              <a:t/>
            </a:r>
            <a:br>
              <a:rPr lang="es-ES" sz="2000" b="0" cap="none" dirty="0" smtClean="0"/>
            </a:br>
            <a:r>
              <a:rPr lang="es-ES" sz="2000" b="0" cap="none" dirty="0" smtClean="0"/>
              <a:t/>
            </a:r>
            <a:br>
              <a:rPr lang="es-ES" sz="2000" b="0" cap="none" dirty="0" smtClean="0"/>
            </a:br>
            <a:r>
              <a:rPr lang="es-ES" sz="2000" b="0" cap="none" dirty="0" smtClean="0"/>
              <a:t>	</a:t>
            </a:r>
            <a:r>
              <a:rPr lang="es-ES" sz="2000" b="0" dirty="0" smtClean="0"/>
              <a:t/>
            </a:r>
            <a:br>
              <a:rPr lang="es-ES" sz="2000" b="0" dirty="0" smtClean="0"/>
            </a:br>
            <a:r>
              <a:rPr lang="es-ES" sz="2000" b="0" dirty="0" smtClean="0"/>
              <a:t/>
            </a:r>
            <a:br>
              <a:rPr lang="es-ES" sz="2000" b="0" dirty="0" smtClean="0"/>
            </a:br>
            <a:r>
              <a:rPr lang="es-ES" sz="2000" b="0" dirty="0" smtClean="0"/>
              <a:t/>
            </a:r>
            <a:br>
              <a:rPr lang="es-ES" sz="2000" b="0" dirty="0" smtClean="0"/>
            </a:br>
            <a:endParaRPr lang="es-ES" sz="2000" b="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843808" y="116632"/>
            <a:ext cx="5108104" cy="1140147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s-PE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Reducción de problemas sanitarios prevenibles y evitables. </a:t>
            </a:r>
            <a:r>
              <a:rPr lang="es-PE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s-PE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es-ES" dirty="0"/>
          </a:p>
        </p:txBody>
      </p:sp>
      <p:pic>
        <p:nvPicPr>
          <p:cNvPr id="7" name="Picture 2" descr="D:\Escritorio\minsa_nueva_actitud.png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7559675" y="5795963"/>
            <a:ext cx="1584325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D:\neo\minsa_logo4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92075"/>
            <a:ext cx="277177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554605" y="372904"/>
            <a:ext cx="6406515" cy="518636"/>
          </a:xfrm>
        </p:spPr>
        <p:txBody>
          <a:bodyPr lIns="0" tIns="0" rIns="0" bIns="0"/>
          <a:lstStyle/>
          <a:p>
            <a:pPr algn="r" eaLnBrk="1" hangingPunct="1">
              <a:lnSpc>
                <a:spcPct val="95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METAS AL 2016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980728"/>
            <a:ext cx="6372200" cy="57746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  <a:defRPr/>
            </a:pPr>
            <a:r>
              <a:rPr lang="es-PE" sz="25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En relación a la salud de las madres</a:t>
            </a:r>
          </a:p>
          <a:p>
            <a:pPr>
              <a:lnSpc>
                <a:spcPct val="95000"/>
              </a:lnSpc>
              <a:defRPr/>
            </a:pPr>
            <a:endParaRPr lang="es-PE" sz="28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20040" lvl="1" indent="-320040" algn="just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  <a:defRPr/>
            </a:pPr>
            <a:r>
              <a:rPr lang="es-PE" sz="1800" dirty="0" smtClean="0">
                <a:solidFill>
                  <a:srgbClr val="002060"/>
                </a:solidFill>
                <a:latin typeface="Calibri" pitchFamily="34" charset="0"/>
              </a:rPr>
              <a:t>Disminución de la razón de muerte materna de </a:t>
            </a:r>
            <a:r>
              <a:rPr lang="es-PE" sz="1800" dirty="0" smtClean="0">
                <a:solidFill>
                  <a:srgbClr val="0000FF"/>
                </a:solidFill>
                <a:latin typeface="Calibri" pitchFamily="34" charset="0"/>
              </a:rPr>
              <a:t>93 por 100,000 mil nacidos vivos a 73.</a:t>
            </a:r>
          </a:p>
          <a:p>
            <a:pPr marL="320040" lvl="1" indent="-320040" algn="just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  <a:defRPr/>
            </a:pPr>
            <a:endParaRPr lang="es-PE" sz="18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20040" lvl="1" indent="-320040" algn="just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  <a:defRPr/>
            </a:pPr>
            <a:r>
              <a:rPr lang="es-PE" sz="1800" dirty="0" smtClean="0">
                <a:solidFill>
                  <a:srgbClr val="002060"/>
                </a:solidFill>
                <a:latin typeface="Calibri" pitchFamily="34" charset="0"/>
              </a:rPr>
              <a:t>El incremento de la </a:t>
            </a:r>
            <a:r>
              <a:rPr lang="es-PE" sz="1800" dirty="0" smtClean="0">
                <a:solidFill>
                  <a:srgbClr val="0000FF"/>
                </a:solidFill>
                <a:latin typeface="Calibri" pitchFamily="34" charset="0"/>
              </a:rPr>
              <a:t>cobertura del parto institucional </a:t>
            </a:r>
            <a:r>
              <a:rPr lang="es-PE" sz="1800" dirty="0" smtClean="0">
                <a:solidFill>
                  <a:srgbClr val="002060"/>
                </a:solidFill>
                <a:latin typeface="Calibri" pitchFamily="34" charset="0"/>
              </a:rPr>
              <a:t>en la gestantes procedentes del primer quintil de pobreza de 49.1% a 75%.</a:t>
            </a:r>
          </a:p>
          <a:p>
            <a:pPr marL="320040" lvl="1" indent="-320040" algn="just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  <a:defRPr/>
            </a:pPr>
            <a:endParaRPr lang="es-PE" sz="18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20040" lvl="1" indent="-320040" algn="just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  <a:defRPr/>
            </a:pPr>
            <a:r>
              <a:rPr lang="es-PE" sz="1800" dirty="0" smtClean="0">
                <a:solidFill>
                  <a:srgbClr val="002060"/>
                </a:solidFill>
                <a:latin typeface="Calibri" pitchFamily="34" charset="0"/>
              </a:rPr>
              <a:t>La reducción de las necesidades insatisfechas en anticonceptivos de 6.9% a 5.9%.</a:t>
            </a:r>
          </a:p>
          <a:p>
            <a:pPr marL="320040" lvl="1" indent="-320040" algn="just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  <a:defRPr/>
            </a:pPr>
            <a:endParaRPr lang="es-PE" sz="18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20040" lvl="1" indent="-320040" algn="just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  <a:defRPr/>
            </a:pPr>
            <a:r>
              <a:rPr lang="es-PE" sz="1800" dirty="0" smtClean="0">
                <a:solidFill>
                  <a:srgbClr val="002060"/>
                </a:solidFill>
                <a:latin typeface="Calibri" pitchFamily="34" charset="0"/>
              </a:rPr>
              <a:t>Disminuir la proporción de </a:t>
            </a:r>
            <a:r>
              <a:rPr lang="es-PE" sz="1800" dirty="0" smtClean="0">
                <a:solidFill>
                  <a:srgbClr val="0000FF"/>
                </a:solidFill>
                <a:latin typeface="Calibri" pitchFamily="34" charset="0"/>
              </a:rPr>
              <a:t>embarazo en adolescentes de 13.7%a 11%.</a:t>
            </a:r>
          </a:p>
          <a:p>
            <a:pPr marL="320040" lvl="1" indent="-320040" algn="just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  <a:defRPr/>
            </a:pPr>
            <a:endParaRPr lang="es-PE" sz="18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20040" lvl="1" indent="-320040" algn="just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  <a:defRPr/>
            </a:pPr>
            <a:r>
              <a:rPr lang="es-PE" sz="1800" b="1" dirty="0" smtClean="0">
                <a:solidFill>
                  <a:srgbClr val="002060"/>
                </a:solidFill>
                <a:latin typeface="Calibri" pitchFamily="34" charset="0"/>
              </a:rPr>
              <a:t>Actualmente en curso: </a:t>
            </a:r>
          </a:p>
          <a:p>
            <a:pPr marL="320040" lvl="1" indent="-320040" algn="just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  <a:defRPr/>
            </a:pPr>
            <a:r>
              <a:rPr lang="es-PE" sz="1800" b="1" dirty="0" smtClean="0">
                <a:solidFill>
                  <a:srgbClr val="002060"/>
                </a:solidFill>
                <a:latin typeface="Calibri" pitchFamily="34" charset="0"/>
              </a:rPr>
              <a:t>Estrategia de promoción de la lactancia materna exclusiva en 8 regiones del país.</a:t>
            </a:r>
          </a:p>
          <a:p>
            <a:pPr marL="320040" lvl="1" indent="-320040" algn="just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  <a:defRPr/>
            </a:pPr>
            <a:endParaRPr lang="es-PE" sz="18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20040" lvl="1" indent="-320040" algn="just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  <a:defRPr/>
            </a:pPr>
            <a:r>
              <a:rPr lang="es-PE" sz="1800" b="1" dirty="0" smtClean="0">
                <a:solidFill>
                  <a:srgbClr val="002060"/>
                </a:solidFill>
                <a:latin typeface="Calibri" pitchFamily="34" charset="0"/>
              </a:rPr>
              <a:t>Estrategia de prevención del embarazo de la adolescente a nivel nacional.</a:t>
            </a:r>
          </a:p>
        </p:txBody>
      </p:sp>
      <p:pic>
        <p:nvPicPr>
          <p:cNvPr id="17412" name="Picture 5" descr="Peruvian Mother and Chil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448" y="-164307"/>
            <a:ext cx="8573" cy="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Peruvian Mother and Chil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608" y="-27147"/>
            <a:ext cx="8573" cy="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9" descr="Peruvian Mother and Chil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768" y="110014"/>
            <a:ext cx="8573" cy="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1" descr="Peruvian Mother and Chil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928" y="247174"/>
            <a:ext cx="8573" cy="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194560"/>
            <a:ext cx="2582064" cy="240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9" name="Picture 4" descr="D:\neo\minsa_logo4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" y="92075"/>
            <a:ext cx="277177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Triángulo isósceles"/>
          <p:cNvSpPr/>
          <p:nvPr/>
        </p:nvSpPr>
        <p:spPr>
          <a:xfrm>
            <a:off x="-180528" y="6453336"/>
            <a:ext cx="576064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583180" y="325755"/>
            <a:ext cx="6406515" cy="518637"/>
          </a:xfrm>
        </p:spPr>
        <p:txBody>
          <a:bodyPr lIns="0" tIns="0" rIns="0" bIns="0"/>
          <a:lstStyle/>
          <a:p>
            <a:pPr algn="r" eaLnBrk="1" hangingPunct="1">
              <a:lnSpc>
                <a:spcPct val="95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METAS AL 2016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79512" y="1207154"/>
            <a:ext cx="5829300" cy="51021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  <a:defRPr/>
            </a:pPr>
            <a:r>
              <a:rPr lang="es-PE" sz="25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En relación a la salud de </a:t>
            </a:r>
            <a:r>
              <a:rPr lang="es-PE" sz="25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las niñas y niños</a:t>
            </a:r>
            <a:endParaRPr lang="es-PE" sz="25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95000"/>
              </a:lnSpc>
              <a:defRPr/>
            </a:pPr>
            <a:endParaRPr lang="es-PE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20040" lvl="1" indent="-320040" algn="just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  <a:tabLst>
                <a:tab pos="320040" algn="l"/>
              </a:tabLst>
              <a:defRPr/>
            </a:pPr>
            <a:r>
              <a:rPr lang="es-PE" sz="2000" dirty="0" smtClean="0">
                <a:solidFill>
                  <a:srgbClr val="002060"/>
                </a:solidFill>
                <a:latin typeface="Calibri" pitchFamily="34" charset="0"/>
              </a:rPr>
              <a:t>La disminución de la </a:t>
            </a:r>
            <a:r>
              <a:rPr lang="es-PE" sz="2000" dirty="0" smtClean="0">
                <a:solidFill>
                  <a:srgbClr val="0000FF"/>
                </a:solidFill>
                <a:latin typeface="Calibri" pitchFamily="34" charset="0"/>
              </a:rPr>
              <a:t>mortalidad neonatal </a:t>
            </a:r>
            <a:r>
              <a:rPr lang="es-PE" sz="2000" dirty="0" smtClean="0">
                <a:solidFill>
                  <a:srgbClr val="002060"/>
                </a:solidFill>
                <a:latin typeface="Calibri" pitchFamily="34" charset="0"/>
              </a:rPr>
              <a:t>en zona rural de 11 por 1,000 a 9.</a:t>
            </a:r>
          </a:p>
          <a:p>
            <a:pPr marL="320040" lvl="1" indent="-320040" algn="just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  <a:tabLst>
                <a:tab pos="320040" algn="l"/>
              </a:tabLst>
              <a:defRPr/>
            </a:pPr>
            <a:endParaRPr lang="es-PE" sz="20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20040" lvl="1" indent="-320040" algn="just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  <a:tabLst>
                <a:tab pos="320040" algn="l"/>
              </a:tabLst>
              <a:defRPr/>
            </a:pPr>
            <a:r>
              <a:rPr lang="es-PE" sz="2000" dirty="0" smtClean="0">
                <a:solidFill>
                  <a:srgbClr val="002060"/>
                </a:solidFill>
                <a:latin typeface="Calibri" pitchFamily="34" charset="0"/>
              </a:rPr>
              <a:t>La disminución de la </a:t>
            </a:r>
            <a:r>
              <a:rPr lang="es-PE" sz="2000" dirty="0" smtClean="0">
                <a:solidFill>
                  <a:srgbClr val="0000FF"/>
                </a:solidFill>
                <a:latin typeface="Calibri" pitchFamily="34" charset="0"/>
              </a:rPr>
              <a:t>prevalencia de desnutrición crónica </a:t>
            </a:r>
            <a:r>
              <a:rPr lang="es-PE" sz="2000" dirty="0" smtClean="0">
                <a:solidFill>
                  <a:srgbClr val="002060"/>
                </a:solidFill>
                <a:latin typeface="Calibri" pitchFamily="34" charset="0"/>
              </a:rPr>
              <a:t>en niños menores de 5 años del primer quintil de pobreza de 37 a 29%.</a:t>
            </a:r>
          </a:p>
          <a:p>
            <a:pPr marL="320040" lvl="1" indent="-320040" algn="just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  <a:tabLst>
                <a:tab pos="320040" algn="l"/>
              </a:tabLst>
              <a:defRPr/>
            </a:pPr>
            <a:endParaRPr lang="es-PE" sz="20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20040" lvl="1" indent="-320040" algn="just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  <a:tabLst>
                <a:tab pos="320040" algn="l"/>
              </a:tabLst>
              <a:defRPr/>
            </a:pPr>
            <a:r>
              <a:rPr lang="es-PE" sz="2000" dirty="0" smtClean="0">
                <a:solidFill>
                  <a:srgbClr val="002060"/>
                </a:solidFill>
                <a:latin typeface="Calibri" pitchFamily="34" charset="0"/>
              </a:rPr>
              <a:t>La disminución de la proporción de niños de 6 a 36 meses con </a:t>
            </a:r>
            <a:r>
              <a:rPr lang="es-PE" sz="2000" dirty="0" smtClean="0">
                <a:solidFill>
                  <a:srgbClr val="0000FF"/>
                </a:solidFill>
                <a:latin typeface="Calibri" pitchFamily="34" charset="0"/>
              </a:rPr>
              <a:t>anemia</a:t>
            </a:r>
            <a:r>
              <a:rPr lang="es-PE" sz="2000" dirty="0" smtClean="0">
                <a:solidFill>
                  <a:srgbClr val="002060"/>
                </a:solidFill>
                <a:latin typeface="Calibri" pitchFamily="34" charset="0"/>
              </a:rPr>
              <a:t> del primer quintil de pobreza, de 59.4 a 30%.</a:t>
            </a:r>
          </a:p>
          <a:p>
            <a:pPr marL="320040" lvl="1" indent="-320040" algn="just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  <a:tabLst>
                <a:tab pos="320040" algn="l"/>
              </a:tabLst>
              <a:defRPr/>
            </a:pPr>
            <a:endParaRPr lang="es-PE" sz="20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20040" lvl="1" indent="-320040" algn="just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  <a:tabLst>
                <a:tab pos="320040" algn="l"/>
              </a:tabLst>
              <a:defRPr/>
            </a:pPr>
            <a:r>
              <a:rPr lang="es-PE" sz="2000" b="1" dirty="0" smtClean="0">
                <a:solidFill>
                  <a:srgbClr val="002060"/>
                </a:solidFill>
                <a:latin typeface="Calibri" pitchFamily="34" charset="0"/>
              </a:rPr>
              <a:t>Actualmente en curso:</a:t>
            </a:r>
          </a:p>
          <a:p>
            <a:pPr marL="320040" lvl="1" indent="-320040" algn="just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  <a:tabLst>
                <a:tab pos="320040" algn="l"/>
              </a:tabLst>
              <a:defRPr/>
            </a:pPr>
            <a:endParaRPr lang="es-PE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20040" lvl="1" indent="-320040" algn="just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  <a:tabLst>
                <a:tab pos="320040" algn="l"/>
              </a:tabLst>
              <a:defRPr/>
            </a:pPr>
            <a:r>
              <a:rPr lang="es-PE" sz="2000" b="1" dirty="0" smtClean="0">
                <a:solidFill>
                  <a:srgbClr val="002060"/>
                </a:solidFill>
                <a:latin typeface="Calibri" pitchFamily="34" charset="0"/>
              </a:rPr>
              <a:t>Suplementacion con multimicronutrientes en niños de 6 a 35 meses en 16 regiones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6495" y="2194560"/>
            <a:ext cx="2743200" cy="2260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:\neo\minsa_logo4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92075"/>
            <a:ext cx="277177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Triángulo isósceles"/>
          <p:cNvSpPr/>
          <p:nvPr/>
        </p:nvSpPr>
        <p:spPr>
          <a:xfrm>
            <a:off x="-36512" y="6453336"/>
            <a:ext cx="576064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737485" y="332656"/>
            <a:ext cx="6406515" cy="518637"/>
          </a:xfrm>
        </p:spPr>
        <p:txBody>
          <a:bodyPr lIns="0" tIns="0" rIns="0" bIns="0"/>
          <a:lstStyle/>
          <a:p>
            <a:pPr algn="r" eaLnBrk="1" hangingPunct="1">
              <a:lnSpc>
                <a:spcPct val="95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METAS AL 2016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836712"/>
            <a:ext cx="5868144" cy="60347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  <a:defRPr/>
            </a:pPr>
            <a:r>
              <a:rPr lang="es-PE" sz="25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Enfermedades Crónicas </a:t>
            </a:r>
            <a:r>
              <a:rPr lang="es-PE" sz="25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no </a:t>
            </a:r>
            <a:r>
              <a:rPr lang="es-PE" sz="25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Transmisibles</a:t>
            </a:r>
            <a:endParaRPr lang="es-PE" sz="25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5000"/>
              </a:lnSpc>
              <a:defRPr/>
            </a:pPr>
            <a:endParaRPr lang="es-PE" sz="7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08610" lvl="1" algn="just" eaLnBrk="0" fontAlgn="auto" hangingPunct="0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Tx/>
              <a:buChar char="•"/>
              <a:defRPr/>
            </a:pPr>
            <a:r>
              <a:rPr lang="es-PE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Frenar la proporción en mayores con exceso de peso y obesidad (alrededor del 40%).</a:t>
            </a:r>
          </a:p>
          <a:p>
            <a:pPr marL="308610" lvl="1" algn="just" eaLnBrk="0" fontAlgn="auto" hangingPunct="0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Tx/>
              <a:buChar char="•"/>
              <a:defRPr/>
            </a:pPr>
            <a:endParaRPr lang="es-PE" sz="7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308610" lvl="1" algn="just" eaLnBrk="0" fontAlgn="auto" hangingPunct="0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Tx/>
              <a:buChar char="•"/>
              <a:defRPr/>
            </a:pPr>
            <a:r>
              <a:rPr lang="es-PE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En escolares (6-17 años) con sobrepeso y obesidad en zonas urbanas de 20% a 17%. </a:t>
            </a:r>
          </a:p>
          <a:p>
            <a:pPr marL="308610" lvl="1" algn="just" eaLnBrk="0" fontAlgn="auto" hangingPunct="0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defRPr/>
            </a:pPr>
            <a:endParaRPr lang="es-PE" sz="7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308610" lvl="1" algn="just" eaLnBrk="0" fontAlgn="auto" hangingPunct="0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Tx/>
              <a:buChar char="•"/>
              <a:defRPr/>
            </a:pPr>
            <a:r>
              <a:rPr lang="es-PE" sz="20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Reducir  la tasa bruta de mortalidad por cáncer </a:t>
            </a:r>
            <a:r>
              <a:rPr lang="es-PE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(por cada 100,000 habitantes) :</a:t>
            </a:r>
          </a:p>
          <a:p>
            <a:pPr marL="308610" lvl="1" indent="-163511" algn="just" eaLnBrk="0" fontAlgn="auto" hangingPunct="0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defRPr/>
            </a:pPr>
            <a:r>
              <a:rPr lang="es-PE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					</a:t>
            </a:r>
            <a:r>
              <a:rPr lang="es-PE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2011 	2016</a:t>
            </a:r>
            <a:r>
              <a:rPr lang="es-PE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 marL="668655" lvl="2" indent="-163511" algn="just" eaLnBrk="0" fontAlgn="auto" hangingPunct="0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Tx/>
              <a:buChar char="•"/>
              <a:defRPr/>
            </a:pPr>
            <a:r>
              <a:rPr lang="es-PE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Cuello uterino 	:	13.2  	10.5</a:t>
            </a:r>
          </a:p>
          <a:p>
            <a:pPr marL="668655" lvl="2" indent="-163511" algn="just" eaLnBrk="0" fontAlgn="auto" hangingPunct="0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Tx/>
              <a:buChar char="•"/>
              <a:defRPr/>
            </a:pPr>
            <a:r>
              <a:rPr lang="es-PE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Mama 		: 	  8.5  	  7.3</a:t>
            </a:r>
          </a:p>
          <a:p>
            <a:pPr marL="668655" lvl="2" indent="-163511" algn="just" eaLnBrk="0" fontAlgn="auto" hangingPunct="0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Tx/>
              <a:buChar char="•"/>
              <a:defRPr/>
            </a:pPr>
            <a:r>
              <a:rPr lang="es-PE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Próstata 		:	10.4  	  9.3</a:t>
            </a:r>
          </a:p>
          <a:p>
            <a:pPr marL="668655" lvl="2" indent="-163511" algn="just" eaLnBrk="0" fontAlgn="auto" hangingPunct="0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Tx/>
              <a:buChar char="•"/>
              <a:defRPr/>
            </a:pPr>
            <a:r>
              <a:rPr lang="es-PE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Pulmón 		: 	  5.1  	  4.7</a:t>
            </a:r>
          </a:p>
          <a:p>
            <a:pPr marL="668655" lvl="2" indent="-163511" algn="just" eaLnBrk="0" fontAlgn="auto" hangingPunct="0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Tx/>
              <a:buChar char="•"/>
              <a:defRPr/>
            </a:pPr>
            <a:r>
              <a:rPr lang="es-PE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Estómago 		:	15.0  	13.1</a:t>
            </a:r>
          </a:p>
          <a:p>
            <a:pPr marL="668655" lvl="2" indent="-163511" algn="just" eaLnBrk="0" fontAlgn="auto" hangingPunct="0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Tx/>
              <a:buChar char="•"/>
              <a:defRPr/>
            </a:pPr>
            <a:endParaRPr lang="es-PE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354013" lvl="2" indent="88900" algn="just" eaLnBrk="0" fontAlgn="auto" hangingPunct="0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Tx/>
              <a:buChar char="•"/>
              <a:defRPr/>
            </a:pPr>
            <a:r>
              <a:rPr lang="es-PE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Actualmente en curso </a:t>
            </a:r>
          </a:p>
          <a:p>
            <a:pPr marL="354013" lvl="2" indent="0" algn="just" eaLnBrk="0" fontAlgn="auto" hangingPunct="0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Tx/>
              <a:buChar char="•"/>
              <a:defRPr/>
            </a:pPr>
            <a:r>
              <a:rPr lang="es-PE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El incremento en 300% del presupuesto.</a:t>
            </a:r>
          </a:p>
          <a:p>
            <a:pPr marL="308610" lvl="1" indent="-163511" algn="just" eaLnBrk="0" fontAlgn="auto" hangingPunct="0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defRPr/>
            </a:pPr>
            <a:endParaRPr lang="es-PE" sz="11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221582"/>
            <a:ext cx="3260998" cy="4451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:\neo\minsa_logo4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92075"/>
            <a:ext cx="277177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Triángulo isósceles"/>
          <p:cNvSpPr/>
          <p:nvPr/>
        </p:nvSpPr>
        <p:spPr>
          <a:xfrm>
            <a:off x="-36512" y="6453336"/>
            <a:ext cx="576064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1274</Words>
  <Application>Microsoft Office PowerPoint</Application>
  <PresentationFormat>Presentación en pantalla (4:3)</PresentationFormat>
  <Paragraphs>206</Paragraphs>
  <Slides>20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Diapositiva 1</vt:lpstr>
      <vt:lpstr>VISIÓN </vt:lpstr>
      <vt:lpstr>PROPOSITO</vt:lpstr>
      <vt:lpstr>Diapositiva 4</vt:lpstr>
      <vt:lpstr>Diapositiva 5</vt:lpstr>
      <vt:lpstr>ALIANZAS INTERSECTORIALES  red de comunidades saludables   Actualmente en curso.  Promoción de Estilos de Vida Saludables:  -  Estrategia “Muévete Perú ” : Promoción de actividad física -  Estrategia “come rico, come sano, come peruano” prevención de la obesidad y         desnutrición -  Estrategia “preventorios municipales“ : intervención comunitaria de factores de    riesgo. Cáncer, Diabetes, Hipertensión, etc. Estrategia “espacios 100%  libres del humo de tabaco“ Estrategia control de consumo de alcohol (fiscalización)  Estrategia de salud mental control de la Violencia y adicciones.  2. Pacto por la seguridad vial : Prevención de Accidentes de Tránsito      Trabajo concertado con gobiernos locales a través de plan de incentivos          </vt:lpstr>
      <vt:lpstr>METAS AL 2016</vt:lpstr>
      <vt:lpstr>METAS AL 2016</vt:lpstr>
      <vt:lpstr>METAS AL 2016</vt:lpstr>
      <vt:lpstr>METAS AL 2016</vt:lpstr>
      <vt:lpstr>Diapositiva 11</vt:lpstr>
      <vt:lpstr>METAS AL 2016</vt:lpstr>
      <vt:lpstr>METAS AL 2016</vt:lpstr>
      <vt:lpstr>METAS AL 2016</vt:lpstr>
      <vt:lpstr>  Actualmente en curso :  Programa “A gusto, te atiende mejor” :  Acciones para mejorar la actitud en el servicio de salud y el acceso. - Mejoramiento de la infraestructura, equipamiento y atención en hospitales de Lima, transferencia de 7 millones de soles el 2011. 149 millones pendiente transferencia a U.E.  Programa Sistema de Atención Médica de Urgencias (SAMU) - Piloto en el distrito de Comas. Para el 2012 se ampliará 5 distritos de Lima y región Ayacucho con 40 millones para la atención prehospitalaria.   </vt:lpstr>
      <vt:lpstr>Aseguramiento (financiamiento)</vt:lpstr>
      <vt:lpstr>Diapositiva 17</vt:lpstr>
      <vt:lpstr>Diapositiva 18</vt:lpstr>
      <vt:lpstr>IMPLEMENTACION DE NUEVA ACTITUD DE ARTICULACION EN LOS TRES NIVELES DE GOBIERNO        Fortalecimiento del sistema de información integrado     INFOSALUD     TELECONFERENCIAS REGULARES A NIVEL NACIONAL     TELEMEDICINA  PARA EL DIAGNOSTICO     TELEEDUCACION      HISTORIA CLINICA ELECTRONICA UNICA INTEGRADA                  INCLUSION SOCIAL A TRAVES DE LAS TIC  Salud Móvil: Muévete Perú Movil, uso de la telefonía movil para promoción, educación y consejería en salud    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hortiz</dc:creator>
  <cp:lastModifiedBy>dtarco</cp:lastModifiedBy>
  <cp:revision>18</cp:revision>
  <dcterms:created xsi:type="dcterms:W3CDTF">2011-12-27T20:52:47Z</dcterms:created>
  <dcterms:modified xsi:type="dcterms:W3CDTF">2012-03-29T14:23:32Z</dcterms:modified>
</cp:coreProperties>
</file>