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59" r:id="rId3"/>
    <p:sldId id="260" r:id="rId4"/>
    <p:sldId id="263" r:id="rId5"/>
    <p:sldId id="264" r:id="rId6"/>
    <p:sldId id="265" r:id="rId7"/>
    <p:sldId id="266" r:id="rId8"/>
    <p:sldId id="268" r:id="rId9"/>
    <p:sldId id="269" r:id="rId10"/>
    <p:sldId id="349" r:id="rId11"/>
    <p:sldId id="270" r:id="rId12"/>
    <p:sldId id="273" r:id="rId13"/>
    <p:sldId id="274" r:id="rId14"/>
    <p:sldId id="275" r:id="rId15"/>
    <p:sldId id="276" r:id="rId16"/>
    <p:sldId id="285" r:id="rId17"/>
    <p:sldId id="277" r:id="rId18"/>
    <p:sldId id="278" r:id="rId19"/>
    <p:sldId id="279" r:id="rId20"/>
    <p:sldId id="287" r:id="rId21"/>
    <p:sldId id="288"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7" r:id="rId37"/>
    <p:sldId id="308" r:id="rId38"/>
    <p:sldId id="309" r:id="rId39"/>
    <p:sldId id="310" r:id="rId40"/>
    <p:sldId id="311" r:id="rId41"/>
    <p:sldId id="313" r:id="rId42"/>
    <p:sldId id="317" r:id="rId43"/>
    <p:sldId id="320" r:id="rId44"/>
    <p:sldId id="321" r:id="rId45"/>
    <p:sldId id="322" r:id="rId46"/>
    <p:sldId id="323" r:id="rId47"/>
    <p:sldId id="324" r:id="rId48"/>
    <p:sldId id="328" r:id="rId49"/>
    <p:sldId id="329" r:id="rId50"/>
    <p:sldId id="330" r:id="rId51"/>
    <p:sldId id="331" r:id="rId52"/>
    <p:sldId id="332" r:id="rId53"/>
    <p:sldId id="351" r:id="rId54"/>
    <p:sldId id="350" r:id="rId55"/>
    <p:sldId id="340" r:id="rId56"/>
    <p:sldId id="341" r:id="rId57"/>
    <p:sldId id="342" r:id="rId58"/>
    <p:sldId id="345" r:id="rId59"/>
    <p:sldId id="346" r:id="rId60"/>
    <p:sldId id="352" r:id="rId61"/>
    <p:sldId id="354" r:id="rId62"/>
    <p:sldId id="355" r:id="rId63"/>
    <p:sldId id="356" r:id="rId64"/>
    <p:sldId id="348" r:id="rId6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094" y="-55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7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FF12D-AB52-4014-90D5-F53DE5629F34}" type="datetimeFigureOut">
              <a:rPr lang="es-PE" smtClean="0"/>
              <a:pPr/>
              <a:t>28/03/2012</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256E9-D08D-4B14-A615-C52FD98341CB}" type="slidenum">
              <a:rPr lang="es-PE" smtClean="0"/>
              <a:pPr/>
              <a:t>‹Nº›</a:t>
            </a:fld>
            <a:endParaRPr lang="es-PE"/>
          </a:p>
        </p:txBody>
      </p:sp>
    </p:spTree>
    <p:extLst>
      <p:ext uri="{BB962C8B-B14F-4D97-AF65-F5344CB8AC3E}">
        <p14:creationId xmlns:p14="http://schemas.microsoft.com/office/powerpoint/2010/main" val="9416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F95256E9-D08D-4B14-A615-C52FD98341CB}" type="slidenum">
              <a:rPr lang="es-PE" smtClean="0"/>
              <a:pPr/>
              <a:t>9</a:t>
            </a:fld>
            <a:endParaRPr lang="es-P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8DB072-733E-43C2-B334-CDD24D8227F4}" type="datetimeFigureOut">
              <a:rPr lang="es-PE" smtClean="0"/>
              <a:pPr/>
              <a:t>28/03/2012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0B1374B5-610B-4730-B1F6-67332250D7D6}"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DB072-733E-43C2-B334-CDD24D8227F4}" type="datetimeFigureOut">
              <a:rPr lang="es-PE" smtClean="0"/>
              <a:pPr/>
              <a:t>28/03/2012</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374B5-610B-4730-B1F6-67332250D7D6}"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228184" y="3717032"/>
            <a:ext cx="2376264" cy="3046988"/>
          </a:xfrm>
          <a:prstGeom prst="rect">
            <a:avLst/>
          </a:prstGeom>
        </p:spPr>
        <p:txBody>
          <a:bodyPr wrap="square">
            <a:spAutoFit/>
          </a:bodyPr>
          <a:lstStyle/>
          <a:p>
            <a:pPr algn="r"/>
            <a:r>
              <a:rPr lang="es-PE" sz="1200" dirty="0" smtClean="0"/>
              <a:t>Presidente Comité Encargado SIHO 2010</a:t>
            </a:r>
          </a:p>
          <a:p>
            <a:pPr algn="r"/>
            <a:r>
              <a:rPr lang="es-PE" sz="1200" dirty="0" smtClean="0"/>
              <a:t>RD N° 0313 DG-HONADOMANI/SB-2011</a:t>
            </a:r>
          </a:p>
          <a:p>
            <a:pPr algn="r"/>
            <a:r>
              <a:rPr lang="es-PE" sz="1200" dirty="0"/>
              <a:t>Dra. Mónica Carpio LL.</a:t>
            </a:r>
          </a:p>
          <a:p>
            <a:pPr algn="r"/>
            <a:endParaRPr lang="es-PE" sz="1200" dirty="0" smtClean="0"/>
          </a:p>
          <a:p>
            <a:pPr algn="r"/>
            <a:r>
              <a:rPr lang="es-PE" sz="1200" dirty="0" smtClean="0"/>
              <a:t>INTEGRANTES</a:t>
            </a:r>
          </a:p>
          <a:p>
            <a:pPr algn="r"/>
            <a:r>
              <a:rPr lang="es-PE" sz="1200" dirty="0"/>
              <a:t>MED. NAZARIO SILVA ASTETE	</a:t>
            </a:r>
          </a:p>
          <a:p>
            <a:pPr algn="r"/>
            <a:r>
              <a:rPr lang="es-PE" sz="1200" dirty="0"/>
              <a:t>MED. OSWALDO MOSCOL GOMEZ</a:t>
            </a:r>
          </a:p>
          <a:p>
            <a:pPr algn="r"/>
            <a:r>
              <a:rPr lang="es-PE" sz="1200" dirty="0"/>
              <a:t>MED. JUANA GENG BLAS</a:t>
            </a:r>
          </a:p>
          <a:p>
            <a:pPr algn="r"/>
            <a:r>
              <a:rPr lang="es-PE" sz="1200" dirty="0"/>
              <a:t>MED. YURI VELAZCO LORENZO</a:t>
            </a:r>
          </a:p>
          <a:p>
            <a:pPr algn="r"/>
            <a:r>
              <a:rPr lang="es-PE" sz="1200" dirty="0"/>
              <a:t>ING. EVELIN CHAVEZ ACOSTA</a:t>
            </a:r>
          </a:p>
          <a:p>
            <a:pPr algn="r"/>
            <a:r>
              <a:rPr lang="es-PE" sz="1200" dirty="0" smtClean="0"/>
              <a:t>MED ALVARO SANTIBAÑEZ </a:t>
            </a:r>
            <a:endParaRPr lang="es-PE" sz="1200" dirty="0"/>
          </a:p>
          <a:p>
            <a:pPr algn="r"/>
            <a:r>
              <a:rPr lang="es-PE" sz="1200" dirty="0" smtClean="0"/>
              <a:t>ING. SIMON CHAVEZ</a:t>
            </a:r>
          </a:p>
          <a:p>
            <a:pPr algn="r"/>
            <a:endParaRPr lang="es-PE" sz="1200" dirty="0"/>
          </a:p>
          <a:p>
            <a:pPr algn="r"/>
            <a:endParaRPr lang="es-PE" sz="1200" dirty="0"/>
          </a:p>
        </p:txBody>
      </p:sp>
      <p:pic>
        <p:nvPicPr>
          <p:cNvPr id="7170" name="Imagen 91" descr="UGARTE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51435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316" y="502614"/>
            <a:ext cx="1162416" cy="10171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Imagen 93" descr="MINSA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516236"/>
            <a:ext cx="8572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755576" y="1170286"/>
            <a:ext cx="1257300" cy="24883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cs typeface="Arial" pitchFamily="34" charset="0"/>
              </a:rPr>
              <a:t>MINISTERIO DE SALUD</a:t>
            </a: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755576" y="5229200"/>
            <a:ext cx="5143500" cy="1569660"/>
          </a:xfrm>
          <a:prstGeom prst="rect">
            <a:avLst/>
          </a:prstGeom>
        </p:spPr>
        <p:txBody>
          <a:bodyPr wrap="square">
            <a:spAutoFit/>
          </a:bodyPr>
          <a:lstStyle/>
          <a:p>
            <a:pPr algn="ctr"/>
            <a:r>
              <a:rPr lang="es-PE" sz="2400" b="1" dirty="0">
                <a:effectLst>
                  <a:innerShdw blurRad="63500" dist="50800">
                    <a:prstClr val="black">
                      <a:alpha val="50000"/>
                    </a:prstClr>
                  </a:innerShdw>
                </a:effectLst>
              </a:rPr>
              <a:t>ASISHO 2010</a:t>
            </a:r>
            <a:endParaRPr lang="es-PE" sz="2400" b="1" dirty="0"/>
          </a:p>
          <a:p>
            <a:pPr algn="ctr"/>
            <a:r>
              <a:rPr lang="es-PE" sz="2400" b="1" dirty="0"/>
              <a:t>HOSPITAL NACIONAL DOCENTE </a:t>
            </a:r>
            <a:endParaRPr lang="es-PE" sz="2400" b="1" dirty="0" smtClean="0"/>
          </a:p>
          <a:p>
            <a:pPr algn="ctr"/>
            <a:r>
              <a:rPr lang="es-PE" sz="2400" b="1" dirty="0" smtClean="0"/>
              <a:t>MADRE </a:t>
            </a:r>
            <a:r>
              <a:rPr lang="es-PE" sz="2400" b="1" dirty="0"/>
              <a:t>NIÑO </a:t>
            </a:r>
          </a:p>
          <a:p>
            <a:pPr algn="ctr"/>
            <a:r>
              <a:rPr lang="es-PE" sz="2400" b="1" dirty="0"/>
              <a:t>“SAN BARTOLOMÉ”</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457200" y="584528"/>
            <a:ext cx="8229600" cy="523220"/>
          </a:xfrm>
          <a:prstGeom prst="rect">
            <a:avLst/>
          </a:prstGeom>
          <a:noFill/>
        </p:spPr>
        <p:txBody>
          <a:bodyPr wrap="square" rtlCol="0">
            <a:spAutoFit/>
          </a:bodyPr>
          <a:lstStyle/>
          <a:p>
            <a:pPr algn="ctr"/>
            <a:r>
              <a:rPr lang="es-PE" sz="2800" b="1" dirty="0" smtClean="0">
                <a:latin typeface="Arial" pitchFamily="34" charset="0"/>
                <a:cs typeface="Arial" pitchFamily="34" charset="0"/>
              </a:rPr>
              <a:t>CARACETRISTICAS SOCIOECONOMICAS</a:t>
            </a:r>
            <a:endParaRPr lang="es-PE" sz="2800" b="1"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00957"/>
            <a:ext cx="4176464" cy="227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988840"/>
            <a:ext cx="4464496"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03427"/>
            <a:ext cx="3888432" cy="315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89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200" b="1" dirty="0" smtClean="0"/>
              <a:t>Análisis de los determinantes políticos, organizaciones, estructurales, económicos e inversiones del sistema hospitalario</a:t>
            </a:r>
            <a:endParaRPr lang="es-PE" sz="3200" b="1" dirty="0"/>
          </a:p>
        </p:txBody>
      </p:sp>
      <p:sp>
        <p:nvSpPr>
          <p:cNvPr id="5" name="4 CuadroTexto"/>
          <p:cNvSpPr txBox="1"/>
          <p:nvPr/>
        </p:nvSpPr>
        <p:spPr>
          <a:xfrm>
            <a:off x="539552" y="1988839"/>
            <a:ext cx="7920880" cy="4247317"/>
          </a:xfrm>
          <a:prstGeom prst="rect">
            <a:avLst/>
          </a:prstGeom>
          <a:solidFill>
            <a:srgbClr val="FFC000"/>
          </a:solidFill>
        </p:spPr>
        <p:txBody>
          <a:bodyPr wrap="square" rtlCol="0">
            <a:spAutoFit/>
          </a:bodyPr>
          <a:lstStyle/>
          <a:p>
            <a:r>
              <a:rPr lang="es-PE" b="1" dirty="0" smtClean="0"/>
              <a:t>Naturaleza</a:t>
            </a:r>
            <a:r>
              <a:rPr lang="es-PE" dirty="0" smtClean="0"/>
              <a:t>: </a:t>
            </a:r>
            <a:r>
              <a:rPr lang="es-PE" dirty="0"/>
              <a:t>El Hospital Nacional Docente Madre Niño San Bartolomé es un órgano desconcentrado de la Dirección de Salud V Lima Ciudad. Es un Hospital Especializado en la salud sexual y reproductiva de la mujer y la atención integral del Niño y el Adolescente.</a:t>
            </a:r>
          </a:p>
          <a:p>
            <a:r>
              <a:rPr lang="es-PE" dirty="0"/>
              <a:t>Reglamento de Organización y Funciones (ROF) aprobado con RM </a:t>
            </a:r>
            <a:r>
              <a:rPr lang="es-PE" dirty="0" smtClean="0"/>
              <a:t>N°884-2003-SA/DM </a:t>
            </a:r>
            <a:r>
              <a:rPr lang="es-PE" b="1" dirty="0" smtClean="0"/>
              <a:t>(Oficina E. de Planeamiento E.)</a:t>
            </a:r>
            <a:endParaRPr lang="es-PE" b="1" dirty="0"/>
          </a:p>
          <a:p>
            <a:r>
              <a:rPr lang="es-PE" b="1" dirty="0" smtClean="0"/>
              <a:t>Categoría	 </a:t>
            </a:r>
            <a:r>
              <a:rPr lang="es-PE" dirty="0" smtClean="0"/>
              <a:t>: </a:t>
            </a:r>
            <a:r>
              <a:rPr lang="es-PE" dirty="0"/>
              <a:t>El Hospital San Bartolomé mediante Resolución Directoral Nº 615/2005-DG-DESP-DSS-DISA.V.LC del año 2005 fue categorizado con categoría III-1, 7 nivel de </a:t>
            </a:r>
            <a:r>
              <a:rPr lang="es-PE" dirty="0" smtClean="0"/>
              <a:t>complejidad. </a:t>
            </a:r>
          </a:p>
          <a:p>
            <a:r>
              <a:rPr lang="es-PE" b="1" dirty="0" smtClean="0"/>
              <a:t>Complejidad  </a:t>
            </a:r>
            <a:r>
              <a:rPr lang="es-PE" dirty="0" smtClean="0"/>
              <a:t>: VII nivel de complejidad </a:t>
            </a:r>
          </a:p>
          <a:p>
            <a:r>
              <a:rPr lang="es-PE" b="1" dirty="0" smtClean="0"/>
              <a:t>Nivel de atención </a:t>
            </a:r>
            <a:r>
              <a:rPr lang="es-PE" dirty="0" smtClean="0"/>
              <a:t>	: 3er nivel</a:t>
            </a:r>
          </a:p>
          <a:p>
            <a:r>
              <a:rPr lang="es-PE" b="1" dirty="0" smtClean="0"/>
              <a:t>Acreditación  (Oficina de Gestión de la Calidad)</a:t>
            </a:r>
          </a:p>
          <a:p>
            <a:pPr marL="342900" indent="-342900">
              <a:buAutoNum type="arabicPlain" startAt="2008"/>
            </a:pPr>
            <a:r>
              <a:rPr lang="es-PE" dirty="0" smtClean="0"/>
              <a:t>(41%)</a:t>
            </a:r>
          </a:p>
          <a:p>
            <a:r>
              <a:rPr lang="es-PE" dirty="0" smtClean="0"/>
              <a:t>2009 (53%</a:t>
            </a:r>
          </a:p>
          <a:p>
            <a:r>
              <a:rPr lang="es-PE" dirty="0" smtClean="0"/>
              <a:t>2010 (60%)</a:t>
            </a:r>
            <a:endParaRPr lang="es-P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Autofit/>
          </a:bodyPr>
          <a:lstStyle/>
          <a:p>
            <a:r>
              <a:rPr lang="es-PE" sz="3200" b="1" dirty="0" smtClean="0"/>
              <a:t>Distribución del personal por Cargos según clasificación de grupo ocupacional  2010</a:t>
            </a:r>
            <a:endParaRPr lang="es-PE" sz="3200" dirty="0"/>
          </a:p>
        </p:txBody>
      </p:sp>
      <p:graphicFrame>
        <p:nvGraphicFramePr>
          <p:cNvPr id="4" name="3 Tabla"/>
          <p:cNvGraphicFramePr>
            <a:graphicFrameLocks noGrp="1"/>
          </p:cNvGraphicFramePr>
          <p:nvPr>
            <p:extLst>
              <p:ext uri="{D42A27DB-BD31-4B8C-83A1-F6EECF244321}">
                <p14:modId xmlns:p14="http://schemas.microsoft.com/office/powerpoint/2010/main" val="1617569267"/>
              </p:ext>
            </p:extLst>
          </p:nvPr>
        </p:nvGraphicFramePr>
        <p:xfrm>
          <a:off x="971600" y="1268760"/>
          <a:ext cx="7920880" cy="4176464"/>
        </p:xfrm>
        <a:graphic>
          <a:graphicData uri="http://schemas.openxmlformats.org/drawingml/2006/table">
            <a:tbl>
              <a:tblPr/>
              <a:tblGrid>
                <a:gridCol w="2749142"/>
                <a:gridCol w="1211298"/>
                <a:gridCol w="1319463"/>
                <a:gridCol w="942915"/>
                <a:gridCol w="1064391"/>
                <a:gridCol w="633671"/>
              </a:tblGrid>
              <a:tr h="522058">
                <a:tc rowSpan="2">
                  <a:txBody>
                    <a:bodyPr/>
                    <a:lstStyle/>
                    <a:p>
                      <a:pPr algn="ctr">
                        <a:lnSpc>
                          <a:spcPct val="150000"/>
                        </a:lnSpc>
                        <a:spcAft>
                          <a:spcPts val="0"/>
                        </a:spcAft>
                      </a:pPr>
                      <a:r>
                        <a:rPr lang="es-PE" sz="1600" dirty="0">
                          <a:solidFill>
                            <a:srgbClr val="000000"/>
                          </a:solidFill>
                          <a:latin typeface="Arial Narrow"/>
                          <a:ea typeface="Times New Roman"/>
                          <a:cs typeface="Arial"/>
                        </a:rPr>
                        <a:t> </a:t>
                      </a:r>
                      <a:r>
                        <a:rPr lang="es-PE" sz="1600" b="1" dirty="0">
                          <a:solidFill>
                            <a:srgbClr val="000000"/>
                          </a:solidFill>
                          <a:latin typeface="Arial Narrow"/>
                          <a:ea typeface="Times New Roman"/>
                          <a:cs typeface="Arial"/>
                        </a:rPr>
                        <a:t>ÓRGANOS  O UNIDADES ORGÁNICAS               </a:t>
                      </a:r>
                      <a:endParaRPr lang="es-PE"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4">
                  <a:txBody>
                    <a:bodyPr/>
                    <a:lstStyle/>
                    <a:p>
                      <a:pPr algn="ctr">
                        <a:lnSpc>
                          <a:spcPct val="150000"/>
                        </a:lnSpc>
                        <a:spcAft>
                          <a:spcPts val="0"/>
                        </a:spcAft>
                      </a:pPr>
                      <a:r>
                        <a:rPr lang="es-PE" sz="1600" b="1" dirty="0">
                          <a:solidFill>
                            <a:srgbClr val="000000"/>
                          </a:solidFill>
                          <a:latin typeface="Arial Narrow"/>
                          <a:ea typeface="Times New Roman"/>
                          <a:cs typeface="Arial"/>
                        </a:rPr>
                        <a:t>CLASIFICACION </a:t>
                      </a:r>
                      <a:endParaRPr lang="es-PE"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a:lnSpc>
                          <a:spcPct val="150000"/>
                        </a:lnSpc>
                        <a:spcAft>
                          <a:spcPts val="0"/>
                        </a:spcAft>
                      </a:pPr>
                      <a:r>
                        <a:rPr lang="es-PE" sz="1600" b="1" dirty="0">
                          <a:solidFill>
                            <a:srgbClr val="000000"/>
                          </a:solidFill>
                          <a:latin typeface="Arial Narrow"/>
                          <a:ea typeface="Times New Roman"/>
                          <a:cs typeface="Arial"/>
                        </a:rPr>
                        <a:t>TOTAL  </a:t>
                      </a:r>
                      <a:endParaRPr lang="es-PE"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22058">
                <a:tc vMerge="1">
                  <a:txBody>
                    <a:bodyPr/>
                    <a:lstStyle/>
                    <a:p>
                      <a:endParaRPr lang="es-PE"/>
                    </a:p>
                  </a:txBody>
                  <a:tcPr/>
                </a:tc>
                <a:tc>
                  <a:txBody>
                    <a:bodyPr/>
                    <a:lstStyle/>
                    <a:p>
                      <a:pPr algn="ctr">
                        <a:lnSpc>
                          <a:spcPct val="150000"/>
                        </a:lnSpc>
                        <a:spcAft>
                          <a:spcPts val="0"/>
                        </a:spcAft>
                      </a:pPr>
                      <a:r>
                        <a:rPr lang="es-PE" sz="1600" b="1" dirty="0">
                          <a:solidFill>
                            <a:srgbClr val="000000"/>
                          </a:solidFill>
                          <a:latin typeface="Arial Narrow"/>
                          <a:ea typeface="Times New Roman"/>
                          <a:cs typeface="Arial"/>
                        </a:rPr>
                        <a:t>Directivos</a:t>
                      </a:r>
                      <a:endParaRPr lang="es-PE"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600" b="1" dirty="0">
                          <a:solidFill>
                            <a:srgbClr val="000000"/>
                          </a:solidFill>
                          <a:latin typeface="Arial Narrow"/>
                          <a:ea typeface="Times New Roman"/>
                          <a:cs typeface="Arial"/>
                        </a:rPr>
                        <a:t>Profesionales</a:t>
                      </a:r>
                      <a:endParaRPr lang="es-PE"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600" b="1" dirty="0">
                          <a:solidFill>
                            <a:srgbClr val="000000"/>
                          </a:solidFill>
                          <a:latin typeface="Arial Narrow"/>
                          <a:ea typeface="Times New Roman"/>
                          <a:cs typeface="Arial"/>
                        </a:rPr>
                        <a:t>Técnicos</a:t>
                      </a:r>
                      <a:endParaRPr lang="es-PE"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600" b="1" dirty="0">
                          <a:solidFill>
                            <a:srgbClr val="000000"/>
                          </a:solidFill>
                          <a:latin typeface="Arial Narrow"/>
                          <a:ea typeface="Times New Roman"/>
                          <a:cs typeface="Arial"/>
                        </a:rPr>
                        <a:t>Auxiliares</a:t>
                      </a:r>
                      <a:endParaRPr lang="es-PE" sz="16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s-PE"/>
                    </a:p>
                  </a:txBody>
                  <a:tcPr/>
                </a:tc>
              </a:tr>
              <a:tr h="522058">
                <a:tc>
                  <a:txBody>
                    <a:bodyPr/>
                    <a:lstStyle/>
                    <a:p>
                      <a:pPr>
                        <a:lnSpc>
                          <a:spcPct val="150000"/>
                        </a:lnSpc>
                        <a:spcAft>
                          <a:spcPts val="0"/>
                        </a:spcAft>
                      </a:pPr>
                      <a:r>
                        <a:rPr lang="es-PE" sz="1600" dirty="0">
                          <a:solidFill>
                            <a:srgbClr val="000000"/>
                          </a:solidFill>
                          <a:latin typeface="Arial Narrow"/>
                          <a:ea typeface="Times New Roman"/>
                          <a:cs typeface="Arial"/>
                        </a:rPr>
                        <a:t>ORGANO DE DIRECCION</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2</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3</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8</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0</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600" dirty="0">
                          <a:solidFill>
                            <a:srgbClr val="000000"/>
                          </a:solidFill>
                          <a:latin typeface="Arial Narrow"/>
                          <a:ea typeface="Times New Roman"/>
                          <a:cs typeface="Arial"/>
                        </a:rPr>
                        <a:t>13</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r>
              <a:tr h="522058">
                <a:tc>
                  <a:txBody>
                    <a:bodyPr/>
                    <a:lstStyle/>
                    <a:p>
                      <a:pPr>
                        <a:lnSpc>
                          <a:spcPct val="150000"/>
                        </a:lnSpc>
                        <a:spcAft>
                          <a:spcPts val="0"/>
                        </a:spcAft>
                      </a:pPr>
                      <a:r>
                        <a:rPr lang="es-PE" sz="1600" dirty="0">
                          <a:solidFill>
                            <a:srgbClr val="000000"/>
                          </a:solidFill>
                          <a:latin typeface="Arial Narrow"/>
                          <a:ea typeface="Times New Roman"/>
                          <a:cs typeface="Arial"/>
                        </a:rPr>
                        <a:t>ORGANO DE CONTROL </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1</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2</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0</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0</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600" dirty="0">
                          <a:solidFill>
                            <a:srgbClr val="000000"/>
                          </a:solidFill>
                          <a:latin typeface="Arial Narrow"/>
                          <a:ea typeface="Times New Roman"/>
                          <a:cs typeface="Arial"/>
                        </a:rPr>
                        <a:t>3</a:t>
                      </a:r>
                      <a:endParaRPr lang="es-PE" sz="1600" dirty="0">
                        <a:latin typeface="Calibri"/>
                        <a:ea typeface="Times New Roman"/>
                        <a:cs typeface="Times New Roman"/>
                      </a:endParaRPr>
                    </a:p>
                  </a:txBody>
                  <a:tcPr marL="44450" marR="44450" marT="0" marB="0" anchor="b">
                    <a:lnL>
                      <a:noFill/>
                    </a:lnL>
                    <a:lnR>
                      <a:noFill/>
                    </a:lnR>
                    <a:lnT>
                      <a:noFill/>
                    </a:lnT>
                    <a:lnB>
                      <a:noFill/>
                    </a:lnB>
                    <a:solidFill>
                      <a:srgbClr val="FFFF00"/>
                    </a:solidFill>
                  </a:tcPr>
                </a:tc>
              </a:tr>
              <a:tr h="522058">
                <a:tc>
                  <a:txBody>
                    <a:bodyPr/>
                    <a:lstStyle/>
                    <a:p>
                      <a:pPr>
                        <a:lnSpc>
                          <a:spcPct val="150000"/>
                        </a:lnSpc>
                        <a:spcAft>
                          <a:spcPts val="0"/>
                        </a:spcAft>
                      </a:pPr>
                      <a:r>
                        <a:rPr lang="es-PE" sz="1600" dirty="0">
                          <a:solidFill>
                            <a:srgbClr val="000000"/>
                          </a:solidFill>
                          <a:latin typeface="Arial Narrow"/>
                          <a:ea typeface="Times New Roman"/>
                          <a:cs typeface="Arial"/>
                        </a:rPr>
                        <a:t>ORGANO DE ASESORAMIENTO</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4</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18</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9</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0</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600" dirty="0">
                          <a:solidFill>
                            <a:srgbClr val="000000"/>
                          </a:solidFill>
                          <a:latin typeface="Arial Narrow"/>
                          <a:ea typeface="Times New Roman"/>
                          <a:cs typeface="Arial"/>
                        </a:rPr>
                        <a:t>31</a:t>
                      </a:r>
                      <a:endParaRPr lang="es-PE" sz="1600" dirty="0">
                        <a:latin typeface="Calibri"/>
                        <a:ea typeface="Times New Roman"/>
                        <a:cs typeface="Times New Roman"/>
                      </a:endParaRPr>
                    </a:p>
                  </a:txBody>
                  <a:tcPr marL="44450" marR="44450" marT="0" marB="0" anchor="b">
                    <a:lnL>
                      <a:noFill/>
                    </a:lnL>
                    <a:lnR>
                      <a:noFill/>
                    </a:lnR>
                    <a:lnT>
                      <a:noFill/>
                    </a:lnT>
                    <a:lnB>
                      <a:noFill/>
                    </a:lnB>
                    <a:solidFill>
                      <a:srgbClr val="FFFF00"/>
                    </a:solidFill>
                  </a:tcPr>
                </a:tc>
              </a:tr>
              <a:tr h="522058">
                <a:tc>
                  <a:txBody>
                    <a:bodyPr/>
                    <a:lstStyle/>
                    <a:p>
                      <a:pPr>
                        <a:lnSpc>
                          <a:spcPct val="150000"/>
                        </a:lnSpc>
                        <a:spcAft>
                          <a:spcPts val="0"/>
                        </a:spcAft>
                      </a:pPr>
                      <a:r>
                        <a:rPr lang="es-PE" sz="1600" dirty="0">
                          <a:solidFill>
                            <a:srgbClr val="000000"/>
                          </a:solidFill>
                          <a:latin typeface="Arial Narrow"/>
                          <a:ea typeface="Times New Roman"/>
                          <a:cs typeface="Arial"/>
                        </a:rPr>
                        <a:t>ORGANO DE APOYO</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9</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29</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91</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21</a:t>
                      </a:r>
                      <a:endParaRPr lang="es-PE"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600" dirty="0">
                          <a:solidFill>
                            <a:srgbClr val="000000"/>
                          </a:solidFill>
                          <a:latin typeface="Arial Narrow"/>
                          <a:ea typeface="Times New Roman"/>
                          <a:cs typeface="Arial"/>
                        </a:rPr>
                        <a:t>150</a:t>
                      </a:r>
                      <a:endParaRPr lang="es-PE" sz="1600" dirty="0">
                        <a:latin typeface="Calibri"/>
                        <a:ea typeface="Times New Roman"/>
                        <a:cs typeface="Times New Roman"/>
                      </a:endParaRPr>
                    </a:p>
                  </a:txBody>
                  <a:tcPr marL="44450" marR="44450" marT="0" marB="0" anchor="b">
                    <a:lnL>
                      <a:noFill/>
                    </a:lnL>
                    <a:lnR>
                      <a:noFill/>
                    </a:lnR>
                    <a:lnT>
                      <a:noFill/>
                    </a:lnT>
                    <a:lnB>
                      <a:noFill/>
                    </a:lnB>
                    <a:solidFill>
                      <a:srgbClr val="FFFF00"/>
                    </a:solidFill>
                  </a:tcPr>
                </a:tc>
              </a:tr>
              <a:tr h="522058">
                <a:tc>
                  <a:txBody>
                    <a:bodyPr/>
                    <a:lstStyle/>
                    <a:p>
                      <a:pPr>
                        <a:lnSpc>
                          <a:spcPct val="150000"/>
                        </a:lnSpc>
                        <a:spcAft>
                          <a:spcPts val="0"/>
                        </a:spcAft>
                      </a:pPr>
                      <a:r>
                        <a:rPr lang="es-PE" sz="1600" dirty="0">
                          <a:solidFill>
                            <a:srgbClr val="000000"/>
                          </a:solidFill>
                          <a:latin typeface="Arial Narrow"/>
                          <a:ea typeface="Times New Roman"/>
                          <a:cs typeface="Arial"/>
                        </a:rPr>
                        <a:t>ORGANO DE LINEA</a:t>
                      </a:r>
                      <a:endParaRPr lang="es-PE"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51</a:t>
                      </a:r>
                      <a:endParaRPr lang="es-PE"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358</a:t>
                      </a:r>
                      <a:endParaRPr lang="es-PE"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268</a:t>
                      </a:r>
                      <a:endParaRPr lang="es-PE"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600" dirty="0">
                          <a:solidFill>
                            <a:srgbClr val="000000"/>
                          </a:solidFill>
                          <a:latin typeface="Arial Narrow"/>
                          <a:ea typeface="Times New Roman"/>
                          <a:cs typeface="Arial"/>
                        </a:rPr>
                        <a:t>58</a:t>
                      </a:r>
                      <a:endParaRPr lang="es-PE"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600" dirty="0">
                          <a:solidFill>
                            <a:srgbClr val="000000"/>
                          </a:solidFill>
                          <a:latin typeface="Arial Narrow"/>
                          <a:ea typeface="Times New Roman"/>
                          <a:cs typeface="Arial"/>
                        </a:rPr>
                        <a:t>735</a:t>
                      </a:r>
                      <a:endParaRPr lang="es-PE"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r>
              <a:tr h="522058">
                <a:tc>
                  <a:txBody>
                    <a:bodyPr/>
                    <a:lstStyle/>
                    <a:p>
                      <a:pPr algn="ctr">
                        <a:lnSpc>
                          <a:spcPct val="150000"/>
                        </a:lnSpc>
                        <a:spcAft>
                          <a:spcPts val="0"/>
                        </a:spcAft>
                      </a:pPr>
                      <a:r>
                        <a:rPr lang="es-PE" sz="1600" b="1" dirty="0">
                          <a:solidFill>
                            <a:srgbClr val="000000"/>
                          </a:solidFill>
                          <a:latin typeface="Arial Narrow"/>
                          <a:ea typeface="Times New Roman"/>
                          <a:cs typeface="Arial"/>
                        </a:rPr>
                        <a:t>TOTAL OCUPADOS </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600" b="1" dirty="0">
                          <a:solidFill>
                            <a:srgbClr val="000000"/>
                          </a:solidFill>
                          <a:latin typeface="Arial Narrow"/>
                          <a:ea typeface="Times New Roman"/>
                          <a:cs typeface="Arial"/>
                        </a:rPr>
                        <a:t>67</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600" b="1" dirty="0">
                          <a:solidFill>
                            <a:srgbClr val="000000"/>
                          </a:solidFill>
                          <a:latin typeface="Arial Narrow"/>
                          <a:ea typeface="Times New Roman"/>
                          <a:cs typeface="Arial"/>
                        </a:rPr>
                        <a:t>401</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600" b="1" dirty="0">
                          <a:solidFill>
                            <a:srgbClr val="000000"/>
                          </a:solidFill>
                          <a:latin typeface="Arial Narrow"/>
                          <a:ea typeface="Times New Roman"/>
                          <a:cs typeface="Arial"/>
                        </a:rPr>
                        <a:t>376</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600" b="1" dirty="0">
                          <a:solidFill>
                            <a:srgbClr val="000000"/>
                          </a:solidFill>
                          <a:latin typeface="Arial Narrow"/>
                          <a:ea typeface="Times New Roman"/>
                          <a:cs typeface="Arial"/>
                        </a:rPr>
                        <a:t>79</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600" b="1" dirty="0">
                          <a:solidFill>
                            <a:srgbClr val="000000"/>
                          </a:solidFill>
                          <a:latin typeface="Arial Narrow"/>
                          <a:ea typeface="Times New Roman"/>
                          <a:cs typeface="Arial"/>
                        </a:rPr>
                        <a:t>932</a:t>
                      </a:r>
                      <a:endParaRPr lang="es-PE"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121" name="Rectangle 1"/>
          <p:cNvSpPr>
            <a:spLocks noChangeArrowheads="1"/>
          </p:cNvSpPr>
          <p:nvPr/>
        </p:nvSpPr>
        <p:spPr bwMode="auto">
          <a:xfrm>
            <a:off x="35496" y="6381328"/>
            <a:ext cx="255582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Narrow" pitchFamily="34" charset="0"/>
                <a:ea typeface="Calibri" pitchFamily="34" charset="0"/>
                <a:cs typeface="Arial" pitchFamily="34" charset="0"/>
              </a:rPr>
              <a:t>Fuente: CAP reordenado 2010. </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CuadroTexto"/>
          <p:cNvSpPr txBox="1"/>
          <p:nvPr/>
        </p:nvSpPr>
        <p:spPr>
          <a:xfrm>
            <a:off x="971600" y="5589240"/>
            <a:ext cx="7776864" cy="646331"/>
          </a:xfrm>
          <a:prstGeom prst="rect">
            <a:avLst/>
          </a:prstGeom>
          <a:noFill/>
        </p:spPr>
        <p:txBody>
          <a:bodyPr wrap="square" rtlCol="0">
            <a:spAutoFit/>
          </a:bodyPr>
          <a:lstStyle/>
          <a:p>
            <a:r>
              <a:rPr lang="es-PE" dirty="0" smtClean="0"/>
              <a:t>El personal contratado es de 375 recursos a la fecha que en total harían un 1,307. </a:t>
            </a:r>
          </a:p>
          <a:p>
            <a:r>
              <a:rPr lang="es-PE" dirty="0" smtClean="0"/>
              <a:t>Los médicos especialistas en la condición de nombrados es de 125. </a:t>
            </a:r>
            <a:endParaRPr lang="es-P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78098"/>
          </a:xfrm>
        </p:spPr>
        <p:txBody>
          <a:bodyPr>
            <a:noAutofit/>
          </a:bodyPr>
          <a:lstStyle/>
          <a:p>
            <a:r>
              <a:rPr lang="es-PE" sz="3200" b="1" dirty="0" smtClean="0"/>
              <a:t>Camas Presupuestadas/reales según Departamento - año 2010</a:t>
            </a:r>
            <a:endParaRPr lang="es-PE" sz="3200" dirty="0"/>
          </a:p>
        </p:txBody>
      </p:sp>
      <p:graphicFrame>
        <p:nvGraphicFramePr>
          <p:cNvPr id="5" name="4 Tabla"/>
          <p:cNvGraphicFramePr>
            <a:graphicFrameLocks noGrp="1"/>
          </p:cNvGraphicFramePr>
          <p:nvPr>
            <p:extLst>
              <p:ext uri="{D42A27DB-BD31-4B8C-83A1-F6EECF244321}">
                <p14:modId xmlns:p14="http://schemas.microsoft.com/office/powerpoint/2010/main" val="212757839"/>
              </p:ext>
            </p:extLst>
          </p:nvPr>
        </p:nvGraphicFramePr>
        <p:xfrm>
          <a:off x="539552" y="980728"/>
          <a:ext cx="8280920" cy="5301374"/>
        </p:xfrm>
        <a:graphic>
          <a:graphicData uri="http://schemas.openxmlformats.org/drawingml/2006/table">
            <a:tbl>
              <a:tblPr/>
              <a:tblGrid>
                <a:gridCol w="4317623"/>
                <a:gridCol w="2104921"/>
                <a:gridCol w="1858376"/>
              </a:tblGrid>
              <a:tr h="202176">
                <a:tc>
                  <a:txBody>
                    <a:bodyPr/>
                    <a:lstStyle/>
                    <a:p>
                      <a:pPr algn="ctr">
                        <a:lnSpc>
                          <a:spcPct val="150000"/>
                        </a:lnSpc>
                        <a:spcAft>
                          <a:spcPts val="0"/>
                        </a:spcAft>
                      </a:pPr>
                      <a:r>
                        <a:rPr lang="es-PE" sz="1000" dirty="0">
                          <a:solidFill>
                            <a:srgbClr val="000000"/>
                          </a:solidFill>
                          <a:latin typeface="Arial Narrow"/>
                          <a:ea typeface="Times New Roman"/>
                          <a:cs typeface="Arial"/>
                        </a:rPr>
                        <a:t>SERVICIOS</a:t>
                      </a:r>
                      <a:endParaRPr lang="es-PE" sz="1000" dirty="0">
                        <a:latin typeface="Calibri"/>
                        <a:ea typeface="Times New Roman"/>
                        <a:cs typeface="Times New Roman"/>
                      </a:endParaRPr>
                    </a:p>
                  </a:txBody>
                  <a:tcPr marL="28222" marR="282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000" dirty="0">
                          <a:solidFill>
                            <a:srgbClr val="000000"/>
                          </a:solidFill>
                          <a:latin typeface="Arial Narrow"/>
                          <a:ea typeface="Times New Roman"/>
                          <a:cs typeface="Arial"/>
                        </a:rPr>
                        <a:t>CAMAS PRESUPUESTADAS</a:t>
                      </a:r>
                      <a:endParaRPr lang="es-PE" sz="1000" dirty="0">
                        <a:latin typeface="Calibri"/>
                        <a:ea typeface="Times New Roman"/>
                        <a:cs typeface="Times New Roman"/>
                      </a:endParaRPr>
                    </a:p>
                  </a:txBody>
                  <a:tcPr marL="28222" marR="282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000" dirty="0">
                          <a:solidFill>
                            <a:srgbClr val="000000"/>
                          </a:solidFill>
                          <a:latin typeface="Arial Narrow"/>
                          <a:ea typeface="Times New Roman"/>
                          <a:cs typeface="Arial"/>
                        </a:rPr>
                        <a:t>CAMAS DISPONIBLES REALES</a:t>
                      </a:r>
                      <a:endParaRPr lang="es-PE" sz="1000" dirty="0">
                        <a:latin typeface="Calibri"/>
                        <a:ea typeface="Times New Roman"/>
                        <a:cs typeface="Times New Roman"/>
                      </a:endParaRPr>
                    </a:p>
                  </a:txBody>
                  <a:tcPr marL="28222" marR="282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TOTAL</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209</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200</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GINECO-OBSTETRICIA</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97</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97</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MATERNO FETAL</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68</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68</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GINECOLOGIA</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9</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9</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GINECO-ONCOLOGIA</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4</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4</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REPRODUCCIÓN HUMANA</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8</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8</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ADOLESCENTES</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000" dirty="0">
                          <a:solidFill>
                            <a:srgbClr val="000000"/>
                          </a:solidFill>
                          <a:latin typeface="Arial Narrow"/>
                          <a:ea typeface="Times New Roman"/>
                          <a:cs typeface="Arial"/>
                        </a:rPr>
                        <a:t>8</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000" dirty="0">
                          <a:solidFill>
                            <a:srgbClr val="000000"/>
                          </a:solidFill>
                          <a:latin typeface="Arial Narrow"/>
                          <a:ea typeface="Times New Roman"/>
                          <a:cs typeface="Arial"/>
                        </a:rPr>
                        <a:t>8</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CIRUGÍA PEDIÁTRICA</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35</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34</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NEONATAL</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11</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9</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LACTANES Y PRE-ESCO</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13</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14</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ESCOLARES</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11</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11</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PEDIATRÍA</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40</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35</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LACTANTES</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19</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17</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NIÑOS</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15</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14</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ADOLESCENTES</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6</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4</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NEONATOLOGÍA</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12</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12</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CUIDADOS INTERMEDIOS</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7</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7</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REFERIDOS</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000" dirty="0">
                          <a:solidFill>
                            <a:srgbClr val="000000"/>
                          </a:solidFill>
                          <a:latin typeface="Arial Narrow"/>
                          <a:ea typeface="Times New Roman"/>
                          <a:cs typeface="Arial"/>
                        </a:rPr>
                        <a:t>5</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000" dirty="0">
                          <a:solidFill>
                            <a:srgbClr val="000000"/>
                          </a:solidFill>
                          <a:latin typeface="Arial Narrow"/>
                          <a:ea typeface="Times New Roman"/>
                          <a:cs typeface="Arial"/>
                        </a:rPr>
                        <a:t>5</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EMERGENCIA Y CUID.CRIT.</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25</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22</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NEO UCI</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9</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8</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NEO UCI INTERMEDIO</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4</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4</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PED. UTI</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6</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5</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OBST.  UCI MUJER</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3</a:t>
                      </a:r>
                      <a:endParaRPr lang="es-PE" sz="1000" dirty="0">
                        <a:latin typeface="Calibri"/>
                        <a:ea typeface="Times New Roman"/>
                        <a:cs typeface="Times New Roman"/>
                      </a:endParaRPr>
                    </a:p>
                  </a:txBody>
                  <a:tcPr marL="28222" marR="28222" marT="0" marB="0" anchor="b">
                    <a:lnL>
                      <a:noFill/>
                    </a:lnL>
                    <a:lnR>
                      <a:noFill/>
                    </a:lnR>
                    <a:lnT>
                      <a:noFill/>
                    </a:lnT>
                    <a:lnB>
                      <a:noFill/>
                    </a:lnB>
                  </a:tcPr>
                </a:tc>
                <a:tc>
                  <a:txBody>
                    <a:bodyPr/>
                    <a:lstStyle/>
                    <a:p>
                      <a:pPr algn="r">
                        <a:lnSpc>
                          <a:spcPct val="150000"/>
                        </a:lnSpc>
                        <a:spcAft>
                          <a:spcPts val="0"/>
                        </a:spcAft>
                      </a:pPr>
                      <a:r>
                        <a:rPr lang="es-PE" sz="1000" dirty="0">
                          <a:solidFill>
                            <a:srgbClr val="000000"/>
                          </a:solidFill>
                          <a:latin typeface="Arial Narrow"/>
                          <a:ea typeface="Times New Roman"/>
                          <a:cs typeface="Arial"/>
                        </a:rPr>
                        <a:t>2</a:t>
                      </a:r>
                      <a:endParaRPr lang="es-PE" sz="1000" dirty="0">
                        <a:latin typeface="Calibri"/>
                        <a:ea typeface="Times New Roman"/>
                        <a:cs typeface="Times New Roman"/>
                      </a:endParaRPr>
                    </a:p>
                  </a:txBody>
                  <a:tcPr marL="28222" marR="28222" marT="0" marB="0" anchor="b">
                    <a:lnL>
                      <a:noFill/>
                    </a:lnL>
                    <a:lnR>
                      <a:noFill/>
                    </a:lnR>
                    <a:lnT>
                      <a:noFill/>
                    </a:lnT>
                    <a:lnB>
                      <a:noFill/>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   OBST.  UCI  INTERMEDIO MUJER</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000" dirty="0">
                          <a:solidFill>
                            <a:srgbClr val="000000"/>
                          </a:solidFill>
                          <a:latin typeface="Arial Narrow"/>
                          <a:ea typeface="Times New Roman"/>
                          <a:cs typeface="Arial"/>
                        </a:rPr>
                        <a:t>3</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000" dirty="0">
                          <a:solidFill>
                            <a:srgbClr val="000000"/>
                          </a:solidFill>
                          <a:latin typeface="Arial Narrow"/>
                          <a:ea typeface="Times New Roman"/>
                          <a:cs typeface="Arial"/>
                        </a:rPr>
                        <a:t>3</a:t>
                      </a:r>
                      <a:endParaRPr lang="es-PE" sz="1000" dirty="0">
                        <a:latin typeface="Calibri"/>
                        <a:ea typeface="Times New Roman"/>
                        <a:cs typeface="Times New Roman"/>
                      </a:endParaRPr>
                    </a:p>
                  </a:txBody>
                  <a:tcPr marL="28222" marR="28222" marT="0" marB="0" anchor="b">
                    <a:lnL>
                      <a:noFill/>
                    </a:lnL>
                    <a:lnR>
                      <a:noFill/>
                    </a:lnR>
                    <a:lnT>
                      <a:noFill/>
                    </a:lnT>
                    <a:lnB w="12700" cap="flat" cmpd="sng" algn="ctr">
                      <a:solidFill>
                        <a:srgbClr val="000000"/>
                      </a:solidFill>
                      <a:prstDash val="solid"/>
                      <a:round/>
                      <a:headEnd type="none" w="med" len="med"/>
                      <a:tailEnd type="none" w="med" len="med"/>
                    </a:lnB>
                  </a:tcPr>
                </a:tc>
              </a:tr>
              <a:tr h="202176">
                <a:tc>
                  <a:txBody>
                    <a:bodyPr/>
                    <a:lstStyle/>
                    <a:p>
                      <a:pPr>
                        <a:lnSpc>
                          <a:spcPct val="150000"/>
                        </a:lnSpc>
                        <a:spcAft>
                          <a:spcPts val="0"/>
                        </a:spcAft>
                      </a:pPr>
                      <a:r>
                        <a:rPr lang="es-PE" sz="1000" dirty="0">
                          <a:solidFill>
                            <a:srgbClr val="000000"/>
                          </a:solidFill>
                          <a:latin typeface="Arial Narrow"/>
                          <a:ea typeface="Times New Roman"/>
                          <a:cs typeface="Arial"/>
                        </a:rPr>
                        <a:t>EMERGENCIA </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0</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a:lnSpc>
                          <a:spcPct val="150000"/>
                        </a:lnSpc>
                        <a:spcAft>
                          <a:spcPts val="0"/>
                        </a:spcAft>
                      </a:pPr>
                      <a:r>
                        <a:rPr lang="es-PE" sz="1000" dirty="0">
                          <a:solidFill>
                            <a:srgbClr val="000000"/>
                          </a:solidFill>
                          <a:latin typeface="Arial Narrow"/>
                          <a:ea typeface="Times New Roman"/>
                          <a:cs typeface="Arial"/>
                        </a:rPr>
                        <a:t>2</a:t>
                      </a:r>
                      <a:endParaRPr lang="es-PE" sz="1000" dirty="0">
                        <a:latin typeface="Calibri"/>
                        <a:ea typeface="Times New Roman"/>
                        <a:cs typeface="Times New Roman"/>
                      </a:endParaRPr>
                    </a:p>
                  </a:txBody>
                  <a:tcPr marL="28222" marR="282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
        <p:nvSpPr>
          <p:cNvPr id="4097" name="Rectangle 1"/>
          <p:cNvSpPr>
            <a:spLocks noChangeArrowheads="1"/>
          </p:cNvSpPr>
          <p:nvPr/>
        </p:nvSpPr>
        <p:spPr bwMode="auto">
          <a:xfrm>
            <a:off x="0" y="6525344"/>
            <a:ext cx="341830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Fuente: Unidad de Estadística. OEI HONADOMANI 2011</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r>
              <a:rPr lang="es-PE" sz="3600" b="1" dirty="0" smtClean="0"/>
              <a:t>Listado de equipamiento de equipos biomédicos  y mobiliario  según Unidad</a:t>
            </a:r>
            <a:endParaRPr lang="es-PE" sz="3600" dirty="0"/>
          </a:p>
        </p:txBody>
      </p:sp>
      <p:graphicFrame>
        <p:nvGraphicFramePr>
          <p:cNvPr id="5" name="4 Tabla"/>
          <p:cNvGraphicFramePr>
            <a:graphicFrameLocks noGrp="1"/>
          </p:cNvGraphicFramePr>
          <p:nvPr>
            <p:extLst>
              <p:ext uri="{D42A27DB-BD31-4B8C-83A1-F6EECF244321}">
                <p14:modId xmlns:p14="http://schemas.microsoft.com/office/powerpoint/2010/main" val="1298828287"/>
              </p:ext>
            </p:extLst>
          </p:nvPr>
        </p:nvGraphicFramePr>
        <p:xfrm>
          <a:off x="611560" y="1204616"/>
          <a:ext cx="7920881" cy="5186996"/>
        </p:xfrm>
        <a:graphic>
          <a:graphicData uri="http://schemas.openxmlformats.org/drawingml/2006/table">
            <a:tbl>
              <a:tblPr/>
              <a:tblGrid>
                <a:gridCol w="2006092"/>
                <a:gridCol w="895575"/>
                <a:gridCol w="716463"/>
                <a:gridCol w="716463"/>
                <a:gridCol w="537345"/>
                <a:gridCol w="636853"/>
                <a:gridCol w="959265"/>
                <a:gridCol w="716463"/>
                <a:gridCol w="736362"/>
              </a:tblGrid>
              <a:tr h="313891">
                <a:tc rowSpan="2">
                  <a:txBody>
                    <a:bodyPr/>
                    <a:lstStyle/>
                    <a:p>
                      <a:pPr algn="ctr">
                        <a:lnSpc>
                          <a:spcPct val="115000"/>
                        </a:lnSpc>
                        <a:spcAft>
                          <a:spcPts val="0"/>
                        </a:spcAft>
                      </a:pPr>
                      <a:r>
                        <a:rPr lang="es-ES" sz="900" b="1" dirty="0">
                          <a:latin typeface="Arial Narrow"/>
                          <a:ea typeface="Times New Roman"/>
                          <a:cs typeface="Arial"/>
                        </a:rPr>
                        <a:t>Unidad Orgánica</a:t>
                      </a:r>
                      <a:endParaRPr lang="es-PE" sz="900" dirty="0">
                        <a:latin typeface="Calibri"/>
                        <a:ea typeface="Times New Roman"/>
                        <a:cs typeface="Times New Roman"/>
                      </a:endParaRPr>
                    </a:p>
                  </a:txBody>
                  <a:tcPr marL="27028" marR="27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lnSpc>
                          <a:spcPct val="115000"/>
                        </a:lnSpc>
                        <a:spcAft>
                          <a:spcPts val="0"/>
                        </a:spcAft>
                      </a:pPr>
                      <a:r>
                        <a:rPr lang="es-ES" sz="900" b="1" dirty="0">
                          <a:latin typeface="Arial Narrow"/>
                          <a:ea typeface="Times New Roman"/>
                          <a:cs typeface="Arial"/>
                        </a:rPr>
                        <a:t>Tipos según Norma y expertos</a:t>
                      </a:r>
                      <a:br>
                        <a:rPr lang="es-ES" sz="900" b="1" dirty="0">
                          <a:latin typeface="Arial Narrow"/>
                          <a:ea typeface="Times New Roman"/>
                          <a:cs typeface="Arial"/>
                        </a:rPr>
                      </a:br>
                      <a:r>
                        <a:rPr lang="es-ES" sz="900" b="1" dirty="0">
                          <a:latin typeface="Arial Narrow"/>
                          <a:ea typeface="Times New Roman"/>
                          <a:cs typeface="Arial"/>
                        </a:rPr>
                        <a:t>(a) </a:t>
                      </a:r>
                      <a:endParaRPr lang="es-PE" sz="900" dirty="0">
                        <a:latin typeface="Calibri"/>
                        <a:ea typeface="Times New Roman"/>
                        <a:cs typeface="Times New Roman"/>
                      </a:endParaRPr>
                    </a:p>
                  </a:txBody>
                  <a:tcPr marL="27028" marR="27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s-ES" sz="900" b="1" dirty="0">
                          <a:latin typeface="Arial Narrow"/>
                          <a:ea typeface="Times New Roman"/>
                          <a:cs typeface="Arial"/>
                        </a:rPr>
                        <a:t> Actual (Equipos según Inventario) </a:t>
                      </a:r>
                      <a:br>
                        <a:rPr lang="es-ES" sz="900" b="1" dirty="0">
                          <a:latin typeface="Arial Narrow"/>
                          <a:ea typeface="Times New Roman"/>
                          <a:cs typeface="Arial"/>
                        </a:rPr>
                      </a:br>
                      <a:r>
                        <a:rPr lang="es-ES" sz="900" b="1" dirty="0">
                          <a:latin typeface="Arial Narrow"/>
                          <a:ea typeface="Times New Roman"/>
                          <a:cs typeface="Arial"/>
                        </a:rPr>
                        <a:t>(b)</a:t>
                      </a:r>
                      <a:endParaRPr lang="es-PE" sz="900" dirty="0">
                        <a:latin typeface="Calibri"/>
                        <a:ea typeface="Times New Roman"/>
                        <a:cs typeface="Times New Roman"/>
                      </a:endParaRPr>
                    </a:p>
                  </a:txBody>
                  <a:tcPr marL="27028" marR="27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PE"/>
                    </a:p>
                  </a:txBody>
                  <a:tcPr/>
                </a:tc>
                <a:tc hMerge="1">
                  <a:txBody>
                    <a:bodyPr/>
                    <a:lstStyle/>
                    <a:p>
                      <a:endParaRPr lang="es-PE"/>
                    </a:p>
                  </a:txBody>
                  <a:tcPr/>
                </a:tc>
                <a:tc rowSpan="2">
                  <a:txBody>
                    <a:bodyPr/>
                    <a:lstStyle/>
                    <a:p>
                      <a:pPr algn="ctr">
                        <a:lnSpc>
                          <a:spcPct val="115000"/>
                        </a:lnSpc>
                        <a:spcAft>
                          <a:spcPts val="0"/>
                        </a:spcAft>
                      </a:pPr>
                      <a:r>
                        <a:rPr lang="es-ES" sz="900" b="1" dirty="0">
                          <a:latin typeface="Arial Narrow"/>
                          <a:ea typeface="Times New Roman"/>
                          <a:cs typeface="Arial"/>
                        </a:rPr>
                        <a:t>Total Actual b1+b2+b3</a:t>
                      </a:r>
                      <a:br>
                        <a:rPr lang="es-ES" sz="900" b="1" dirty="0">
                          <a:latin typeface="Arial Narrow"/>
                          <a:ea typeface="Times New Roman"/>
                          <a:cs typeface="Arial"/>
                        </a:rPr>
                      </a:br>
                      <a:r>
                        <a:rPr lang="es-ES" sz="900" b="1" dirty="0">
                          <a:latin typeface="Arial Narrow"/>
                          <a:ea typeface="Times New Roman"/>
                          <a:cs typeface="Arial"/>
                        </a:rPr>
                        <a:t>( c )</a:t>
                      </a:r>
                      <a:endParaRPr lang="es-PE" sz="900" dirty="0">
                        <a:latin typeface="Calibri"/>
                        <a:ea typeface="Times New Roman"/>
                        <a:cs typeface="Times New Roman"/>
                      </a:endParaRPr>
                    </a:p>
                  </a:txBody>
                  <a:tcPr marL="27028" marR="27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lnSpc>
                          <a:spcPct val="115000"/>
                        </a:lnSpc>
                        <a:spcAft>
                          <a:spcPts val="0"/>
                        </a:spcAft>
                      </a:pPr>
                      <a:r>
                        <a:rPr lang="es-ES" sz="900" b="1" dirty="0">
                          <a:latin typeface="Arial Narrow"/>
                          <a:ea typeface="Times New Roman"/>
                          <a:cs typeface="Arial"/>
                        </a:rPr>
                        <a:t>Equipos p/Reposición (b2+b3) </a:t>
                      </a:r>
                      <a:br>
                        <a:rPr lang="es-ES" sz="900" b="1" dirty="0">
                          <a:latin typeface="Arial Narrow"/>
                          <a:ea typeface="Times New Roman"/>
                          <a:cs typeface="Arial"/>
                        </a:rPr>
                      </a:br>
                      <a:r>
                        <a:rPr lang="es-ES" sz="900" b="1" dirty="0">
                          <a:latin typeface="Arial Narrow"/>
                          <a:ea typeface="Times New Roman"/>
                          <a:cs typeface="Arial"/>
                        </a:rPr>
                        <a:t>( d )</a:t>
                      </a:r>
                      <a:endParaRPr lang="es-PE" sz="900" dirty="0">
                        <a:latin typeface="Calibri"/>
                        <a:ea typeface="Times New Roman"/>
                        <a:cs typeface="Times New Roman"/>
                      </a:endParaRPr>
                    </a:p>
                  </a:txBody>
                  <a:tcPr marL="27028" marR="27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lnSpc>
                          <a:spcPct val="115000"/>
                        </a:lnSpc>
                        <a:spcAft>
                          <a:spcPts val="0"/>
                        </a:spcAft>
                      </a:pPr>
                      <a:r>
                        <a:rPr lang="es-ES" sz="900" b="1" dirty="0">
                          <a:latin typeface="Arial Narrow"/>
                          <a:ea typeface="Times New Roman"/>
                          <a:cs typeface="Arial"/>
                        </a:rPr>
                        <a:t>Brecha (nuevo)</a:t>
                      </a:r>
                      <a:br>
                        <a:rPr lang="es-ES" sz="900" b="1" dirty="0">
                          <a:latin typeface="Arial Narrow"/>
                          <a:ea typeface="Times New Roman"/>
                          <a:cs typeface="Arial"/>
                        </a:rPr>
                      </a:br>
                      <a:r>
                        <a:rPr lang="es-ES" sz="900" b="1" dirty="0">
                          <a:latin typeface="Arial Narrow"/>
                          <a:ea typeface="Times New Roman"/>
                          <a:cs typeface="Arial"/>
                        </a:rPr>
                        <a:t>a-(b1+d)</a:t>
                      </a:r>
                      <a:br>
                        <a:rPr lang="es-ES" sz="900" b="1" dirty="0">
                          <a:latin typeface="Arial Narrow"/>
                          <a:ea typeface="Times New Roman"/>
                          <a:cs typeface="Arial"/>
                        </a:rPr>
                      </a:br>
                      <a:r>
                        <a:rPr lang="es-ES" sz="900" b="1" dirty="0">
                          <a:latin typeface="Arial Narrow"/>
                          <a:ea typeface="Times New Roman"/>
                          <a:cs typeface="Arial"/>
                        </a:rPr>
                        <a:t>( e )</a:t>
                      </a:r>
                      <a:endParaRPr lang="es-PE" sz="900" dirty="0">
                        <a:latin typeface="Calibri"/>
                        <a:ea typeface="Times New Roman"/>
                        <a:cs typeface="Times New Roman"/>
                      </a:endParaRPr>
                    </a:p>
                  </a:txBody>
                  <a:tcPr marL="27028" marR="27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lnSpc>
                          <a:spcPct val="115000"/>
                        </a:lnSpc>
                        <a:spcAft>
                          <a:spcPts val="0"/>
                        </a:spcAft>
                      </a:pPr>
                      <a:r>
                        <a:rPr lang="es-ES" sz="900" b="1" dirty="0">
                          <a:latin typeface="Arial Narrow"/>
                          <a:ea typeface="Times New Roman"/>
                          <a:cs typeface="Arial"/>
                        </a:rPr>
                        <a:t>TOTAL</a:t>
                      </a:r>
                      <a:br>
                        <a:rPr lang="es-ES" sz="900" b="1" dirty="0">
                          <a:latin typeface="Arial Narrow"/>
                          <a:ea typeface="Times New Roman"/>
                          <a:cs typeface="Arial"/>
                        </a:rPr>
                      </a:br>
                      <a:r>
                        <a:rPr lang="es-ES" sz="900" b="1" dirty="0">
                          <a:latin typeface="Arial Narrow"/>
                          <a:ea typeface="Times New Roman"/>
                          <a:cs typeface="Arial"/>
                        </a:rPr>
                        <a:t>b1+d+e</a:t>
                      </a:r>
                      <a:br>
                        <a:rPr lang="es-ES" sz="900" b="1" dirty="0">
                          <a:latin typeface="Arial Narrow"/>
                          <a:ea typeface="Times New Roman"/>
                          <a:cs typeface="Arial"/>
                        </a:rPr>
                      </a:br>
                      <a:r>
                        <a:rPr lang="es-ES" sz="900" b="1" dirty="0">
                          <a:latin typeface="Arial Narrow"/>
                          <a:ea typeface="Times New Roman"/>
                          <a:cs typeface="Arial"/>
                        </a:rPr>
                        <a:t>(f)</a:t>
                      </a:r>
                      <a:endParaRPr lang="es-PE" sz="900" dirty="0">
                        <a:latin typeface="Calibri"/>
                        <a:ea typeface="Times New Roman"/>
                        <a:cs typeface="Times New Roman"/>
                      </a:endParaRPr>
                    </a:p>
                  </a:txBody>
                  <a:tcPr marL="27028" marR="27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5654">
                <a:tc vMerge="1">
                  <a:txBody>
                    <a:bodyPr/>
                    <a:lstStyle/>
                    <a:p>
                      <a:endParaRPr lang="es-PE"/>
                    </a:p>
                  </a:txBody>
                  <a:tcPr/>
                </a:tc>
                <a:tc vMerge="1">
                  <a:txBody>
                    <a:bodyPr/>
                    <a:lstStyle/>
                    <a:p>
                      <a:endParaRPr lang="es-PE"/>
                    </a:p>
                  </a:txBody>
                  <a:tcPr/>
                </a:tc>
                <a:tc>
                  <a:txBody>
                    <a:bodyPr/>
                    <a:lstStyle/>
                    <a:p>
                      <a:pPr algn="ctr">
                        <a:lnSpc>
                          <a:spcPct val="115000"/>
                        </a:lnSpc>
                        <a:spcAft>
                          <a:spcPts val="0"/>
                        </a:spcAft>
                      </a:pPr>
                      <a:r>
                        <a:rPr lang="es-ES" sz="900" b="1" dirty="0">
                          <a:latin typeface="Arial Narrow"/>
                          <a:ea typeface="Times New Roman"/>
                          <a:cs typeface="Arial"/>
                        </a:rPr>
                        <a:t>Bueno </a:t>
                      </a:r>
                      <a:br>
                        <a:rPr lang="es-ES" sz="900" b="1" dirty="0">
                          <a:latin typeface="Arial Narrow"/>
                          <a:ea typeface="Times New Roman"/>
                          <a:cs typeface="Arial"/>
                        </a:rPr>
                      </a:br>
                      <a:r>
                        <a:rPr lang="es-ES" sz="900" b="1" dirty="0">
                          <a:latin typeface="Arial Narrow"/>
                          <a:ea typeface="Times New Roman"/>
                          <a:cs typeface="Arial"/>
                        </a:rPr>
                        <a:t>b1</a:t>
                      </a:r>
                      <a:endParaRPr lang="es-PE" sz="900" dirty="0">
                        <a:latin typeface="Calibri"/>
                        <a:ea typeface="Times New Roman"/>
                        <a:cs typeface="Times New Roman"/>
                      </a:endParaRPr>
                    </a:p>
                  </a:txBody>
                  <a:tcPr marL="27028" marR="27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latin typeface="Arial Narrow"/>
                          <a:ea typeface="Times New Roman"/>
                          <a:cs typeface="Arial"/>
                        </a:rPr>
                        <a:t>Regular </a:t>
                      </a:r>
                      <a:br>
                        <a:rPr lang="es-ES" sz="900" b="1" dirty="0">
                          <a:latin typeface="Arial Narrow"/>
                          <a:ea typeface="Times New Roman"/>
                          <a:cs typeface="Arial"/>
                        </a:rPr>
                      </a:br>
                      <a:r>
                        <a:rPr lang="es-ES" sz="900" b="1" dirty="0">
                          <a:latin typeface="Arial Narrow"/>
                          <a:ea typeface="Times New Roman"/>
                          <a:cs typeface="Arial"/>
                        </a:rPr>
                        <a:t>b2</a:t>
                      </a:r>
                      <a:endParaRPr lang="es-PE" sz="900" dirty="0">
                        <a:latin typeface="Calibri"/>
                        <a:ea typeface="Times New Roman"/>
                        <a:cs typeface="Times New Roman"/>
                      </a:endParaRPr>
                    </a:p>
                  </a:txBody>
                  <a:tcPr marL="27028" marR="27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latin typeface="Arial Narrow"/>
                          <a:ea typeface="Times New Roman"/>
                          <a:cs typeface="Arial"/>
                        </a:rPr>
                        <a:t>Malo </a:t>
                      </a:r>
                      <a:br>
                        <a:rPr lang="es-ES" sz="900" b="1" dirty="0">
                          <a:latin typeface="Arial Narrow"/>
                          <a:ea typeface="Times New Roman"/>
                          <a:cs typeface="Arial"/>
                        </a:rPr>
                      </a:br>
                      <a:r>
                        <a:rPr lang="es-ES" sz="900" b="1" dirty="0">
                          <a:latin typeface="Arial Narrow"/>
                          <a:ea typeface="Times New Roman"/>
                          <a:cs typeface="Arial"/>
                        </a:rPr>
                        <a:t>b3</a:t>
                      </a:r>
                      <a:endParaRPr lang="es-PE" sz="900" dirty="0">
                        <a:latin typeface="Calibri"/>
                        <a:ea typeface="Times New Roman"/>
                        <a:cs typeface="Times New Roman"/>
                      </a:endParaRPr>
                    </a:p>
                  </a:txBody>
                  <a:tcPr marL="27028" marR="27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r>
              <a:tr h="103243">
                <a:tc gridSpan="9">
                  <a:txBody>
                    <a:bodyPr/>
                    <a:lstStyle/>
                    <a:p>
                      <a:pPr>
                        <a:lnSpc>
                          <a:spcPct val="115000"/>
                        </a:lnSpc>
                        <a:spcAft>
                          <a:spcPts val="0"/>
                        </a:spcAft>
                      </a:pPr>
                      <a:r>
                        <a:rPr lang="es-ES" sz="900" b="1" dirty="0">
                          <a:latin typeface="Arial Narrow"/>
                          <a:ea typeface="Times New Roman"/>
                          <a:cs typeface="Arial"/>
                        </a:rPr>
                        <a:t> </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r h="136474">
                <a:tc>
                  <a:txBody>
                    <a:bodyPr/>
                    <a:lstStyle/>
                    <a:p>
                      <a:pPr>
                        <a:lnSpc>
                          <a:spcPct val="115000"/>
                        </a:lnSpc>
                        <a:spcAft>
                          <a:spcPts val="0"/>
                        </a:spcAft>
                      </a:pPr>
                      <a:r>
                        <a:rPr lang="es-ES" sz="900" dirty="0">
                          <a:latin typeface="Arial Narrow"/>
                          <a:ea typeface="Times New Roman"/>
                          <a:cs typeface="Arial"/>
                        </a:rPr>
                        <a:t>Dirección General</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179</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36</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143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0</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179</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143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0</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179</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0">
                <a:tc>
                  <a:txBody>
                    <a:bodyPr/>
                    <a:lstStyle/>
                    <a:p>
                      <a:pPr>
                        <a:lnSpc>
                          <a:spcPct val="115000"/>
                        </a:lnSpc>
                        <a:spcAft>
                          <a:spcPts val="0"/>
                        </a:spcAft>
                      </a:pPr>
                      <a:r>
                        <a:rPr lang="es-ES" sz="900" dirty="0">
                          <a:latin typeface="Arial Narrow"/>
                          <a:ea typeface="Times New Roman"/>
                          <a:cs typeface="Arial"/>
                        </a:rPr>
                        <a:t>Oficina Ejecutiva de Planeamiento Estratégico</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147</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33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83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19</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135</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102</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12</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147</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0">
                <a:tc>
                  <a:txBody>
                    <a:bodyPr/>
                    <a:lstStyle/>
                    <a:p>
                      <a:pPr>
                        <a:lnSpc>
                          <a:spcPct val="115000"/>
                        </a:lnSpc>
                        <a:spcAft>
                          <a:spcPts val="0"/>
                        </a:spcAft>
                      </a:pPr>
                      <a:r>
                        <a:rPr lang="es-ES" sz="900" dirty="0">
                          <a:latin typeface="Arial Narrow"/>
                          <a:ea typeface="Times New Roman"/>
                          <a:cs typeface="Arial"/>
                        </a:rPr>
                        <a:t>Oficina de Apoyo a e Investigación</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138</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4</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89</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96</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93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42</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138</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dirty="0">
                          <a:latin typeface="Arial Narrow"/>
                          <a:ea typeface="Times New Roman"/>
                          <a:cs typeface="Arial"/>
                        </a:rPr>
                        <a:t>Oficina de Seguros</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203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97</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16</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114</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113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89</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203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dirty="0">
                          <a:latin typeface="Arial Narrow"/>
                          <a:ea typeface="Times New Roman"/>
                          <a:cs typeface="Arial"/>
                        </a:rPr>
                        <a:t>Oficina de Comunicaciones</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216</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6</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178</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10</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194</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188</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22</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216</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0">
                <a:tc>
                  <a:txBody>
                    <a:bodyPr/>
                    <a:lstStyle/>
                    <a:p>
                      <a:pPr>
                        <a:lnSpc>
                          <a:spcPct val="115000"/>
                        </a:lnSpc>
                        <a:spcAft>
                          <a:spcPts val="0"/>
                        </a:spcAft>
                      </a:pPr>
                      <a:r>
                        <a:rPr lang="es-ES" sz="900" dirty="0">
                          <a:latin typeface="Arial Narrow"/>
                          <a:ea typeface="Times New Roman"/>
                          <a:cs typeface="Arial"/>
                        </a:rPr>
                        <a:t>Oficina de Epidemiología y Salud Ambiental </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73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45</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11</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17</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73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28</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0</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73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0">
                <a:tc>
                  <a:txBody>
                    <a:bodyPr/>
                    <a:lstStyle/>
                    <a:p>
                      <a:pPr>
                        <a:lnSpc>
                          <a:spcPct val="115000"/>
                        </a:lnSpc>
                        <a:spcAft>
                          <a:spcPts val="0"/>
                        </a:spcAft>
                      </a:pPr>
                      <a:r>
                        <a:rPr lang="es-ES" sz="900" dirty="0">
                          <a:latin typeface="Arial Narrow"/>
                          <a:ea typeface="Times New Roman"/>
                          <a:cs typeface="Arial"/>
                        </a:rPr>
                        <a:t>Oficina de Estadística e Informática</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319</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144</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92</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23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259</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115</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60</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319</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0">
                <a:tc>
                  <a:txBody>
                    <a:bodyPr/>
                    <a:lstStyle/>
                    <a:p>
                      <a:pPr>
                        <a:lnSpc>
                          <a:spcPct val="115000"/>
                        </a:lnSpc>
                        <a:spcAft>
                          <a:spcPts val="0"/>
                        </a:spcAft>
                      </a:pPr>
                      <a:r>
                        <a:rPr lang="es-ES" sz="900" dirty="0">
                          <a:latin typeface="Arial Narrow"/>
                          <a:ea typeface="Times New Roman"/>
                          <a:cs typeface="Arial"/>
                        </a:rPr>
                        <a:t>Oficina de Gestión de la Calidad</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61</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38</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15</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0</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53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15</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8</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61</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dirty="0">
                          <a:latin typeface="Arial Narrow"/>
                          <a:ea typeface="Times New Roman"/>
                          <a:cs typeface="Arial"/>
                        </a:rPr>
                        <a:t>Órgano de Control Institucional</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48</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17</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0</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30</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13</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18</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latin typeface="Arial Narrow"/>
                          <a:ea typeface="Times New Roman"/>
                          <a:cs typeface="Arial"/>
                        </a:rPr>
                        <a:t>48</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dirty="0">
                          <a:latin typeface="Arial Narrow"/>
                          <a:ea typeface="Times New Roman"/>
                          <a:cs typeface="Arial"/>
                        </a:rPr>
                        <a:t>Oficina de </a:t>
                      </a:r>
                      <a:r>
                        <a:rPr lang="es-ES" sz="900" dirty="0" err="1">
                          <a:latin typeface="Arial Narrow"/>
                          <a:ea typeface="Times New Roman"/>
                          <a:cs typeface="Arial"/>
                        </a:rPr>
                        <a:t>Asesoria</a:t>
                      </a:r>
                      <a:r>
                        <a:rPr lang="es-ES" sz="900">
                          <a:latin typeface="Arial Narrow"/>
                          <a:ea typeface="Times New Roman"/>
                          <a:cs typeface="Arial"/>
                        </a:rPr>
                        <a:t> Jurídica</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38</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11</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16</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38</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0">
                <a:tc>
                  <a:txBody>
                    <a:bodyPr/>
                    <a:lstStyle/>
                    <a:p>
                      <a:pPr>
                        <a:lnSpc>
                          <a:spcPct val="115000"/>
                        </a:lnSpc>
                        <a:spcAft>
                          <a:spcPts val="0"/>
                        </a:spcAft>
                      </a:pPr>
                      <a:r>
                        <a:rPr lang="es-ES" sz="900">
                          <a:latin typeface="Arial Narrow"/>
                          <a:ea typeface="Times New Roman"/>
                          <a:cs typeface="Arial"/>
                        </a:rPr>
                        <a:t>Oficina Ejecutiva de Administración</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6</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19</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19</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a:latin typeface="Arial Narrow"/>
                          <a:ea typeface="Times New Roman"/>
                          <a:cs typeface="Arial"/>
                        </a:rPr>
                        <a:t>Oficina de Personal</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304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66</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167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237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171</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67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304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a:latin typeface="Arial Narrow"/>
                          <a:ea typeface="Times New Roman"/>
                          <a:cs typeface="Arial"/>
                        </a:rPr>
                        <a:t>Oficina de Logística</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186</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38</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118</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186</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148</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186</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a:latin typeface="Arial Narrow"/>
                          <a:ea typeface="Times New Roman"/>
                          <a:cs typeface="Arial"/>
                        </a:rPr>
                        <a:t>Oficina de Economía</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200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53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124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197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144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200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0">
                <a:tc>
                  <a:txBody>
                    <a:bodyPr/>
                    <a:lstStyle/>
                    <a:p>
                      <a:pPr>
                        <a:lnSpc>
                          <a:spcPct val="115000"/>
                        </a:lnSpc>
                        <a:spcAft>
                          <a:spcPts val="0"/>
                        </a:spcAft>
                      </a:pPr>
                      <a:r>
                        <a:rPr lang="es-ES" sz="900">
                          <a:latin typeface="Arial Narrow"/>
                          <a:ea typeface="Times New Roman"/>
                          <a:cs typeface="Arial"/>
                        </a:rPr>
                        <a:t>Oficina de Servicios Generales y Mantenimiento</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337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207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32</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273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239</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64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337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a:latin typeface="Arial Narrow"/>
                          <a:ea typeface="Times New Roman"/>
                          <a:cs typeface="Arial"/>
                        </a:rPr>
                        <a:t>Dpto. de Odontoestomatologia</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323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43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61</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124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104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199</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323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a:latin typeface="Arial Narrow"/>
                          <a:ea typeface="Times New Roman"/>
                          <a:cs typeface="Arial"/>
                        </a:rPr>
                        <a:t>Dpto. de Pediatría</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1130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380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666</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50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1096</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716</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1130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a:latin typeface="Arial Narrow"/>
                          <a:ea typeface="Times New Roman"/>
                          <a:cs typeface="Arial"/>
                        </a:rPr>
                        <a:t>Dpto. de Enfermería</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55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22</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22</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47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25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8</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latin typeface="Arial Narrow"/>
                          <a:ea typeface="Times New Roman"/>
                          <a:cs typeface="Arial"/>
                        </a:rPr>
                        <a:t>55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0">
                <a:tc>
                  <a:txBody>
                    <a:bodyPr/>
                    <a:lstStyle/>
                    <a:p>
                      <a:pPr>
                        <a:lnSpc>
                          <a:spcPct val="115000"/>
                        </a:lnSpc>
                        <a:spcAft>
                          <a:spcPts val="0"/>
                        </a:spcAft>
                      </a:pPr>
                      <a:r>
                        <a:rPr lang="es-ES" sz="900" b="1">
                          <a:latin typeface="Arial Narrow"/>
                          <a:ea typeface="Times New Roman"/>
                          <a:cs typeface="Arial"/>
                        </a:rPr>
                        <a:t>Dpto. de Anestesiología y C. Quirúrgico</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585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58</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170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252</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480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422</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105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585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b="1">
                          <a:latin typeface="Arial Narrow"/>
                          <a:ea typeface="Times New Roman"/>
                          <a:cs typeface="Arial"/>
                        </a:rPr>
                        <a:t>Dpto. Ayuda al Diagnostico</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1043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88</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170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161</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419</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331</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624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1043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b="1">
                          <a:latin typeface="Arial Narrow"/>
                          <a:ea typeface="Times New Roman"/>
                          <a:cs typeface="Arial"/>
                        </a:rPr>
                        <a:t>Dpto. Apoyo al Tratamiento</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817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120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240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117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477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357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340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817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90">
                <a:tc>
                  <a:txBody>
                    <a:bodyPr/>
                    <a:lstStyle/>
                    <a:p>
                      <a:pPr>
                        <a:lnSpc>
                          <a:spcPct val="115000"/>
                        </a:lnSpc>
                        <a:spcAft>
                          <a:spcPts val="0"/>
                        </a:spcAft>
                      </a:pPr>
                      <a:r>
                        <a:rPr lang="es-ES" sz="900" b="1">
                          <a:latin typeface="Arial Narrow"/>
                          <a:ea typeface="Times New Roman"/>
                          <a:cs typeface="Arial"/>
                        </a:rPr>
                        <a:t>Dpto. de Emergencia y Cuidados Críticos</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945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319</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314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47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900" b="1">
                          <a:latin typeface="Arial Narrow"/>
                          <a:ea typeface="Times New Roman"/>
                          <a:cs typeface="Arial"/>
                        </a:rPr>
                        <a:t>680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361</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265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945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b="1">
                          <a:latin typeface="Arial Narrow"/>
                          <a:ea typeface="Times New Roman"/>
                          <a:cs typeface="Arial"/>
                        </a:rPr>
                        <a:t>Dpto. de Cirugía Pediátrica</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610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107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285</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134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526</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419</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84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610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nSpc>
                          <a:spcPct val="115000"/>
                        </a:lnSpc>
                        <a:spcAft>
                          <a:spcPts val="0"/>
                        </a:spcAft>
                      </a:pPr>
                      <a:r>
                        <a:rPr lang="es-ES" sz="900" b="1">
                          <a:latin typeface="Arial Narrow"/>
                          <a:ea typeface="Times New Roman"/>
                          <a:cs typeface="Arial"/>
                        </a:rPr>
                        <a:t>Dpto. de Gineco-Obstetricia</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1519</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413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882</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52</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1347</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934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172</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Narrow"/>
                          <a:ea typeface="Times New Roman"/>
                          <a:cs typeface="Arial"/>
                        </a:rPr>
                        <a:t>1519</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74">
                <a:tc>
                  <a:txBody>
                    <a:bodyPr/>
                    <a:lstStyle/>
                    <a:p>
                      <a:pPr algn="ctr">
                        <a:lnSpc>
                          <a:spcPct val="115000"/>
                        </a:lnSpc>
                        <a:spcAft>
                          <a:spcPts val="0"/>
                        </a:spcAft>
                      </a:pPr>
                      <a:r>
                        <a:rPr lang="es-ES" sz="900" b="1" dirty="0">
                          <a:latin typeface="Arial Narrow"/>
                          <a:ea typeface="Times New Roman"/>
                          <a:cs typeface="Arial"/>
                        </a:rPr>
                        <a:t>TOTAL</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a:latin typeface="Arial Narrow"/>
                          <a:ea typeface="Times New Roman"/>
                          <a:cs typeface="Arial"/>
                        </a:rPr>
                        <a:t>9501</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a:latin typeface="Arial Narrow"/>
                          <a:ea typeface="Times New Roman"/>
                          <a:cs typeface="Arial"/>
                        </a:rPr>
                        <a:t>2054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a:latin typeface="Arial Narrow"/>
                          <a:ea typeface="Times New Roman"/>
                          <a:cs typeface="Arial"/>
                        </a:rPr>
                        <a:t>4074</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a:latin typeface="Arial Narrow"/>
                          <a:ea typeface="Times New Roman"/>
                          <a:cs typeface="Arial"/>
                        </a:rPr>
                        <a:t>1153</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a:latin typeface="Arial Narrow"/>
                          <a:ea typeface="Times New Roman"/>
                          <a:cs typeface="Arial"/>
                        </a:rPr>
                        <a:t>7281</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latin typeface="Arial Narrow"/>
                          <a:ea typeface="Times New Roman"/>
                          <a:cs typeface="Arial"/>
                        </a:rPr>
                        <a:t>5227</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latin typeface="Arial Narrow"/>
                          <a:ea typeface="Times New Roman"/>
                          <a:cs typeface="Arial"/>
                        </a:rPr>
                        <a:t>2220</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latin typeface="Arial Narrow"/>
                          <a:ea typeface="Times New Roman"/>
                          <a:cs typeface="Arial"/>
                        </a:rPr>
                        <a:t>9501</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36474">
                <a:tc>
                  <a:txBody>
                    <a:bodyPr/>
                    <a:lstStyle/>
                    <a:p>
                      <a:pPr algn="ctr">
                        <a:lnSpc>
                          <a:spcPct val="115000"/>
                        </a:lnSpc>
                        <a:spcAft>
                          <a:spcPts val="0"/>
                        </a:spcAft>
                      </a:pPr>
                      <a:r>
                        <a:rPr lang="es-ES" sz="900" b="1" dirty="0">
                          <a:latin typeface="Arial Narrow"/>
                          <a:ea typeface="Times New Roman"/>
                          <a:cs typeface="Arial"/>
                        </a:rPr>
                        <a:t>%</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s-ES" sz="900" b="1" dirty="0">
                          <a:latin typeface="Arial Narrow"/>
                          <a:ea typeface="Times New Roman"/>
                          <a:cs typeface="Arial"/>
                        </a:rPr>
                        <a:t> </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latin typeface="Arial Narrow"/>
                          <a:ea typeface="Times New Roman"/>
                          <a:cs typeface="Arial"/>
                        </a:rPr>
                        <a:t>28.21</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latin typeface="Arial Narrow"/>
                          <a:ea typeface="Times New Roman"/>
                          <a:cs typeface="Arial"/>
                        </a:rPr>
                        <a:t>55.95</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latin typeface="Arial Narrow"/>
                          <a:ea typeface="Times New Roman"/>
                          <a:cs typeface="Arial"/>
                        </a:rPr>
                        <a:t>15.84</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latin typeface="Arial Narrow"/>
                          <a:ea typeface="Times New Roman"/>
                          <a:cs typeface="Arial"/>
                        </a:rPr>
                        <a:t>100.00</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latin typeface="Arial Narrow"/>
                          <a:ea typeface="Times New Roman"/>
                          <a:cs typeface="Arial"/>
                        </a:rPr>
                        <a:t>72%</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a:latin typeface="Arial Narrow"/>
                          <a:ea typeface="Times New Roman"/>
                          <a:cs typeface="Arial"/>
                        </a:rPr>
                        <a:t>30%</a:t>
                      </a:r>
                      <a:endParaRPr lang="es-PE" sz="90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s-ES" sz="900" b="1" dirty="0">
                          <a:latin typeface="Arial Narrow"/>
                          <a:ea typeface="Times New Roman"/>
                          <a:cs typeface="Arial"/>
                        </a:rPr>
                        <a:t> </a:t>
                      </a:r>
                      <a:endParaRPr lang="es-PE" sz="900" dirty="0">
                        <a:latin typeface="Calibri"/>
                        <a:ea typeface="Times New Roman"/>
                        <a:cs typeface="Times New Roman"/>
                      </a:endParaRPr>
                    </a:p>
                  </a:txBody>
                  <a:tcPr marL="27028" marR="270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3073" name="Rectangle 1"/>
          <p:cNvSpPr>
            <a:spLocks noChangeArrowheads="1"/>
          </p:cNvSpPr>
          <p:nvPr/>
        </p:nvSpPr>
        <p:spPr bwMode="auto">
          <a:xfrm>
            <a:off x="179512" y="6577607"/>
            <a:ext cx="360861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Fuente: Unidad de Inversiones _OEPE_2011</a:t>
            </a:r>
            <a:endParaRPr kumimoji="0" lang="es-ES" sz="1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PE" b="1" dirty="0" smtClean="0"/>
              <a:t>Ejecución del gasto por genérica de gasto del año 2010</a:t>
            </a:r>
            <a:endParaRPr lang="es-PE" dirty="0"/>
          </a:p>
        </p:txBody>
      </p:sp>
      <p:graphicFrame>
        <p:nvGraphicFramePr>
          <p:cNvPr id="4" name="3 Tabla"/>
          <p:cNvGraphicFramePr>
            <a:graphicFrameLocks noGrp="1"/>
          </p:cNvGraphicFramePr>
          <p:nvPr>
            <p:extLst>
              <p:ext uri="{D42A27DB-BD31-4B8C-83A1-F6EECF244321}">
                <p14:modId xmlns:p14="http://schemas.microsoft.com/office/powerpoint/2010/main" val="2951109400"/>
              </p:ext>
            </p:extLst>
          </p:nvPr>
        </p:nvGraphicFramePr>
        <p:xfrm>
          <a:off x="251518" y="1196748"/>
          <a:ext cx="8640963" cy="5265602"/>
        </p:xfrm>
        <a:graphic>
          <a:graphicData uri="http://schemas.openxmlformats.org/drawingml/2006/table">
            <a:tbl>
              <a:tblPr/>
              <a:tblGrid>
                <a:gridCol w="2601889"/>
                <a:gridCol w="1209734"/>
                <a:gridCol w="1036916"/>
                <a:gridCol w="1036916"/>
                <a:gridCol w="1036916"/>
                <a:gridCol w="1036916"/>
                <a:gridCol w="681676"/>
              </a:tblGrid>
              <a:tr h="478253">
                <a:tc>
                  <a:txBody>
                    <a:bodyPr/>
                    <a:lstStyle/>
                    <a:p>
                      <a:pPr algn="ctr">
                        <a:lnSpc>
                          <a:spcPct val="115000"/>
                        </a:lnSpc>
                        <a:spcAft>
                          <a:spcPts val="0"/>
                        </a:spcAft>
                      </a:pPr>
                      <a:r>
                        <a:rPr lang="es-ES" sz="1400" b="1" dirty="0">
                          <a:solidFill>
                            <a:srgbClr val="FFFFFF"/>
                          </a:solidFill>
                          <a:latin typeface="Arial Narrow"/>
                          <a:ea typeface="Times New Roman"/>
                          <a:cs typeface="Arial"/>
                        </a:rPr>
                        <a:t>Genérica</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r>
                        <a:rPr lang="es-ES" sz="1400" b="1">
                          <a:solidFill>
                            <a:srgbClr val="FFFFFF"/>
                          </a:solidFill>
                          <a:latin typeface="Arial Narrow"/>
                          <a:ea typeface="Times New Roman"/>
                          <a:cs typeface="Arial"/>
                        </a:rPr>
                        <a:t>PIA</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r>
                        <a:rPr lang="es-ES" sz="1400" b="1" dirty="0">
                          <a:solidFill>
                            <a:srgbClr val="FFFFFF"/>
                          </a:solidFill>
                          <a:latin typeface="Arial Narrow"/>
                          <a:ea typeface="Times New Roman"/>
                          <a:cs typeface="Arial"/>
                        </a:rPr>
                        <a:t>PIM</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666699"/>
                    </a:solidFill>
                  </a:tcPr>
                </a:tc>
                <a:tc gridSpan="3">
                  <a:txBody>
                    <a:bodyPr/>
                    <a:lstStyle/>
                    <a:p>
                      <a:pPr algn="ctr">
                        <a:lnSpc>
                          <a:spcPct val="115000"/>
                        </a:lnSpc>
                        <a:spcAft>
                          <a:spcPts val="0"/>
                        </a:spcAft>
                      </a:pPr>
                      <a:r>
                        <a:rPr lang="es-ES" sz="1400" b="1">
                          <a:solidFill>
                            <a:srgbClr val="FFFFFF"/>
                          </a:solidFill>
                          <a:latin typeface="Arial Narrow"/>
                          <a:ea typeface="Times New Roman"/>
                          <a:cs typeface="Arial"/>
                        </a:rPr>
                        <a:t>Ejecución</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hMerge="1">
                  <a:txBody>
                    <a:bodyPr/>
                    <a:lstStyle/>
                    <a:p>
                      <a:endParaRPr lang="es-PE"/>
                    </a:p>
                  </a:txBody>
                  <a:tcPr/>
                </a:tc>
                <a:tc hMerge="1">
                  <a:txBody>
                    <a:bodyPr/>
                    <a:lstStyle/>
                    <a:p>
                      <a:endParaRPr lang="es-PE"/>
                    </a:p>
                  </a:txBody>
                  <a:tcPr/>
                </a:tc>
                <a:tc>
                  <a:txBody>
                    <a:bodyPr/>
                    <a:lstStyle/>
                    <a:p>
                      <a:pPr algn="ctr">
                        <a:lnSpc>
                          <a:spcPct val="115000"/>
                        </a:lnSpc>
                        <a:spcAft>
                          <a:spcPts val="0"/>
                        </a:spcAft>
                      </a:pPr>
                      <a:r>
                        <a:rPr lang="es-ES" sz="1400" b="1">
                          <a:solidFill>
                            <a:srgbClr val="FFFFFF"/>
                          </a:solidFill>
                          <a:latin typeface="Arial Narrow"/>
                          <a:ea typeface="Times New Roman"/>
                          <a:cs typeface="Arial"/>
                        </a:rPr>
                        <a:t>Avance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666699"/>
                    </a:solidFill>
                  </a:tcPr>
                </a:tc>
              </a:tr>
              <a:tr h="239126">
                <a:tc>
                  <a:txBody>
                    <a:bodyPr/>
                    <a:lstStyle/>
                    <a:p>
                      <a:pPr algn="ctr">
                        <a:lnSpc>
                          <a:spcPct val="115000"/>
                        </a:lnSpc>
                        <a:spcAft>
                          <a:spcPts val="0"/>
                        </a:spcAft>
                      </a:pPr>
                      <a:endParaRPr lang="es-PE" sz="140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endParaRPr lang="es-PE" sz="140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endParaRPr lang="es-PE" sz="140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r>
                        <a:rPr lang="es-ES" sz="1400" b="1">
                          <a:solidFill>
                            <a:srgbClr val="FFFFFF"/>
                          </a:solidFill>
                          <a:latin typeface="Arial Narrow"/>
                          <a:ea typeface="Times New Roman"/>
                          <a:cs typeface="Arial"/>
                        </a:rPr>
                        <a:t>Compromiso</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r>
                        <a:rPr lang="es-ES" sz="1400" b="1">
                          <a:solidFill>
                            <a:srgbClr val="FFFFFF"/>
                          </a:solidFill>
                          <a:latin typeface="Arial Narrow"/>
                          <a:ea typeface="Times New Roman"/>
                          <a:cs typeface="Arial"/>
                        </a:rPr>
                        <a:t>Devengado</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r>
                        <a:rPr lang="es-ES" sz="1400" b="1">
                          <a:solidFill>
                            <a:srgbClr val="FFFFFF"/>
                          </a:solidFill>
                          <a:latin typeface="Arial Narrow"/>
                          <a:ea typeface="Times New Roman"/>
                          <a:cs typeface="Arial"/>
                        </a:rPr>
                        <a:t>Girado</a:t>
                      </a:r>
                      <a:endParaRPr lang="es-PE" sz="140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endParaRPr lang="es-PE" sz="140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r>
              <a:tr h="476157">
                <a:tc>
                  <a:txBody>
                    <a:bodyPr/>
                    <a:lstStyle/>
                    <a:p>
                      <a:pPr>
                        <a:lnSpc>
                          <a:spcPct val="115000"/>
                        </a:lnSpc>
                        <a:spcAft>
                          <a:spcPts val="0"/>
                        </a:spcAft>
                      </a:pPr>
                      <a:r>
                        <a:rPr lang="es-ES" sz="1400">
                          <a:latin typeface="Arial Narrow"/>
                          <a:ea typeface="Times New Roman"/>
                          <a:cs typeface="Arial"/>
                        </a:rPr>
                        <a:t>TOTAL</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81,857,278,697</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106,415,354,715</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88,405,024,288</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88,238,144,085</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88,012,510,554</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 82.9</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478253">
                <a:tc>
                  <a:txBody>
                    <a:bodyPr/>
                    <a:lstStyle/>
                    <a:p>
                      <a:pPr>
                        <a:lnSpc>
                          <a:spcPct val="115000"/>
                        </a:lnSpc>
                        <a:spcAft>
                          <a:spcPts val="0"/>
                        </a:spcAft>
                      </a:pPr>
                      <a:r>
                        <a:rPr lang="es-ES" sz="1400">
                          <a:latin typeface="Arial Narrow"/>
                          <a:ea typeface="Times New Roman"/>
                          <a:cs typeface="Arial"/>
                        </a:rPr>
                        <a:t>Nivel de Gobierno E: GOBIERNO NACIONAL</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58,953,779,648</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63,601,413,166</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54,368,843,976</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54,224,203,217</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54,122,772,102</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 85.3</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39126">
                <a:tc>
                  <a:txBody>
                    <a:bodyPr/>
                    <a:lstStyle/>
                    <a:p>
                      <a:pPr>
                        <a:lnSpc>
                          <a:spcPct val="115000"/>
                        </a:lnSpc>
                        <a:spcAft>
                          <a:spcPts val="0"/>
                        </a:spcAft>
                      </a:pPr>
                      <a:r>
                        <a:rPr lang="es-ES" sz="1400">
                          <a:latin typeface="Arial Narrow"/>
                          <a:ea typeface="Times New Roman"/>
                          <a:cs typeface="Arial"/>
                        </a:rPr>
                        <a:t>Sector 11: SALUD</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3,512,414,150</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3,850,347,499</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3,459,384,025</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3,411,815,646</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3,409,066,685</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 88.6</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39126">
                <a:tc>
                  <a:txBody>
                    <a:bodyPr/>
                    <a:lstStyle/>
                    <a:p>
                      <a:pPr>
                        <a:lnSpc>
                          <a:spcPct val="115000"/>
                        </a:lnSpc>
                        <a:spcAft>
                          <a:spcPts val="0"/>
                        </a:spcAft>
                      </a:pPr>
                      <a:r>
                        <a:rPr lang="es-ES" sz="1400">
                          <a:latin typeface="Arial Narrow"/>
                          <a:ea typeface="Times New Roman"/>
                          <a:cs typeface="Arial"/>
                        </a:rPr>
                        <a:t>Pliego 011: M. DE SALUD</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2,799,116,217</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3,057,473,386</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2,713,900,189</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2,666,372,794</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2,664,162,850</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 87.2</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717379">
                <a:tc>
                  <a:txBody>
                    <a:bodyPr/>
                    <a:lstStyle/>
                    <a:p>
                      <a:pPr>
                        <a:lnSpc>
                          <a:spcPct val="115000"/>
                        </a:lnSpc>
                        <a:spcAft>
                          <a:spcPts val="0"/>
                        </a:spcAft>
                      </a:pPr>
                      <a:r>
                        <a:rPr lang="es-ES" sz="1400">
                          <a:latin typeface="Arial Narrow"/>
                          <a:ea typeface="Times New Roman"/>
                          <a:cs typeface="Arial"/>
                        </a:rPr>
                        <a:t>Unidad Ejecutora 033-149: HOSPITAL NACIONAL DOCENTE MADRE NIÑO - SAN BARTOLOME</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52,711,274</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64,958,013</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62,490,599</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62,483,946</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62,479,934</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 96.2</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38079">
                <a:tc rowSpan="2">
                  <a:txBody>
                    <a:bodyPr/>
                    <a:lstStyle/>
                    <a:p>
                      <a:pPr algn="ctr">
                        <a:lnSpc>
                          <a:spcPct val="115000"/>
                        </a:lnSpc>
                        <a:spcAft>
                          <a:spcPts val="0"/>
                        </a:spcAft>
                      </a:pPr>
                      <a:r>
                        <a:rPr lang="es-ES" sz="1400" b="1">
                          <a:solidFill>
                            <a:srgbClr val="FFFFFF"/>
                          </a:solidFill>
                          <a:latin typeface="Arial Narrow"/>
                          <a:ea typeface="Times New Roman"/>
                          <a:cs typeface="Arial"/>
                        </a:rPr>
                        <a:t>Genérica</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rowSpan="2">
                  <a:txBody>
                    <a:bodyPr/>
                    <a:lstStyle/>
                    <a:p>
                      <a:pPr algn="ctr">
                        <a:lnSpc>
                          <a:spcPct val="115000"/>
                        </a:lnSpc>
                        <a:spcAft>
                          <a:spcPts val="0"/>
                        </a:spcAft>
                      </a:pPr>
                      <a:r>
                        <a:rPr lang="es-ES" sz="1200" b="1">
                          <a:solidFill>
                            <a:srgbClr val="FFFFFF"/>
                          </a:solidFill>
                          <a:latin typeface="Arial Narrow"/>
                          <a:ea typeface="Times New Roman"/>
                          <a:cs typeface="Arial"/>
                        </a:rPr>
                        <a:t>PIA</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rowSpan="2">
                  <a:txBody>
                    <a:bodyPr/>
                    <a:lstStyle/>
                    <a:p>
                      <a:pPr algn="ctr">
                        <a:lnSpc>
                          <a:spcPct val="115000"/>
                        </a:lnSpc>
                        <a:spcAft>
                          <a:spcPts val="0"/>
                        </a:spcAft>
                      </a:pPr>
                      <a:r>
                        <a:rPr lang="es-ES" sz="1200" b="1">
                          <a:solidFill>
                            <a:srgbClr val="FFFFFF"/>
                          </a:solidFill>
                          <a:latin typeface="Arial Narrow"/>
                          <a:ea typeface="Times New Roman"/>
                          <a:cs typeface="Arial"/>
                        </a:rPr>
                        <a:t>PIM</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gridSpan="3">
                  <a:txBody>
                    <a:bodyPr/>
                    <a:lstStyle/>
                    <a:p>
                      <a:pPr algn="ctr">
                        <a:lnSpc>
                          <a:spcPct val="115000"/>
                        </a:lnSpc>
                        <a:spcAft>
                          <a:spcPts val="0"/>
                        </a:spcAft>
                      </a:pPr>
                      <a:r>
                        <a:rPr lang="es-ES" sz="1200" b="1" dirty="0">
                          <a:solidFill>
                            <a:srgbClr val="FFFFFF"/>
                          </a:solidFill>
                          <a:latin typeface="Arial Narrow"/>
                          <a:ea typeface="Times New Roman"/>
                          <a:cs typeface="Arial"/>
                        </a:rPr>
                        <a:t>Ejecución</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hMerge="1">
                  <a:txBody>
                    <a:bodyPr/>
                    <a:lstStyle/>
                    <a:p>
                      <a:endParaRPr lang="es-PE"/>
                    </a:p>
                  </a:txBody>
                  <a:tcPr/>
                </a:tc>
                <a:tc hMerge="1">
                  <a:txBody>
                    <a:bodyPr/>
                    <a:lstStyle/>
                    <a:p>
                      <a:endParaRPr lang="es-PE"/>
                    </a:p>
                  </a:txBody>
                  <a:tcPr/>
                </a:tc>
                <a:tc rowSpan="2">
                  <a:txBody>
                    <a:bodyPr/>
                    <a:lstStyle/>
                    <a:p>
                      <a:pPr algn="ctr">
                        <a:lnSpc>
                          <a:spcPct val="115000"/>
                        </a:lnSpc>
                        <a:spcAft>
                          <a:spcPts val="0"/>
                        </a:spcAft>
                      </a:pPr>
                      <a:r>
                        <a:rPr lang="es-ES" sz="1200" b="1">
                          <a:solidFill>
                            <a:srgbClr val="FFFFFF"/>
                          </a:solidFill>
                          <a:latin typeface="Arial Narrow"/>
                          <a:ea typeface="Times New Roman"/>
                          <a:cs typeface="Arial"/>
                        </a:rPr>
                        <a:t>Avance % </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r>
              <a:tr h="238079">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lnSpc>
                          <a:spcPct val="115000"/>
                        </a:lnSpc>
                        <a:spcAft>
                          <a:spcPts val="0"/>
                        </a:spcAft>
                      </a:pPr>
                      <a:r>
                        <a:rPr lang="es-ES" sz="1200" b="1">
                          <a:solidFill>
                            <a:srgbClr val="FFFFFF"/>
                          </a:solidFill>
                          <a:latin typeface="Arial Narrow"/>
                          <a:ea typeface="Times New Roman"/>
                          <a:cs typeface="Arial"/>
                        </a:rPr>
                        <a:t>Compromiso </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r>
                        <a:rPr lang="es-ES" sz="1200" b="1">
                          <a:solidFill>
                            <a:srgbClr val="FFFFFF"/>
                          </a:solidFill>
                          <a:latin typeface="Arial Narrow"/>
                          <a:ea typeface="Times New Roman"/>
                          <a:cs typeface="Arial"/>
                        </a:rPr>
                        <a:t>Devengado </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r>
                        <a:rPr lang="es-ES" sz="1200" b="1" dirty="0">
                          <a:solidFill>
                            <a:srgbClr val="FFFFFF"/>
                          </a:solidFill>
                          <a:latin typeface="Arial Narrow"/>
                          <a:ea typeface="Times New Roman"/>
                          <a:cs typeface="Arial"/>
                        </a:rPr>
                        <a:t>Girado </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vMerge="1">
                  <a:txBody>
                    <a:bodyPr/>
                    <a:lstStyle/>
                    <a:p>
                      <a:endParaRPr lang="es-PE"/>
                    </a:p>
                  </a:txBody>
                  <a:tcPr/>
                </a:tc>
              </a:tr>
              <a:tr h="478253">
                <a:tc>
                  <a:txBody>
                    <a:bodyPr/>
                    <a:lstStyle/>
                    <a:p>
                      <a:pPr>
                        <a:lnSpc>
                          <a:spcPct val="115000"/>
                        </a:lnSpc>
                        <a:spcAft>
                          <a:spcPts val="0"/>
                        </a:spcAft>
                      </a:pPr>
                      <a:r>
                        <a:rPr lang="es-ES" sz="1400">
                          <a:latin typeface="Arial Narrow"/>
                          <a:ea typeface="Times New Roman"/>
                          <a:cs typeface="Arial"/>
                        </a:rPr>
                        <a:t>5-21: PERSONAL Y OBLIGACIONES SOCIALES</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30,288,555</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30,825,071</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30,806,420</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30,806,252</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30,803,274</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  99.9</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478253">
                <a:tc>
                  <a:txBody>
                    <a:bodyPr/>
                    <a:lstStyle/>
                    <a:p>
                      <a:pPr>
                        <a:lnSpc>
                          <a:spcPct val="115000"/>
                        </a:lnSpc>
                        <a:spcAft>
                          <a:spcPts val="0"/>
                        </a:spcAft>
                      </a:pPr>
                      <a:r>
                        <a:rPr lang="es-ES" sz="1400">
                          <a:latin typeface="Arial Narrow"/>
                          <a:ea typeface="Times New Roman"/>
                          <a:cs typeface="Arial"/>
                        </a:rPr>
                        <a:t>5-22: PENSIONES Y OTRAS PRESTACIONES SOCIALES</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6,475,455</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6,556,695</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6,461,111</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6,455,703</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6,454,668</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  98.5</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39126">
                <a:tc>
                  <a:txBody>
                    <a:bodyPr/>
                    <a:lstStyle/>
                    <a:p>
                      <a:pPr>
                        <a:lnSpc>
                          <a:spcPct val="115000"/>
                        </a:lnSpc>
                        <a:spcAft>
                          <a:spcPts val="0"/>
                        </a:spcAft>
                      </a:pPr>
                      <a:r>
                        <a:rPr lang="es-ES" sz="1400">
                          <a:latin typeface="Arial Narrow"/>
                          <a:ea typeface="Times New Roman"/>
                          <a:cs typeface="Arial"/>
                        </a:rPr>
                        <a:t>5-23: BIENES Y SERVICIOS</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14,476,303</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24,211,030</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23,017,526</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23,016,449</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23,016,449</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  95.1</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39126">
                <a:tc>
                  <a:txBody>
                    <a:bodyPr/>
                    <a:lstStyle/>
                    <a:p>
                      <a:pPr>
                        <a:lnSpc>
                          <a:spcPct val="115000"/>
                        </a:lnSpc>
                        <a:spcAft>
                          <a:spcPts val="0"/>
                        </a:spcAft>
                      </a:pPr>
                      <a:r>
                        <a:rPr lang="es-ES" sz="1400">
                          <a:latin typeface="Arial Narrow"/>
                          <a:ea typeface="Times New Roman"/>
                          <a:cs typeface="Arial"/>
                        </a:rPr>
                        <a:t>5-25: OTROS GASTOS</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500,000</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484,339</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476,858</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476,858</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476,858</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  98.5</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478253">
                <a:tc>
                  <a:txBody>
                    <a:bodyPr/>
                    <a:lstStyle/>
                    <a:p>
                      <a:pPr>
                        <a:lnSpc>
                          <a:spcPct val="115000"/>
                        </a:lnSpc>
                        <a:spcAft>
                          <a:spcPts val="0"/>
                        </a:spcAft>
                      </a:pPr>
                      <a:r>
                        <a:rPr lang="es-ES" sz="1400" dirty="0">
                          <a:latin typeface="Arial Narrow"/>
                          <a:ea typeface="Times New Roman"/>
                          <a:cs typeface="Arial"/>
                        </a:rPr>
                        <a:t>6-26: ADQUISICION DE ACTIVOS NO FINANCIEROS</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970,961</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2,880,878</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1,728,684</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1,728,684</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a:latin typeface="Arial Narrow"/>
                          <a:ea typeface="Times New Roman"/>
                          <a:cs typeface="Arial"/>
                        </a:rPr>
                        <a:t>1,728,684</a:t>
                      </a:r>
                      <a:endParaRPr lang="es-PE" sz="12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200" dirty="0">
                          <a:latin typeface="Arial Narrow"/>
                          <a:ea typeface="Times New Roman"/>
                          <a:cs typeface="Arial"/>
                        </a:rPr>
                        <a:t>  60.0</a:t>
                      </a:r>
                      <a:endParaRPr lang="es-PE" sz="12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bl>
          </a:graphicData>
        </a:graphic>
      </p:graphicFrame>
      <p:sp>
        <p:nvSpPr>
          <p:cNvPr id="2049" name="Rectangle 1"/>
          <p:cNvSpPr>
            <a:spLocks noChangeArrowheads="1"/>
          </p:cNvSpPr>
          <p:nvPr/>
        </p:nvSpPr>
        <p:spPr bwMode="auto">
          <a:xfrm>
            <a:off x="179512" y="6525344"/>
            <a:ext cx="297337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Consulta amigable MEF.2011</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Evolución del presupuesto por resultados  PPR  Año 2010 </a:t>
            </a:r>
            <a:endParaRPr lang="es-PE" dirty="0"/>
          </a:p>
        </p:txBody>
      </p:sp>
      <p:graphicFrame>
        <p:nvGraphicFramePr>
          <p:cNvPr id="4" name="3 Tabla"/>
          <p:cNvGraphicFramePr>
            <a:graphicFrameLocks noGrp="1"/>
          </p:cNvGraphicFramePr>
          <p:nvPr/>
        </p:nvGraphicFramePr>
        <p:xfrm>
          <a:off x="179512" y="1628800"/>
          <a:ext cx="8784977" cy="3838912"/>
        </p:xfrm>
        <a:graphic>
          <a:graphicData uri="http://schemas.openxmlformats.org/drawingml/2006/table">
            <a:tbl>
              <a:tblPr/>
              <a:tblGrid>
                <a:gridCol w="2662732"/>
                <a:gridCol w="1138874"/>
                <a:gridCol w="1134584"/>
                <a:gridCol w="1082036"/>
                <a:gridCol w="1045575"/>
                <a:gridCol w="1045575"/>
                <a:gridCol w="675601"/>
              </a:tblGrid>
              <a:tr h="329945">
                <a:tc>
                  <a:txBody>
                    <a:bodyPr/>
                    <a:lstStyle/>
                    <a:p>
                      <a:pPr>
                        <a:lnSpc>
                          <a:spcPct val="115000"/>
                        </a:lnSpc>
                        <a:spcAft>
                          <a:spcPts val="0"/>
                        </a:spcAft>
                      </a:pPr>
                      <a:r>
                        <a:rPr lang="es-ES" sz="1400" dirty="0">
                          <a:latin typeface="Arial Narrow"/>
                          <a:ea typeface="Times New Roman"/>
                          <a:cs typeface="Arial"/>
                        </a:rPr>
                        <a:t>TOTAL</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6,799,041,832</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8,100,491,051</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7,093,238,536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7,088,832,142</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7,067,068,436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 87.5</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531212">
                <a:tc>
                  <a:txBody>
                    <a:bodyPr/>
                    <a:lstStyle/>
                    <a:p>
                      <a:pPr>
                        <a:lnSpc>
                          <a:spcPct val="115000"/>
                        </a:lnSpc>
                        <a:spcAft>
                          <a:spcPts val="0"/>
                        </a:spcAft>
                      </a:pPr>
                      <a:r>
                        <a:rPr lang="es-ES" sz="1400">
                          <a:latin typeface="Arial Narrow"/>
                          <a:ea typeface="Times New Roman"/>
                          <a:cs typeface="Arial"/>
                        </a:rPr>
                        <a:t>Nivel de Gobierno E: GOBIERNO NACIONAL</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5,279,001,273</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5,862,614,192</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5,252,407,901</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5,248,619,067</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5,229,118,906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 89.5</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329945">
                <a:tc>
                  <a:txBody>
                    <a:bodyPr/>
                    <a:lstStyle/>
                    <a:p>
                      <a:pPr>
                        <a:lnSpc>
                          <a:spcPct val="115000"/>
                        </a:lnSpc>
                        <a:spcAft>
                          <a:spcPts val="0"/>
                        </a:spcAft>
                      </a:pPr>
                      <a:r>
                        <a:rPr lang="es-ES" sz="1400">
                          <a:latin typeface="Arial Narrow"/>
                          <a:ea typeface="Times New Roman"/>
                          <a:cs typeface="Arial"/>
                        </a:rPr>
                        <a:t>Sector 11: SALUD</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833,708,256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868,906,916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771,582,254</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770,156,507</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769,867,296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 88.6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329945">
                <a:tc>
                  <a:txBody>
                    <a:bodyPr/>
                    <a:lstStyle/>
                    <a:p>
                      <a:pPr>
                        <a:lnSpc>
                          <a:spcPct val="115000"/>
                        </a:lnSpc>
                        <a:spcAft>
                          <a:spcPts val="0"/>
                        </a:spcAft>
                      </a:pPr>
                      <a:r>
                        <a:rPr lang="es-ES" sz="1400">
                          <a:latin typeface="Arial Narrow"/>
                          <a:ea typeface="Times New Roman"/>
                          <a:cs typeface="Arial"/>
                        </a:rPr>
                        <a:t>Pliego 011: M. DE SALUD</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615,936,451</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658,396,708</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564,785,337</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563,359,590</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563,075,175</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 85.6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796818">
                <a:tc>
                  <a:txBody>
                    <a:bodyPr/>
                    <a:lstStyle/>
                    <a:p>
                      <a:pPr>
                        <a:lnSpc>
                          <a:spcPct val="115000"/>
                        </a:lnSpc>
                        <a:spcAft>
                          <a:spcPts val="0"/>
                        </a:spcAft>
                      </a:pPr>
                      <a:r>
                        <a:rPr lang="es-ES" sz="1400">
                          <a:latin typeface="Arial Narrow"/>
                          <a:ea typeface="Times New Roman"/>
                          <a:cs typeface="Arial"/>
                        </a:rPr>
                        <a:t>Unidad Ejecutora 033-149: HOSPITAL NACIONAL DOCENTE MADRE NIÑO - SAN BARTOLOME</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8,928,253</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dirty="0">
                          <a:latin typeface="Arial Narrow"/>
                          <a:ea typeface="Times New Roman"/>
                          <a:cs typeface="Arial"/>
                        </a:rPr>
                        <a:t>13,618,839</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13,444,991</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13,444,667</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13,444,667</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 98.7</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329945">
                <a:tc rowSpan="2">
                  <a:txBody>
                    <a:bodyPr/>
                    <a:lstStyle/>
                    <a:p>
                      <a:pPr algn="ctr">
                        <a:lnSpc>
                          <a:spcPct val="115000"/>
                        </a:lnSpc>
                        <a:spcAft>
                          <a:spcPts val="0"/>
                        </a:spcAft>
                      </a:pPr>
                      <a:r>
                        <a:rPr lang="es-ES" sz="1400" b="1">
                          <a:solidFill>
                            <a:srgbClr val="FFFFFF"/>
                          </a:solidFill>
                          <a:latin typeface="Arial Narrow"/>
                          <a:ea typeface="Times New Roman"/>
                          <a:cs typeface="Arial"/>
                        </a:rPr>
                        <a:t>Programa Estratégico</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rowSpan="2">
                  <a:txBody>
                    <a:bodyPr/>
                    <a:lstStyle/>
                    <a:p>
                      <a:pPr algn="ctr">
                        <a:lnSpc>
                          <a:spcPct val="115000"/>
                        </a:lnSpc>
                        <a:spcAft>
                          <a:spcPts val="0"/>
                        </a:spcAft>
                      </a:pPr>
                      <a:r>
                        <a:rPr lang="es-ES" sz="1400" b="1">
                          <a:solidFill>
                            <a:srgbClr val="FFFFFF"/>
                          </a:solidFill>
                          <a:latin typeface="Arial Narrow"/>
                          <a:ea typeface="Times New Roman"/>
                          <a:cs typeface="Arial"/>
                        </a:rPr>
                        <a:t>PIA</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rowSpan="2">
                  <a:txBody>
                    <a:bodyPr/>
                    <a:lstStyle/>
                    <a:p>
                      <a:pPr algn="ctr">
                        <a:lnSpc>
                          <a:spcPct val="115000"/>
                        </a:lnSpc>
                        <a:spcAft>
                          <a:spcPts val="0"/>
                        </a:spcAft>
                      </a:pPr>
                      <a:r>
                        <a:rPr lang="es-ES" sz="1400" b="1">
                          <a:solidFill>
                            <a:srgbClr val="FFFFFF"/>
                          </a:solidFill>
                          <a:latin typeface="Arial Narrow"/>
                          <a:ea typeface="Times New Roman"/>
                          <a:cs typeface="Arial"/>
                        </a:rPr>
                        <a:t>PIM</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gridSpan="3">
                  <a:txBody>
                    <a:bodyPr/>
                    <a:lstStyle/>
                    <a:p>
                      <a:pPr algn="ctr">
                        <a:lnSpc>
                          <a:spcPct val="115000"/>
                        </a:lnSpc>
                        <a:spcAft>
                          <a:spcPts val="0"/>
                        </a:spcAft>
                      </a:pPr>
                      <a:r>
                        <a:rPr lang="es-ES" sz="1400" b="1">
                          <a:solidFill>
                            <a:srgbClr val="FFFFFF"/>
                          </a:solidFill>
                          <a:latin typeface="Arial Narrow"/>
                          <a:ea typeface="Times New Roman"/>
                          <a:cs typeface="Arial"/>
                        </a:rPr>
                        <a:t>Ejecución</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hMerge="1">
                  <a:txBody>
                    <a:bodyPr/>
                    <a:lstStyle/>
                    <a:p>
                      <a:endParaRPr lang="es-PE"/>
                    </a:p>
                  </a:txBody>
                  <a:tcPr/>
                </a:tc>
                <a:tc hMerge="1">
                  <a:txBody>
                    <a:bodyPr/>
                    <a:lstStyle/>
                    <a:p>
                      <a:endParaRPr lang="es-PE"/>
                    </a:p>
                  </a:txBody>
                  <a:tcPr/>
                </a:tc>
                <a:tc rowSpan="2">
                  <a:txBody>
                    <a:bodyPr/>
                    <a:lstStyle/>
                    <a:p>
                      <a:pPr algn="ctr">
                        <a:lnSpc>
                          <a:spcPct val="115000"/>
                        </a:lnSpc>
                        <a:spcAft>
                          <a:spcPts val="0"/>
                        </a:spcAft>
                      </a:pPr>
                      <a:r>
                        <a:rPr lang="es-ES" sz="1400" b="1">
                          <a:solidFill>
                            <a:srgbClr val="FFFFFF"/>
                          </a:solidFill>
                          <a:latin typeface="Arial Narrow"/>
                          <a:ea typeface="Times New Roman"/>
                          <a:cs typeface="Arial"/>
                        </a:rPr>
                        <a:t>Avance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r>
              <a:tr h="329945">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lnSpc>
                          <a:spcPct val="115000"/>
                        </a:lnSpc>
                        <a:spcAft>
                          <a:spcPts val="0"/>
                        </a:spcAft>
                      </a:pPr>
                      <a:r>
                        <a:rPr lang="es-ES" sz="1400" b="1">
                          <a:solidFill>
                            <a:srgbClr val="FFFFFF"/>
                          </a:solidFill>
                          <a:latin typeface="Arial Narrow"/>
                          <a:ea typeface="Times New Roman"/>
                          <a:cs typeface="Arial"/>
                        </a:rPr>
                        <a:t>Compromiso</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r>
                        <a:rPr lang="es-ES" sz="1400" b="1">
                          <a:solidFill>
                            <a:srgbClr val="FFFFFF"/>
                          </a:solidFill>
                          <a:latin typeface="Arial Narrow"/>
                          <a:ea typeface="Times New Roman"/>
                          <a:cs typeface="Arial"/>
                        </a:rPr>
                        <a:t>Devengado</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a:txBody>
                    <a:bodyPr/>
                    <a:lstStyle/>
                    <a:p>
                      <a:pPr algn="ctr">
                        <a:lnSpc>
                          <a:spcPct val="115000"/>
                        </a:lnSpc>
                        <a:spcAft>
                          <a:spcPts val="0"/>
                        </a:spcAft>
                      </a:pPr>
                      <a:r>
                        <a:rPr lang="es-ES" sz="1400" b="1">
                          <a:solidFill>
                            <a:srgbClr val="FFFFFF"/>
                          </a:solidFill>
                          <a:latin typeface="Arial Narrow"/>
                          <a:ea typeface="Times New Roman"/>
                          <a:cs typeface="Arial"/>
                        </a:rPr>
                        <a:t>Girado</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666699"/>
                    </a:solidFill>
                  </a:tcPr>
                </a:tc>
                <a:tc vMerge="1">
                  <a:txBody>
                    <a:bodyPr/>
                    <a:lstStyle/>
                    <a:p>
                      <a:endParaRPr lang="es-PE"/>
                    </a:p>
                  </a:txBody>
                  <a:tcPr/>
                </a:tc>
              </a:tr>
              <a:tr h="531212">
                <a:tc>
                  <a:txBody>
                    <a:bodyPr/>
                    <a:lstStyle/>
                    <a:p>
                      <a:pPr>
                        <a:lnSpc>
                          <a:spcPct val="115000"/>
                        </a:lnSpc>
                        <a:spcAft>
                          <a:spcPts val="0"/>
                        </a:spcAft>
                      </a:pPr>
                      <a:r>
                        <a:rPr lang="es-ES" sz="1400">
                          <a:latin typeface="Arial Narrow"/>
                          <a:ea typeface="Times New Roman"/>
                          <a:cs typeface="Arial"/>
                        </a:rPr>
                        <a:t>0001: PROGRAMA ARTICULADO NUTRICIONAL</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1,548,764</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1,721,690</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1,717,890</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1,717,890</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1,717,890</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99.8</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329945">
                <a:tc>
                  <a:txBody>
                    <a:bodyPr/>
                    <a:lstStyle/>
                    <a:p>
                      <a:pPr>
                        <a:lnSpc>
                          <a:spcPct val="115000"/>
                        </a:lnSpc>
                        <a:spcAft>
                          <a:spcPts val="0"/>
                        </a:spcAft>
                      </a:pPr>
                      <a:r>
                        <a:rPr lang="es-ES" sz="1400">
                          <a:latin typeface="Arial Narrow"/>
                          <a:ea typeface="Times New Roman"/>
                          <a:cs typeface="Arial"/>
                        </a:rPr>
                        <a:t>0002: SALUD MATERNO NEONATAL</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7,379,489</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11,897,149</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11,727,101</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11,726,777</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a:latin typeface="Arial Narrow"/>
                          <a:ea typeface="Times New Roman"/>
                          <a:cs typeface="Arial"/>
                        </a:rPr>
                        <a:t>11,726,777</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dirty="0">
                          <a:latin typeface="Arial Narrow"/>
                          <a:ea typeface="Times New Roman"/>
                          <a:cs typeface="Arial"/>
                        </a:rPr>
                        <a:t>98.6</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179512" y="5651956"/>
            <a:ext cx="3700244" cy="369332"/>
          </a:xfrm>
          <a:prstGeom prst="rect">
            <a:avLst/>
          </a:prstGeom>
        </p:spPr>
        <p:txBody>
          <a:bodyPr wrap="none">
            <a:spAutoFit/>
          </a:bodyPr>
          <a:lstStyle/>
          <a:p>
            <a:r>
              <a:rPr lang="es-PE" dirty="0" smtClean="0"/>
              <a:t>Fuente: Consulta amigable MEF. 2011</a:t>
            </a:r>
            <a:endParaRPr lang="es-P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Autofit/>
          </a:bodyPr>
          <a:lstStyle/>
          <a:p>
            <a:r>
              <a:rPr lang="es-PE" sz="3200" b="1" dirty="0"/>
              <a:t>Desembolsos de dinero por prestaciones de seguro de salud  año 2010</a:t>
            </a:r>
            <a:endParaRPr lang="es-PE" sz="3200" dirty="0"/>
          </a:p>
        </p:txBody>
      </p:sp>
      <p:graphicFrame>
        <p:nvGraphicFramePr>
          <p:cNvPr id="4" name="3 Tabla"/>
          <p:cNvGraphicFramePr>
            <a:graphicFrameLocks noGrp="1"/>
          </p:cNvGraphicFramePr>
          <p:nvPr/>
        </p:nvGraphicFramePr>
        <p:xfrm>
          <a:off x="467545" y="1268760"/>
          <a:ext cx="8280921" cy="4909156"/>
        </p:xfrm>
        <a:graphic>
          <a:graphicData uri="http://schemas.openxmlformats.org/drawingml/2006/table">
            <a:tbl>
              <a:tblPr/>
              <a:tblGrid>
                <a:gridCol w="1026457"/>
                <a:gridCol w="969604"/>
                <a:gridCol w="1256972"/>
                <a:gridCol w="1256972"/>
                <a:gridCol w="1256972"/>
                <a:gridCol w="1256972"/>
                <a:gridCol w="1256972"/>
              </a:tblGrid>
              <a:tr h="350654">
                <a:tc>
                  <a:txBody>
                    <a:bodyPr/>
                    <a:lstStyle/>
                    <a:p>
                      <a:pPr algn="ctr">
                        <a:lnSpc>
                          <a:spcPct val="150000"/>
                        </a:lnSpc>
                        <a:spcAft>
                          <a:spcPts val="0"/>
                        </a:spcAft>
                      </a:pPr>
                      <a:r>
                        <a:rPr lang="es-PE" sz="1400" dirty="0">
                          <a:solidFill>
                            <a:srgbClr val="000000"/>
                          </a:solidFill>
                          <a:latin typeface="Arial Narrow"/>
                          <a:ea typeface="Times New Roman"/>
                          <a:cs typeface="Arial"/>
                        </a:rPr>
                        <a:t>mes</a:t>
                      </a:r>
                      <a:endParaRPr lang="es-PE" sz="14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400" smtClean="0">
                          <a:solidFill>
                            <a:srgbClr val="000000"/>
                          </a:solidFill>
                          <a:latin typeface="Arial Narrow"/>
                          <a:ea typeface="Times New Roman"/>
                          <a:cs typeface="Arial"/>
                        </a:rPr>
                        <a:t>atenciones</a:t>
                      </a:r>
                      <a:endParaRPr lang="es-PE" sz="14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400">
                          <a:solidFill>
                            <a:srgbClr val="000000"/>
                          </a:solidFill>
                          <a:latin typeface="Arial Narrow"/>
                          <a:ea typeface="Times New Roman"/>
                          <a:cs typeface="Arial"/>
                        </a:rPr>
                        <a:t>cargo fijo</a:t>
                      </a:r>
                      <a:endParaRPr lang="es-PE" sz="14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400">
                          <a:solidFill>
                            <a:srgbClr val="000000"/>
                          </a:solidFill>
                          <a:latin typeface="Arial Narrow"/>
                          <a:ea typeface="Times New Roman"/>
                          <a:cs typeface="Arial"/>
                        </a:rPr>
                        <a:t>Medicam.</a:t>
                      </a:r>
                      <a:endParaRPr lang="es-PE" sz="14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400">
                          <a:solidFill>
                            <a:srgbClr val="000000"/>
                          </a:solidFill>
                          <a:latin typeface="Arial Narrow"/>
                          <a:ea typeface="Times New Roman"/>
                          <a:cs typeface="Arial"/>
                        </a:rPr>
                        <a:t>Insumos</a:t>
                      </a:r>
                      <a:endParaRPr lang="es-PE" sz="14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400">
                          <a:solidFill>
                            <a:srgbClr val="000000"/>
                          </a:solidFill>
                          <a:latin typeface="Arial Narrow"/>
                          <a:ea typeface="Times New Roman"/>
                          <a:cs typeface="Arial"/>
                        </a:rPr>
                        <a:t>Proced.</a:t>
                      </a:r>
                      <a:endParaRPr lang="es-PE" sz="14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es-PE" sz="1400">
                          <a:solidFill>
                            <a:srgbClr val="000000"/>
                          </a:solidFill>
                          <a:latin typeface="Arial Narrow"/>
                          <a:ea typeface="Times New Roman"/>
                          <a:cs typeface="Arial"/>
                        </a:rPr>
                        <a:t>total</a:t>
                      </a:r>
                      <a:endParaRPr lang="es-PE" sz="14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enero</a:t>
                      </a:r>
                      <a:endParaRPr lang="es-PE"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2627</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27460,50</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15046,54</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150549,29</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156650,54</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349706,87</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febrero</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2482</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26928,00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91103,50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98442,93</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130302,51</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346776,94</a:t>
                      </a:r>
                      <a:endParaRPr lang="es-PE" sz="1400">
                        <a:latin typeface="Calibri"/>
                        <a:ea typeface="Times New Roman"/>
                        <a:cs typeface="Times New Roman"/>
                      </a:endParaRPr>
                    </a:p>
                  </a:txBody>
                  <a:tcPr marL="44450" marR="44450" marT="0" marB="0" anchor="b">
                    <a:lnL>
                      <a:noFill/>
                    </a:lnL>
                    <a:lnR>
                      <a:noFill/>
                    </a:lnR>
                    <a:lnT>
                      <a:noFill/>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marzo</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2508</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27366,00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dirty="0">
                          <a:solidFill>
                            <a:srgbClr val="000000"/>
                          </a:solidFill>
                          <a:latin typeface="Arial Narrow"/>
                          <a:ea typeface="Times New Roman"/>
                          <a:cs typeface="Arial"/>
                        </a:rPr>
                        <a:t>90588,88</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dirty="0">
                          <a:solidFill>
                            <a:srgbClr val="000000"/>
                          </a:solidFill>
                          <a:latin typeface="Arial Narrow"/>
                          <a:ea typeface="Times New Roman"/>
                          <a:cs typeface="Arial"/>
                        </a:rPr>
                        <a:t>84684,35</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135382,59</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338021,82</a:t>
                      </a:r>
                      <a:endParaRPr lang="es-PE" sz="1400">
                        <a:latin typeface="Calibri"/>
                        <a:ea typeface="Times New Roman"/>
                        <a:cs typeface="Times New Roman"/>
                      </a:endParaRPr>
                    </a:p>
                  </a:txBody>
                  <a:tcPr marL="44450" marR="44450" marT="0" marB="0" anchor="b">
                    <a:lnL>
                      <a:noFill/>
                    </a:lnL>
                    <a:lnR>
                      <a:noFill/>
                    </a:lnR>
                    <a:lnT>
                      <a:noFill/>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abril</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2566</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25726,00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295764,99</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dirty="0">
                          <a:solidFill>
                            <a:srgbClr val="000000"/>
                          </a:solidFill>
                          <a:latin typeface="Arial Narrow"/>
                          <a:ea typeface="Times New Roman"/>
                          <a:cs typeface="Arial"/>
                        </a:rPr>
                        <a:t>67446,59</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94651,44</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483589,02</a:t>
                      </a:r>
                      <a:endParaRPr lang="es-PE" sz="1400">
                        <a:latin typeface="Calibri"/>
                        <a:ea typeface="Times New Roman"/>
                        <a:cs typeface="Times New Roman"/>
                      </a:endParaRPr>
                    </a:p>
                  </a:txBody>
                  <a:tcPr marL="44450" marR="44450" marT="0" marB="0" anchor="b">
                    <a:lnL>
                      <a:noFill/>
                    </a:lnL>
                    <a:lnR>
                      <a:noFill/>
                    </a:lnR>
                    <a:lnT>
                      <a:noFill/>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mayo</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2588</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28345,00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77639,93</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dirty="0">
                          <a:solidFill>
                            <a:srgbClr val="000000"/>
                          </a:solidFill>
                          <a:latin typeface="Arial Narrow"/>
                          <a:ea typeface="Times New Roman"/>
                          <a:cs typeface="Arial"/>
                        </a:rPr>
                        <a:t>63287,36</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107686,60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276958,89</a:t>
                      </a:r>
                      <a:endParaRPr lang="es-PE" sz="1400">
                        <a:latin typeface="Calibri"/>
                        <a:ea typeface="Times New Roman"/>
                        <a:cs typeface="Times New Roman"/>
                      </a:endParaRPr>
                    </a:p>
                  </a:txBody>
                  <a:tcPr marL="44450" marR="44450" marT="0" marB="0" anchor="b">
                    <a:lnL>
                      <a:noFill/>
                    </a:lnL>
                    <a:lnR>
                      <a:noFill/>
                    </a:lnR>
                    <a:lnT>
                      <a:noFill/>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junio</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2034</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27694,50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2412690,95</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dirty="0">
                          <a:solidFill>
                            <a:srgbClr val="000000"/>
                          </a:solidFill>
                          <a:latin typeface="Arial Narrow"/>
                          <a:ea typeface="Times New Roman"/>
                          <a:cs typeface="Arial"/>
                        </a:rPr>
                        <a:t>127113,25</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dirty="0">
                          <a:solidFill>
                            <a:srgbClr val="000000"/>
                          </a:solidFill>
                          <a:latin typeface="Arial Narrow"/>
                          <a:ea typeface="Times New Roman"/>
                          <a:cs typeface="Arial"/>
                        </a:rPr>
                        <a:t>137034,81</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dirty="0">
                          <a:solidFill>
                            <a:srgbClr val="000000"/>
                          </a:solidFill>
                          <a:latin typeface="Arial Narrow"/>
                          <a:ea typeface="Times New Roman"/>
                          <a:cs typeface="Arial"/>
                        </a:rPr>
                        <a:t>2704533,51</a:t>
                      </a:r>
                      <a:endParaRPr lang="es-PE" sz="1400" dirty="0">
                        <a:latin typeface="Calibri"/>
                        <a:ea typeface="Times New Roman"/>
                        <a:cs typeface="Times New Roman"/>
                      </a:endParaRPr>
                    </a:p>
                  </a:txBody>
                  <a:tcPr marL="44450" marR="44450" marT="0" marB="0" anchor="b">
                    <a:lnL>
                      <a:noFill/>
                    </a:lnL>
                    <a:lnR>
                      <a:noFill/>
                    </a:lnR>
                    <a:lnT>
                      <a:noFill/>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julio</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2001</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27718,50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342095,85</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171395,73</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141509,07</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682719,15</a:t>
                      </a:r>
                      <a:endParaRPr lang="es-PE" sz="1400">
                        <a:latin typeface="Calibri"/>
                        <a:ea typeface="Times New Roman"/>
                        <a:cs typeface="Times New Roman"/>
                      </a:endParaRPr>
                    </a:p>
                  </a:txBody>
                  <a:tcPr marL="44450" marR="44450" marT="0" marB="0" anchor="b">
                    <a:lnL>
                      <a:noFill/>
                    </a:lnL>
                    <a:lnR>
                      <a:noFill/>
                    </a:lnR>
                    <a:lnT>
                      <a:noFill/>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agosto</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1651</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25038,00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961699,88</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dirty="0">
                          <a:solidFill>
                            <a:srgbClr val="000000"/>
                          </a:solidFill>
                          <a:latin typeface="Arial Narrow"/>
                          <a:ea typeface="Times New Roman"/>
                          <a:cs typeface="Arial"/>
                        </a:rPr>
                        <a:t>166515,70</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139102,37</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1292355,95</a:t>
                      </a:r>
                      <a:endParaRPr lang="es-PE" sz="1400">
                        <a:latin typeface="Calibri"/>
                        <a:ea typeface="Times New Roman"/>
                        <a:cs typeface="Times New Roman"/>
                      </a:endParaRPr>
                    </a:p>
                  </a:txBody>
                  <a:tcPr marL="44450" marR="44450" marT="0" marB="0" anchor="b">
                    <a:lnL>
                      <a:noFill/>
                    </a:lnL>
                    <a:lnR>
                      <a:noFill/>
                    </a:lnR>
                    <a:lnT>
                      <a:noFill/>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septiembre</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1436</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22786,00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658227,90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129568,02</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128544,22</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939126,14</a:t>
                      </a:r>
                      <a:endParaRPr lang="es-PE" sz="1400">
                        <a:latin typeface="Calibri"/>
                        <a:ea typeface="Times New Roman"/>
                        <a:cs typeface="Times New Roman"/>
                      </a:endParaRPr>
                    </a:p>
                  </a:txBody>
                  <a:tcPr marL="44450" marR="44450" marT="0" marB="0" anchor="b">
                    <a:lnL>
                      <a:noFill/>
                    </a:lnL>
                    <a:lnR>
                      <a:noFill/>
                    </a:lnR>
                    <a:lnT>
                      <a:noFill/>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octubre</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1186</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dirty="0">
                          <a:solidFill>
                            <a:srgbClr val="000000"/>
                          </a:solidFill>
                          <a:latin typeface="Arial Narrow"/>
                          <a:ea typeface="Times New Roman"/>
                          <a:cs typeface="Arial"/>
                        </a:rPr>
                        <a:t>14743,00</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122098,14</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157543,23</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114535,99</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408920,36</a:t>
                      </a:r>
                      <a:endParaRPr lang="es-PE" sz="1400">
                        <a:latin typeface="Calibri"/>
                        <a:ea typeface="Times New Roman"/>
                        <a:cs typeface="Times New Roman"/>
                      </a:endParaRPr>
                    </a:p>
                  </a:txBody>
                  <a:tcPr marL="44450" marR="44450" marT="0" marB="0" anchor="b">
                    <a:lnL>
                      <a:noFill/>
                    </a:lnL>
                    <a:lnR>
                      <a:noFill/>
                    </a:lnR>
                    <a:lnT>
                      <a:noFill/>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noviembre</a:t>
                      </a:r>
                      <a:endParaRPr lang="es-PE"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875</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14822,00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817886,60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119718,87</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101076,27</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PE" sz="1400">
                          <a:solidFill>
                            <a:srgbClr val="000000"/>
                          </a:solidFill>
                          <a:latin typeface="Arial Narrow"/>
                          <a:ea typeface="Times New Roman"/>
                          <a:cs typeface="Arial"/>
                        </a:rPr>
                        <a:t>1053503,74</a:t>
                      </a:r>
                      <a:endParaRPr lang="es-PE" sz="1400">
                        <a:latin typeface="Calibri"/>
                        <a:ea typeface="Times New Roman"/>
                        <a:cs typeface="Times New Roman"/>
                      </a:endParaRPr>
                    </a:p>
                  </a:txBody>
                  <a:tcPr marL="44450" marR="44450" marT="0" marB="0" anchor="b">
                    <a:lnL>
                      <a:noFill/>
                    </a:lnL>
                    <a:lnR>
                      <a:noFill/>
                    </a:lnR>
                    <a:lnT>
                      <a:noFill/>
                    </a:lnT>
                    <a:lnB>
                      <a:noFill/>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diciembre</a:t>
                      </a:r>
                      <a:endParaRPr lang="es-PE" sz="14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smtClean="0">
                          <a:solidFill>
                            <a:srgbClr val="000000"/>
                          </a:solidFill>
                          <a:latin typeface="Arial Narrow"/>
                          <a:ea typeface="Times New Roman"/>
                          <a:cs typeface="Arial"/>
                        </a:rPr>
                        <a:t>954</a:t>
                      </a:r>
                      <a:endParaRPr lang="es-PE"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a:solidFill>
                            <a:srgbClr val="000000"/>
                          </a:solidFill>
                          <a:latin typeface="Arial Narrow"/>
                          <a:ea typeface="Times New Roman"/>
                          <a:cs typeface="Arial"/>
                        </a:rPr>
                        <a:t>13165,50</a:t>
                      </a:r>
                      <a:endParaRPr lang="es-PE"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a:solidFill>
                            <a:srgbClr val="000000"/>
                          </a:solidFill>
                          <a:latin typeface="Arial Narrow"/>
                          <a:ea typeface="Times New Roman"/>
                          <a:cs typeface="Arial"/>
                        </a:rPr>
                        <a:t>89104,97</a:t>
                      </a:r>
                      <a:endParaRPr lang="es-PE"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a:solidFill>
                            <a:srgbClr val="000000"/>
                          </a:solidFill>
                          <a:latin typeface="Arial Narrow"/>
                          <a:ea typeface="Times New Roman"/>
                          <a:cs typeface="Arial"/>
                        </a:rPr>
                        <a:t>111778,64</a:t>
                      </a:r>
                      <a:endParaRPr lang="es-PE"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a:solidFill>
                            <a:srgbClr val="000000"/>
                          </a:solidFill>
                          <a:latin typeface="Arial Narrow"/>
                          <a:ea typeface="Times New Roman"/>
                          <a:cs typeface="Arial"/>
                        </a:rPr>
                        <a:t>82106,01</a:t>
                      </a:r>
                      <a:endParaRPr lang="es-PE"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a:solidFill>
                            <a:srgbClr val="000000"/>
                          </a:solidFill>
                          <a:latin typeface="Arial Narrow"/>
                          <a:ea typeface="Times New Roman"/>
                          <a:cs typeface="Arial"/>
                        </a:rPr>
                        <a:t>296155,12</a:t>
                      </a:r>
                      <a:endParaRPr lang="es-PE"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350654">
                <a:tc>
                  <a:txBody>
                    <a:bodyPr/>
                    <a:lstStyle/>
                    <a:p>
                      <a:pPr>
                        <a:lnSpc>
                          <a:spcPct val="150000"/>
                        </a:lnSpc>
                        <a:spcAft>
                          <a:spcPts val="0"/>
                        </a:spcAft>
                      </a:pPr>
                      <a:r>
                        <a:rPr lang="es-PE" sz="1400" dirty="0">
                          <a:solidFill>
                            <a:srgbClr val="000000"/>
                          </a:solidFill>
                          <a:latin typeface="Arial Narrow"/>
                          <a:ea typeface="Times New Roman"/>
                          <a:cs typeface="Arial"/>
                        </a:rPr>
                        <a:t>Total</a:t>
                      </a:r>
                      <a:endParaRPr lang="es-PE"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dirty="0" smtClean="0">
                          <a:solidFill>
                            <a:srgbClr val="000000"/>
                          </a:solidFill>
                          <a:latin typeface="Arial Narrow"/>
                          <a:ea typeface="Times New Roman"/>
                          <a:cs typeface="Arial"/>
                        </a:rPr>
                        <a:t>22908</a:t>
                      </a:r>
                      <a:endParaRPr lang="es-PE"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dirty="0">
                          <a:solidFill>
                            <a:srgbClr val="000000"/>
                          </a:solidFill>
                          <a:latin typeface="Arial Narrow"/>
                          <a:ea typeface="Times New Roman"/>
                          <a:cs typeface="Arial"/>
                        </a:rPr>
                        <a:t>281793</a:t>
                      </a:r>
                      <a:endParaRPr lang="es-PE"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dirty="0">
                          <a:solidFill>
                            <a:srgbClr val="000000"/>
                          </a:solidFill>
                          <a:latin typeface="Arial Narrow"/>
                          <a:ea typeface="Times New Roman"/>
                          <a:cs typeface="Arial"/>
                        </a:rPr>
                        <a:t>5973948,13</a:t>
                      </a:r>
                      <a:endParaRPr lang="es-PE"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dirty="0">
                          <a:solidFill>
                            <a:srgbClr val="000000"/>
                          </a:solidFill>
                          <a:latin typeface="Arial Narrow"/>
                          <a:ea typeface="Times New Roman"/>
                          <a:cs typeface="Arial"/>
                        </a:rPr>
                        <a:t>1448043,96</a:t>
                      </a:r>
                      <a:endParaRPr lang="es-PE"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dirty="0">
                          <a:solidFill>
                            <a:srgbClr val="000000"/>
                          </a:solidFill>
                          <a:latin typeface="Arial Narrow"/>
                          <a:ea typeface="Times New Roman"/>
                          <a:cs typeface="Arial"/>
                        </a:rPr>
                        <a:t>1468582,42</a:t>
                      </a:r>
                      <a:endParaRPr lang="es-PE"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PE" sz="1400" dirty="0">
                          <a:solidFill>
                            <a:srgbClr val="000000"/>
                          </a:solidFill>
                          <a:latin typeface="Arial Narrow"/>
                          <a:ea typeface="Times New Roman"/>
                          <a:cs typeface="Arial"/>
                        </a:rPr>
                        <a:t>9172367,51</a:t>
                      </a:r>
                      <a:endParaRPr lang="es-PE"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6" name="Rectangle 2"/>
          <p:cNvSpPr>
            <a:spLocks noChangeArrowheads="1"/>
          </p:cNvSpPr>
          <p:nvPr/>
        </p:nvSpPr>
        <p:spPr bwMode="auto">
          <a:xfrm>
            <a:off x="467544" y="6206535"/>
            <a:ext cx="384804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ja-JP" sz="1600" b="0" i="0" u="none" strike="noStrike" cap="none" normalizeH="0" baseline="0" dirty="0" smtClean="0">
                <a:ln>
                  <a:noFill/>
                </a:ln>
                <a:solidFill>
                  <a:schemeClr val="tx1"/>
                </a:solidFill>
                <a:effectLst/>
                <a:latin typeface="Arial Narrow" pitchFamily="34" charset="0"/>
                <a:ea typeface="MS Mincho" pitchFamily="49" charset="-128"/>
                <a:cs typeface="Arial" pitchFamily="34" charset="0"/>
              </a:rPr>
              <a:t>Fuente: Oficina de Seguros HONADOMANI-2011</a:t>
            </a:r>
            <a:endParaRPr kumimoji="0" lang="es-ES" altLang="ja-JP"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fontScale="90000"/>
          </a:bodyPr>
          <a:lstStyle/>
          <a:p>
            <a:r>
              <a:rPr lang="es-ES_tradnl" b="1" dirty="0" smtClean="0"/>
              <a:t>PIP según monto de inversión presupuestado y grado de ejecución </a:t>
            </a:r>
            <a:endParaRPr lang="es-PE" dirty="0"/>
          </a:p>
        </p:txBody>
      </p:sp>
      <p:sp>
        <p:nvSpPr>
          <p:cNvPr id="37976" name="Rectangle 88"/>
          <p:cNvSpPr>
            <a:spLocks noChangeArrowheads="1"/>
          </p:cNvSpPr>
          <p:nvPr/>
        </p:nvSpPr>
        <p:spPr bwMode="auto">
          <a:xfrm>
            <a:off x="193496" y="6505599"/>
            <a:ext cx="459452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Plan Maestro de Inversiones Hospital</a:t>
            </a:r>
            <a:r>
              <a:rPr kumimoji="0" lang="es-PE" sz="14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San Bartolomé 2010.</a:t>
            </a:r>
            <a:endParaRPr kumimoji="0" lang="es-PE"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417970" cy="455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sz="3200" b="1" dirty="0" smtClean="0"/>
              <a:t>Análisis de los determinantes relacionados a los servicios de salud a nivel hospitalario</a:t>
            </a:r>
            <a:br>
              <a:rPr lang="es-ES_tradnl" sz="3200" b="1" dirty="0" smtClean="0"/>
            </a:br>
            <a:r>
              <a:rPr lang="es-ES_tradnl" sz="3200" b="1" dirty="0" smtClean="0"/>
              <a:t>Producción </a:t>
            </a:r>
            <a:r>
              <a:rPr lang="es-ES_tradnl" sz="3200" b="1" dirty="0" smtClean="0"/>
              <a:t>de consulta externa e indicador de rendimiento hora- Año 2010</a:t>
            </a:r>
            <a:endParaRPr lang="es-PE" sz="3200" dirty="0"/>
          </a:p>
        </p:txBody>
      </p:sp>
      <p:graphicFrame>
        <p:nvGraphicFramePr>
          <p:cNvPr id="4" name="3 Tabla"/>
          <p:cNvGraphicFramePr>
            <a:graphicFrameLocks noGrp="1"/>
          </p:cNvGraphicFramePr>
          <p:nvPr>
            <p:extLst>
              <p:ext uri="{D42A27DB-BD31-4B8C-83A1-F6EECF244321}">
                <p14:modId xmlns:p14="http://schemas.microsoft.com/office/powerpoint/2010/main" val="669377961"/>
              </p:ext>
            </p:extLst>
          </p:nvPr>
        </p:nvGraphicFramePr>
        <p:xfrm>
          <a:off x="323529" y="1844824"/>
          <a:ext cx="8640960" cy="4320480"/>
        </p:xfrm>
        <a:graphic>
          <a:graphicData uri="http://schemas.openxmlformats.org/drawingml/2006/table">
            <a:tbl>
              <a:tblPr/>
              <a:tblGrid>
                <a:gridCol w="1059484"/>
                <a:gridCol w="2284052"/>
                <a:gridCol w="1108763"/>
                <a:gridCol w="1330516"/>
                <a:gridCol w="1601547"/>
                <a:gridCol w="1256598"/>
              </a:tblGrid>
              <a:tr h="501242">
                <a:tc>
                  <a:txBody>
                    <a:bodyPr/>
                    <a:lstStyle/>
                    <a:p>
                      <a:pPr algn="ctr">
                        <a:lnSpc>
                          <a:spcPct val="115000"/>
                        </a:lnSpc>
                        <a:spcAft>
                          <a:spcPts val="0"/>
                        </a:spcAft>
                      </a:pPr>
                      <a:r>
                        <a:rPr lang="es-ES" sz="1400" b="1" dirty="0">
                          <a:latin typeface="Arial Narrow"/>
                          <a:ea typeface="Times New Roman"/>
                          <a:cs typeface="Arial"/>
                        </a:rPr>
                        <a:t>Código</a:t>
                      </a:r>
                      <a:endParaRPr lang="es-PE" sz="1400" dirty="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c>
                  <a:txBody>
                    <a:bodyPr/>
                    <a:lstStyle/>
                    <a:p>
                      <a:pPr algn="l">
                        <a:lnSpc>
                          <a:spcPct val="115000"/>
                        </a:lnSpc>
                        <a:spcAft>
                          <a:spcPts val="0"/>
                        </a:spcAft>
                      </a:pPr>
                      <a:r>
                        <a:rPr lang="es-ES" sz="1400" b="1" dirty="0">
                          <a:latin typeface="Arial Narrow"/>
                          <a:ea typeface="Times New Roman"/>
                          <a:cs typeface="Arial"/>
                        </a:rPr>
                        <a:t>Descripción</a:t>
                      </a:r>
                      <a:endParaRPr lang="es-PE" sz="1400" dirty="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1400" b="1" dirty="0">
                          <a:latin typeface="Arial Narrow"/>
                          <a:ea typeface="Times New Roman"/>
                          <a:cs typeface="Arial"/>
                        </a:rPr>
                        <a:t>Atendidos N / R</a:t>
                      </a:r>
                      <a:endParaRPr lang="es-PE" sz="1400" dirty="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1400" b="1" dirty="0">
                          <a:latin typeface="Arial Narrow"/>
                          <a:ea typeface="Times New Roman"/>
                          <a:cs typeface="Arial"/>
                        </a:rPr>
                        <a:t>N° Consultas o Atenciones</a:t>
                      </a:r>
                      <a:endParaRPr lang="es-PE" sz="1400" dirty="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1400" b="1" dirty="0">
                          <a:latin typeface="Arial Narrow"/>
                          <a:ea typeface="Times New Roman"/>
                          <a:cs typeface="Arial"/>
                        </a:rPr>
                        <a:t>Rendimiento por Hora</a:t>
                      </a:r>
                      <a:endParaRPr lang="es-PE" sz="1400" dirty="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1400" b="1" dirty="0">
                          <a:latin typeface="Arial Narrow"/>
                          <a:ea typeface="Times New Roman"/>
                          <a:cs typeface="Arial"/>
                        </a:rPr>
                        <a:t>Concent.</a:t>
                      </a:r>
                      <a:endParaRPr lang="es-PE" sz="1400" dirty="0">
                        <a:latin typeface="Calibri"/>
                        <a:ea typeface="Times New Roman"/>
                        <a:cs typeface="Times New Roman"/>
                      </a:endParaRPr>
                    </a:p>
                  </a:txBody>
                  <a:tcPr marL="44450" marR="4445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r>
              <a:tr h="501242">
                <a:tc>
                  <a:txBody>
                    <a:bodyPr/>
                    <a:lstStyle/>
                    <a:p>
                      <a:pP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l">
                        <a:lnSpc>
                          <a:spcPct val="115000"/>
                        </a:lnSpc>
                        <a:spcAft>
                          <a:spcPts val="0"/>
                        </a:spcAft>
                      </a:pPr>
                      <a:r>
                        <a:rPr lang="es-ES" sz="1400" dirty="0">
                          <a:latin typeface="Arial Narrow"/>
                          <a:ea typeface="Times New Roman"/>
                          <a:cs typeface="Arial"/>
                        </a:rPr>
                        <a:t>DEPARTAMENTO DE GINECO - OBSTETRICIA</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nSpc>
                          <a:spcPct val="115000"/>
                        </a:lnSpc>
                        <a:spcAft>
                          <a:spcPts val="0"/>
                        </a:spcAft>
                      </a:pPr>
                      <a:r>
                        <a:rPr lang="es-ES" sz="1400" dirty="0">
                          <a:latin typeface="Arial Narrow"/>
                          <a:ea typeface="Times New Roman"/>
                          <a:cs typeface="Arial"/>
                        </a:rPr>
                        <a:t> </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r>
              <a:tr h="289439">
                <a:tc gridSpan="2">
                  <a:txBody>
                    <a:bodyPr/>
                    <a:lstStyle/>
                    <a:p>
                      <a:pPr algn="l">
                        <a:lnSpc>
                          <a:spcPct val="115000"/>
                        </a:lnSpc>
                        <a:spcAft>
                          <a:spcPts val="0"/>
                        </a:spcAft>
                      </a:pPr>
                      <a:r>
                        <a:rPr lang="es-ES" sz="1400" b="1" dirty="0">
                          <a:latin typeface="Arial Narrow"/>
                          <a:ea typeface="Times New Roman"/>
                          <a:cs typeface="Arial"/>
                        </a:rPr>
                        <a:t>TOTAL DE GRUPO</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endParaRPr lang="es-PE"/>
                    </a:p>
                  </a:txBody>
                  <a:tcPr/>
                </a:tc>
                <a:tc>
                  <a:txBody>
                    <a:bodyPr/>
                    <a:lstStyle/>
                    <a:p>
                      <a:pPr algn="r">
                        <a:lnSpc>
                          <a:spcPct val="115000"/>
                        </a:lnSpc>
                        <a:spcAft>
                          <a:spcPts val="0"/>
                        </a:spcAft>
                      </a:pPr>
                      <a:r>
                        <a:rPr lang="es-ES" sz="1400" b="1">
                          <a:latin typeface="Arial Narrow"/>
                          <a:ea typeface="Times New Roman"/>
                          <a:cs typeface="Arial"/>
                        </a:rPr>
                        <a:t>51,443</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a:lnSpc>
                          <a:spcPct val="115000"/>
                        </a:lnSpc>
                        <a:spcAft>
                          <a:spcPts val="0"/>
                        </a:spcAft>
                      </a:pPr>
                      <a:r>
                        <a:rPr lang="es-ES" sz="1400" b="1">
                          <a:latin typeface="Arial Narrow"/>
                          <a:ea typeface="Times New Roman"/>
                          <a:cs typeface="Arial"/>
                        </a:rPr>
                        <a:t>105,346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es-ES" sz="1400" b="1">
                          <a:latin typeface="Arial Narrow"/>
                          <a:ea typeface="Times New Roman"/>
                          <a:cs typeface="Arial"/>
                        </a:rPr>
                        <a:t>3.6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es-ES" sz="1400" b="1">
                          <a:latin typeface="Arial Narrow"/>
                          <a:ea typeface="Times New Roman"/>
                          <a:cs typeface="Arial"/>
                        </a:rPr>
                        <a:t>2.0</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501242">
                <a:tc>
                  <a:txBody>
                    <a:bodyPr/>
                    <a:lstStyle/>
                    <a:p>
                      <a:pPr algn="ct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l">
                        <a:lnSpc>
                          <a:spcPct val="115000"/>
                        </a:lnSpc>
                        <a:spcAft>
                          <a:spcPts val="0"/>
                        </a:spcAft>
                      </a:pPr>
                      <a:r>
                        <a:rPr lang="es-ES" sz="1400" dirty="0">
                          <a:latin typeface="Arial Narrow"/>
                          <a:ea typeface="Times New Roman"/>
                          <a:cs typeface="Arial"/>
                        </a:rPr>
                        <a:t>DEPARTAMENTO DE PEDIATRIA</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r>
              <a:tr h="289439">
                <a:tc gridSpan="2">
                  <a:txBody>
                    <a:bodyPr/>
                    <a:lstStyle/>
                    <a:p>
                      <a:pPr algn="l">
                        <a:lnSpc>
                          <a:spcPct val="115000"/>
                        </a:lnSpc>
                        <a:spcAft>
                          <a:spcPts val="0"/>
                        </a:spcAft>
                      </a:pPr>
                      <a:r>
                        <a:rPr lang="es-ES" sz="1400" b="1" dirty="0">
                          <a:latin typeface="Arial Narrow"/>
                          <a:ea typeface="Times New Roman"/>
                          <a:cs typeface="Arial"/>
                        </a:rPr>
                        <a:t>TOTAL DE GRUPO</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endParaRPr lang="es-PE"/>
                    </a:p>
                  </a:txBody>
                  <a:tcPr/>
                </a:tc>
                <a:tc>
                  <a:txBody>
                    <a:bodyPr/>
                    <a:lstStyle/>
                    <a:p>
                      <a:pPr algn="r">
                        <a:lnSpc>
                          <a:spcPct val="115000"/>
                        </a:lnSpc>
                        <a:spcAft>
                          <a:spcPts val="0"/>
                        </a:spcAft>
                      </a:pPr>
                      <a:r>
                        <a:rPr lang="es-ES" sz="1400" b="1">
                          <a:latin typeface="Arial Narrow"/>
                          <a:ea typeface="Times New Roman"/>
                          <a:cs typeface="Arial"/>
                        </a:rPr>
                        <a:t>31,876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a:lnSpc>
                          <a:spcPct val="115000"/>
                        </a:lnSpc>
                        <a:spcAft>
                          <a:spcPts val="0"/>
                        </a:spcAft>
                      </a:pPr>
                      <a:r>
                        <a:rPr lang="es-ES" sz="1400" b="1">
                          <a:latin typeface="Arial Narrow"/>
                          <a:ea typeface="Times New Roman"/>
                          <a:cs typeface="Arial"/>
                        </a:rPr>
                        <a:t>99,829</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es-ES" sz="1400" b="1">
                          <a:latin typeface="Arial Narrow"/>
                          <a:ea typeface="Times New Roman"/>
                          <a:cs typeface="Arial"/>
                        </a:rPr>
                        <a:t>4.0</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es-ES" sz="1400" b="1">
                          <a:latin typeface="Arial Narrow"/>
                          <a:ea typeface="Times New Roman"/>
                          <a:cs typeface="Arial"/>
                        </a:rPr>
                        <a:t>3.1</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501242">
                <a:tc>
                  <a:txBody>
                    <a:bodyPr/>
                    <a:lstStyle/>
                    <a:p>
                      <a:pPr algn="ct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l">
                        <a:lnSpc>
                          <a:spcPct val="115000"/>
                        </a:lnSpc>
                        <a:spcAft>
                          <a:spcPts val="0"/>
                        </a:spcAft>
                      </a:pPr>
                      <a:r>
                        <a:rPr lang="es-ES" sz="1400" dirty="0">
                          <a:latin typeface="Arial Narrow"/>
                          <a:ea typeface="Times New Roman"/>
                          <a:cs typeface="Arial"/>
                        </a:rPr>
                        <a:t>DEPARTAMENTO DE CIRUGIA PEDIATRICA</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r>
              <a:tr h="289439">
                <a:tc gridSpan="2">
                  <a:txBody>
                    <a:bodyPr/>
                    <a:lstStyle/>
                    <a:p>
                      <a:pPr algn="l">
                        <a:lnSpc>
                          <a:spcPct val="115000"/>
                        </a:lnSpc>
                        <a:spcAft>
                          <a:spcPts val="0"/>
                        </a:spcAft>
                      </a:pPr>
                      <a:r>
                        <a:rPr lang="es-ES" sz="1400" b="1" dirty="0">
                          <a:latin typeface="Arial Narrow"/>
                          <a:ea typeface="Times New Roman"/>
                          <a:cs typeface="Arial"/>
                        </a:rPr>
                        <a:t>TOTAL DE GRUPO</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endParaRPr lang="es-PE"/>
                    </a:p>
                  </a:txBody>
                  <a:tcPr/>
                </a:tc>
                <a:tc>
                  <a:txBody>
                    <a:bodyPr/>
                    <a:lstStyle/>
                    <a:p>
                      <a:pPr algn="r">
                        <a:lnSpc>
                          <a:spcPct val="115000"/>
                        </a:lnSpc>
                        <a:spcAft>
                          <a:spcPts val="0"/>
                        </a:spcAft>
                      </a:pPr>
                      <a:r>
                        <a:rPr lang="es-ES" sz="1400" b="1">
                          <a:latin typeface="Arial Narrow"/>
                          <a:ea typeface="Times New Roman"/>
                          <a:cs typeface="Arial"/>
                        </a:rPr>
                        <a:t>11,070</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a:lnSpc>
                          <a:spcPct val="115000"/>
                        </a:lnSpc>
                        <a:spcAft>
                          <a:spcPts val="0"/>
                        </a:spcAft>
                      </a:pPr>
                      <a:r>
                        <a:rPr lang="es-ES" sz="1400" b="1">
                          <a:latin typeface="Arial Narrow"/>
                          <a:ea typeface="Times New Roman"/>
                          <a:cs typeface="Arial"/>
                        </a:rPr>
                        <a:t>22,513</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es-ES" sz="1400" b="1">
                          <a:latin typeface="Arial Narrow"/>
                          <a:ea typeface="Times New Roman"/>
                          <a:cs typeface="Arial"/>
                        </a:rPr>
                        <a:t>2.7</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es-ES" sz="1400" b="1">
                          <a:latin typeface="Arial Narrow"/>
                          <a:ea typeface="Times New Roman"/>
                          <a:cs typeface="Arial"/>
                        </a:rPr>
                        <a:t>2.0</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289439">
                <a:tc>
                  <a:txBody>
                    <a:bodyPr/>
                    <a:lstStyle/>
                    <a:p>
                      <a:pPr algn="ct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l">
                        <a:lnSpc>
                          <a:spcPct val="115000"/>
                        </a:lnSpc>
                        <a:spcAft>
                          <a:spcPts val="0"/>
                        </a:spcAft>
                      </a:pPr>
                      <a:r>
                        <a:rPr lang="es-ES" sz="1400" dirty="0">
                          <a:latin typeface="Arial Narrow"/>
                          <a:ea typeface="Times New Roman"/>
                          <a:cs typeface="Arial"/>
                        </a:rPr>
                        <a:t>OTROS SERVICIOS</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400">
                          <a:latin typeface="Arial Narrow"/>
                          <a:ea typeface="Times New Roman"/>
                          <a:cs typeface="Arial"/>
                        </a:rPr>
                        <a:t> </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r>
              <a:tr h="289439">
                <a:tc gridSpan="2">
                  <a:txBody>
                    <a:bodyPr/>
                    <a:lstStyle/>
                    <a:p>
                      <a:pPr algn="l">
                        <a:lnSpc>
                          <a:spcPct val="115000"/>
                        </a:lnSpc>
                        <a:spcAft>
                          <a:spcPts val="0"/>
                        </a:spcAft>
                      </a:pPr>
                      <a:r>
                        <a:rPr lang="es-ES" sz="1400" b="1" dirty="0">
                          <a:latin typeface="Arial Narrow"/>
                          <a:ea typeface="Times New Roman"/>
                          <a:cs typeface="Arial"/>
                        </a:rPr>
                        <a:t>TOTAL DE GRUPO</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endParaRPr lang="es-PE"/>
                    </a:p>
                  </a:txBody>
                  <a:tcPr/>
                </a:tc>
                <a:tc>
                  <a:txBody>
                    <a:bodyPr/>
                    <a:lstStyle/>
                    <a:p>
                      <a:pPr algn="r">
                        <a:lnSpc>
                          <a:spcPct val="115000"/>
                        </a:lnSpc>
                        <a:spcAft>
                          <a:spcPts val="0"/>
                        </a:spcAft>
                      </a:pPr>
                      <a:r>
                        <a:rPr lang="es-ES" sz="1400" b="1">
                          <a:latin typeface="Arial Narrow"/>
                          <a:ea typeface="Times New Roman"/>
                          <a:cs typeface="Arial"/>
                        </a:rPr>
                        <a:t>24,749</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a:lnSpc>
                          <a:spcPct val="115000"/>
                        </a:lnSpc>
                        <a:spcAft>
                          <a:spcPts val="0"/>
                        </a:spcAft>
                      </a:pPr>
                      <a:r>
                        <a:rPr lang="es-ES" sz="1400" b="1">
                          <a:latin typeface="Arial Narrow"/>
                          <a:ea typeface="Times New Roman"/>
                          <a:cs typeface="Arial"/>
                        </a:rPr>
                        <a:t>58,548</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es-ES" sz="1400" b="1">
                          <a:latin typeface="Arial Narrow"/>
                          <a:ea typeface="Times New Roman"/>
                          <a:cs typeface="Arial"/>
                        </a:rPr>
                        <a:t>4.0</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es-ES" sz="1400" b="1">
                          <a:latin typeface="Arial Narrow"/>
                          <a:ea typeface="Times New Roman"/>
                          <a:cs typeface="Arial"/>
                        </a:rPr>
                        <a:t>2.4</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289439">
                <a:tc>
                  <a:txBody>
                    <a:bodyPr/>
                    <a:lstStyle/>
                    <a:p>
                      <a:pPr algn="ctr">
                        <a:lnSpc>
                          <a:spcPct val="115000"/>
                        </a:lnSpc>
                        <a:spcAft>
                          <a:spcPts val="0"/>
                        </a:spcAft>
                      </a:pPr>
                      <a:r>
                        <a:rPr lang="es-ES" sz="1400">
                          <a:latin typeface="Arial Narrow"/>
                          <a:ea typeface="Times New Roman"/>
                          <a:cs typeface="Arial"/>
                        </a:rPr>
                        <a:t>04</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l">
                        <a:lnSpc>
                          <a:spcPct val="115000"/>
                        </a:lnSpc>
                        <a:spcAft>
                          <a:spcPts val="0"/>
                        </a:spcAft>
                      </a:pPr>
                      <a:r>
                        <a:rPr lang="es-ES" sz="1400" dirty="0" err="1">
                          <a:latin typeface="Arial Narrow"/>
                          <a:ea typeface="Times New Roman"/>
                          <a:cs typeface="Arial"/>
                        </a:rPr>
                        <a:t>Depart</a:t>
                      </a:r>
                      <a:r>
                        <a:rPr lang="es-ES" sz="1400" dirty="0">
                          <a:latin typeface="Arial Narrow"/>
                          <a:ea typeface="Times New Roman"/>
                          <a:cs typeface="Arial"/>
                        </a:rPr>
                        <a:t>. De Odontología</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S" sz="1400">
                          <a:latin typeface="Arial Narrow"/>
                          <a:ea typeface="Times New Roman"/>
                          <a:cs typeface="Arial"/>
                        </a:rPr>
                        <a:t>3,136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r">
                        <a:lnSpc>
                          <a:spcPct val="115000"/>
                        </a:lnSpc>
                        <a:spcAft>
                          <a:spcPts val="0"/>
                        </a:spcAft>
                      </a:pPr>
                      <a:r>
                        <a:rPr lang="es-ES" sz="1400">
                          <a:latin typeface="Arial Narrow"/>
                          <a:ea typeface="Times New Roman"/>
                          <a:cs typeface="Arial"/>
                        </a:rPr>
                        <a:t>10,782</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400" b="1">
                          <a:latin typeface="Arial Narrow"/>
                          <a:ea typeface="Times New Roman"/>
                          <a:cs typeface="Arial"/>
                        </a:rPr>
                        <a:t>1.5</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1400" b="1">
                          <a:latin typeface="Arial Narrow"/>
                          <a:ea typeface="Times New Roman"/>
                          <a:cs typeface="Arial"/>
                        </a:rPr>
                        <a:t>3.4</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C0C0C0"/>
                    </a:solidFill>
                  </a:tcPr>
                </a:tc>
              </a:tr>
              <a:tr h="289439">
                <a:tc gridSpan="2">
                  <a:txBody>
                    <a:bodyPr/>
                    <a:lstStyle/>
                    <a:p>
                      <a:pPr algn="l">
                        <a:lnSpc>
                          <a:spcPct val="115000"/>
                        </a:lnSpc>
                        <a:spcAft>
                          <a:spcPts val="0"/>
                        </a:spcAft>
                      </a:pPr>
                      <a:r>
                        <a:rPr lang="es-ES" sz="1400" b="1" dirty="0">
                          <a:latin typeface="Arial Narrow"/>
                          <a:ea typeface="Times New Roman"/>
                          <a:cs typeface="Arial"/>
                        </a:rPr>
                        <a:t>TOTAL DE GRUPO</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endParaRPr lang="es-PE"/>
                    </a:p>
                  </a:txBody>
                  <a:tcPr/>
                </a:tc>
                <a:tc>
                  <a:txBody>
                    <a:bodyPr/>
                    <a:lstStyle/>
                    <a:p>
                      <a:pPr algn="r">
                        <a:lnSpc>
                          <a:spcPct val="115000"/>
                        </a:lnSpc>
                        <a:spcAft>
                          <a:spcPts val="0"/>
                        </a:spcAft>
                      </a:pPr>
                      <a:r>
                        <a:rPr lang="es-ES" sz="1400" b="1">
                          <a:latin typeface="Arial Narrow"/>
                          <a:ea typeface="Times New Roman"/>
                          <a:cs typeface="Arial"/>
                        </a:rPr>
                        <a:t>3,136</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r">
                        <a:lnSpc>
                          <a:spcPct val="115000"/>
                        </a:lnSpc>
                        <a:spcAft>
                          <a:spcPts val="0"/>
                        </a:spcAft>
                      </a:pPr>
                      <a:r>
                        <a:rPr lang="es-ES" sz="1400" b="1">
                          <a:latin typeface="Arial Narrow"/>
                          <a:ea typeface="Times New Roman"/>
                          <a:cs typeface="Arial"/>
                        </a:rPr>
                        <a:t>10,782</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es-ES" sz="1400" b="1">
                          <a:latin typeface="Arial Narrow"/>
                          <a:ea typeface="Times New Roman"/>
                          <a:cs typeface="Arial"/>
                        </a:rPr>
                        <a:t>1.5</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lnSpc>
                          <a:spcPct val="115000"/>
                        </a:lnSpc>
                        <a:spcAft>
                          <a:spcPts val="0"/>
                        </a:spcAft>
                      </a:pPr>
                      <a:r>
                        <a:rPr lang="es-ES" sz="1400" b="1">
                          <a:latin typeface="Arial Narrow"/>
                          <a:ea typeface="Times New Roman"/>
                          <a:cs typeface="Arial"/>
                        </a:rPr>
                        <a:t>3.4</a:t>
                      </a:r>
                      <a:endParaRPr lang="es-PE" sz="140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289439">
                <a:tc gridSpan="2">
                  <a:txBody>
                    <a:bodyPr/>
                    <a:lstStyle/>
                    <a:p>
                      <a:pPr algn="l">
                        <a:lnSpc>
                          <a:spcPct val="115000"/>
                        </a:lnSpc>
                        <a:spcAft>
                          <a:spcPts val="0"/>
                        </a:spcAft>
                      </a:pPr>
                      <a:r>
                        <a:rPr lang="es-ES" sz="1400" b="1" dirty="0">
                          <a:latin typeface="Arial Narrow"/>
                          <a:ea typeface="Times New Roman"/>
                          <a:cs typeface="Arial"/>
                        </a:rPr>
                        <a:t>TOTAL</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c hMerge="1">
                  <a:txBody>
                    <a:bodyPr/>
                    <a:lstStyle/>
                    <a:p>
                      <a:endParaRPr lang="es-PE"/>
                    </a:p>
                  </a:txBody>
                  <a:tcPr/>
                </a:tc>
                <a:tc>
                  <a:txBody>
                    <a:bodyPr/>
                    <a:lstStyle/>
                    <a:p>
                      <a:pPr algn="r">
                        <a:lnSpc>
                          <a:spcPct val="115000"/>
                        </a:lnSpc>
                        <a:spcAft>
                          <a:spcPts val="0"/>
                        </a:spcAft>
                      </a:pPr>
                      <a:r>
                        <a:rPr lang="es-ES" sz="1400" b="1" dirty="0">
                          <a:latin typeface="Arial Narrow"/>
                          <a:ea typeface="Times New Roman"/>
                          <a:cs typeface="Arial"/>
                        </a:rPr>
                        <a:t>123,878</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c>
                  <a:txBody>
                    <a:bodyPr/>
                    <a:lstStyle/>
                    <a:p>
                      <a:pPr algn="r">
                        <a:lnSpc>
                          <a:spcPct val="115000"/>
                        </a:lnSpc>
                        <a:spcAft>
                          <a:spcPts val="0"/>
                        </a:spcAft>
                      </a:pPr>
                      <a:r>
                        <a:rPr lang="es-ES" sz="1400" b="1" dirty="0">
                          <a:latin typeface="Arial Narrow"/>
                          <a:ea typeface="Times New Roman"/>
                          <a:cs typeface="Arial"/>
                        </a:rPr>
                        <a:t>298,950</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1400" b="1" dirty="0">
                          <a:latin typeface="Arial Narrow"/>
                          <a:ea typeface="Times New Roman"/>
                          <a:cs typeface="Arial"/>
                        </a:rPr>
                        <a:t>3.3</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1400" b="1" dirty="0">
                          <a:latin typeface="Arial Narrow"/>
                          <a:ea typeface="Times New Roman"/>
                          <a:cs typeface="Arial"/>
                        </a:rPr>
                        <a:t>2.4</a:t>
                      </a:r>
                      <a:endParaRPr lang="es-PE" sz="1400" dirty="0">
                        <a:latin typeface="Calibri"/>
                        <a:ea typeface="Times New Roman"/>
                        <a:cs typeface="Times New Roman"/>
                      </a:endParaRPr>
                    </a:p>
                  </a:txBody>
                  <a:tcPr marL="44450" marR="44450" marT="0" marB="0" anchor="b">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00"/>
                    </a:solidFill>
                  </a:tcPr>
                </a:tc>
              </a:tr>
            </a:tbl>
          </a:graphicData>
        </a:graphic>
      </p:graphicFrame>
      <p:sp>
        <p:nvSpPr>
          <p:cNvPr id="38913" name="Rectangle 1"/>
          <p:cNvSpPr>
            <a:spLocks noChangeArrowheads="1"/>
          </p:cNvSpPr>
          <p:nvPr/>
        </p:nvSpPr>
        <p:spPr bwMode="auto">
          <a:xfrm>
            <a:off x="755576" y="6309320"/>
            <a:ext cx="456618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_OEI  HONADOMANI  2011 </a:t>
            </a:r>
            <a:endParaRPr kumimoji="0" lang="es-ES_tradnl"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ANÁLISIS DE SITUACIÓN DE SALUD HOSPITALARIA -ASISHO</a:t>
            </a:r>
            <a:endParaRPr lang="es-PE" dirty="0"/>
          </a:p>
        </p:txBody>
      </p:sp>
      <p:sp>
        <p:nvSpPr>
          <p:cNvPr id="3" name="2 Marcador de contenido"/>
          <p:cNvSpPr>
            <a:spLocks noGrp="1"/>
          </p:cNvSpPr>
          <p:nvPr>
            <p:ph idx="1"/>
          </p:nvPr>
        </p:nvSpPr>
        <p:spPr/>
        <p:txBody>
          <a:bodyPr/>
          <a:lstStyle/>
          <a:p>
            <a:r>
              <a:rPr lang="es-MX" dirty="0" smtClean="0"/>
              <a:t>El Análisis de Situación de Salud Hospitalaria -ASISHO, es un proceso analítico-sintético que abarca diversas metodologías de análisis y paquetes estadísticos para su elaboración con el objetivo de  brindar el conocimiento de la realidad sanitaria hospitalaria con información actualizada y </a:t>
            </a:r>
            <a:r>
              <a:rPr lang="es-ES" dirty="0" smtClean="0"/>
              <a:t>determinar </a:t>
            </a:r>
            <a:r>
              <a:rPr lang="es-MX" dirty="0" smtClean="0"/>
              <a:t>las prioridades de salud </a:t>
            </a:r>
            <a:r>
              <a:rPr lang="es-MX" dirty="0" smtClean="0"/>
              <a:t>institucional.</a:t>
            </a:r>
            <a:endParaRPr lang="es-P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922114"/>
          </a:xfrm>
        </p:spPr>
        <p:txBody>
          <a:bodyPr>
            <a:normAutofit fontScale="90000"/>
          </a:bodyPr>
          <a:lstStyle/>
          <a:p>
            <a:r>
              <a:rPr lang="es-PE" b="1" dirty="0" smtClean="0"/>
              <a:t>Movimiento hospitalario según Departamento-Servicios del año 2010 </a:t>
            </a:r>
            <a:endParaRPr lang="es-PE" dirty="0"/>
          </a:p>
        </p:txBody>
      </p:sp>
      <p:pic>
        <p:nvPicPr>
          <p:cNvPr id="46082" name="Imagen 13"/>
          <p:cNvPicPr>
            <a:picLocks noChangeAspect="1" noChangeArrowheads="1"/>
          </p:cNvPicPr>
          <p:nvPr/>
        </p:nvPicPr>
        <p:blipFill>
          <a:blip r:embed="rId2" cstate="print"/>
          <a:srcRect/>
          <a:stretch>
            <a:fillRect/>
          </a:stretch>
        </p:blipFill>
        <p:spPr bwMode="auto">
          <a:xfrm>
            <a:off x="395536" y="1340768"/>
            <a:ext cx="8536762" cy="4752528"/>
          </a:xfrm>
          <a:prstGeom prst="rect">
            <a:avLst/>
          </a:prstGeom>
          <a:noFill/>
          <a:ln w="9525">
            <a:noFill/>
            <a:miter lim="800000"/>
            <a:headEnd/>
            <a:tailEnd/>
          </a:ln>
        </p:spPr>
      </p:pic>
      <p:sp>
        <p:nvSpPr>
          <p:cNvPr id="5" name="4 Rectángulo"/>
          <p:cNvSpPr/>
          <p:nvPr/>
        </p:nvSpPr>
        <p:spPr>
          <a:xfrm>
            <a:off x="395536" y="6156012"/>
            <a:ext cx="6174432" cy="369332"/>
          </a:xfrm>
          <a:prstGeom prst="rect">
            <a:avLst/>
          </a:prstGeom>
        </p:spPr>
        <p:txBody>
          <a:bodyPr wrap="square">
            <a:spAutoFit/>
          </a:bodyPr>
          <a:lstStyle/>
          <a:p>
            <a:r>
              <a:rPr lang="es-ES_tradnl" dirty="0" smtClean="0"/>
              <a:t>Fuente Unidad de Estadística _OEI  HONADOMANI  2011 </a:t>
            </a:r>
            <a:endParaRPr lang="es-P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600" b="1" dirty="0" smtClean="0"/>
              <a:t>Promedio de permanencia </a:t>
            </a:r>
            <a:r>
              <a:rPr lang="es-PE" sz="3600" b="1" dirty="0" smtClean="0"/>
              <a:t/>
            </a:r>
            <a:br>
              <a:rPr lang="es-PE" sz="3600" b="1" dirty="0" smtClean="0"/>
            </a:br>
            <a:r>
              <a:rPr lang="es-PE" sz="3600" b="1" dirty="0" smtClean="0"/>
              <a:t>Años2005-2010</a:t>
            </a:r>
            <a:endParaRPr lang="es-PE" sz="3600" dirty="0"/>
          </a:p>
        </p:txBody>
      </p:sp>
      <p:grpSp>
        <p:nvGrpSpPr>
          <p:cNvPr id="48133" name="Group 5"/>
          <p:cNvGrpSpPr>
            <a:grpSpLocks noChangeAspect="1"/>
          </p:cNvGrpSpPr>
          <p:nvPr/>
        </p:nvGrpSpPr>
        <p:grpSpPr bwMode="auto">
          <a:xfrm>
            <a:off x="468313" y="1989138"/>
            <a:ext cx="8135938" cy="4464050"/>
            <a:chOff x="295" y="1253"/>
            <a:chExt cx="5125" cy="2812"/>
          </a:xfrm>
        </p:grpSpPr>
        <p:sp>
          <p:nvSpPr>
            <p:cNvPr id="48132" name="AutoShape 4"/>
            <p:cNvSpPr>
              <a:spLocks noChangeAspect="1" noChangeArrowheads="1" noTextEdit="1"/>
            </p:cNvSpPr>
            <p:nvPr/>
          </p:nvSpPr>
          <p:spPr bwMode="auto">
            <a:xfrm>
              <a:off x="295" y="1253"/>
              <a:ext cx="5125" cy="2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34" name="Rectangle 6"/>
            <p:cNvSpPr>
              <a:spLocks noChangeArrowheads="1"/>
            </p:cNvSpPr>
            <p:nvPr/>
          </p:nvSpPr>
          <p:spPr bwMode="auto">
            <a:xfrm>
              <a:off x="299" y="1257"/>
              <a:ext cx="5109" cy="27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35" name="Rectangle 7"/>
            <p:cNvSpPr>
              <a:spLocks noChangeArrowheads="1"/>
            </p:cNvSpPr>
            <p:nvPr/>
          </p:nvSpPr>
          <p:spPr bwMode="auto">
            <a:xfrm>
              <a:off x="1588" y="1319"/>
              <a:ext cx="3813" cy="167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36" name="Freeform 8"/>
            <p:cNvSpPr>
              <a:spLocks noEditPoints="1"/>
            </p:cNvSpPr>
            <p:nvPr/>
          </p:nvSpPr>
          <p:spPr bwMode="auto">
            <a:xfrm>
              <a:off x="1591" y="1319"/>
              <a:ext cx="3814" cy="1445"/>
            </a:xfrm>
            <a:custGeom>
              <a:avLst/>
              <a:gdLst/>
              <a:ahLst/>
              <a:cxnLst>
                <a:cxn ang="0">
                  <a:pos x="0" y="1437"/>
                </a:cxn>
                <a:cxn ang="0">
                  <a:pos x="3814" y="1437"/>
                </a:cxn>
                <a:cxn ang="0">
                  <a:pos x="3814" y="1445"/>
                </a:cxn>
                <a:cxn ang="0">
                  <a:pos x="0" y="1445"/>
                </a:cxn>
                <a:cxn ang="0">
                  <a:pos x="0" y="1437"/>
                </a:cxn>
                <a:cxn ang="0">
                  <a:pos x="0" y="1196"/>
                </a:cxn>
                <a:cxn ang="0">
                  <a:pos x="3814" y="1196"/>
                </a:cxn>
                <a:cxn ang="0">
                  <a:pos x="3814" y="1204"/>
                </a:cxn>
                <a:cxn ang="0">
                  <a:pos x="0" y="1204"/>
                </a:cxn>
                <a:cxn ang="0">
                  <a:pos x="0" y="1196"/>
                </a:cxn>
                <a:cxn ang="0">
                  <a:pos x="0" y="955"/>
                </a:cxn>
                <a:cxn ang="0">
                  <a:pos x="3814" y="955"/>
                </a:cxn>
                <a:cxn ang="0">
                  <a:pos x="3814" y="963"/>
                </a:cxn>
                <a:cxn ang="0">
                  <a:pos x="0" y="963"/>
                </a:cxn>
                <a:cxn ang="0">
                  <a:pos x="0" y="955"/>
                </a:cxn>
                <a:cxn ang="0">
                  <a:pos x="0" y="715"/>
                </a:cxn>
                <a:cxn ang="0">
                  <a:pos x="3814" y="715"/>
                </a:cxn>
                <a:cxn ang="0">
                  <a:pos x="3814" y="722"/>
                </a:cxn>
                <a:cxn ang="0">
                  <a:pos x="0" y="722"/>
                </a:cxn>
                <a:cxn ang="0">
                  <a:pos x="0" y="715"/>
                </a:cxn>
                <a:cxn ang="0">
                  <a:pos x="0" y="474"/>
                </a:cxn>
                <a:cxn ang="0">
                  <a:pos x="3814" y="474"/>
                </a:cxn>
                <a:cxn ang="0">
                  <a:pos x="3814" y="482"/>
                </a:cxn>
                <a:cxn ang="0">
                  <a:pos x="0" y="482"/>
                </a:cxn>
                <a:cxn ang="0">
                  <a:pos x="0" y="474"/>
                </a:cxn>
                <a:cxn ang="0">
                  <a:pos x="0" y="241"/>
                </a:cxn>
                <a:cxn ang="0">
                  <a:pos x="3814" y="241"/>
                </a:cxn>
                <a:cxn ang="0">
                  <a:pos x="3814" y="249"/>
                </a:cxn>
                <a:cxn ang="0">
                  <a:pos x="0" y="249"/>
                </a:cxn>
                <a:cxn ang="0">
                  <a:pos x="0" y="241"/>
                </a:cxn>
                <a:cxn ang="0">
                  <a:pos x="0" y="0"/>
                </a:cxn>
                <a:cxn ang="0">
                  <a:pos x="3814" y="0"/>
                </a:cxn>
                <a:cxn ang="0">
                  <a:pos x="3814" y="8"/>
                </a:cxn>
                <a:cxn ang="0">
                  <a:pos x="0" y="8"/>
                </a:cxn>
                <a:cxn ang="0">
                  <a:pos x="0" y="0"/>
                </a:cxn>
              </a:cxnLst>
              <a:rect l="0" t="0" r="r" b="b"/>
              <a:pathLst>
                <a:path w="3814" h="1445">
                  <a:moveTo>
                    <a:pt x="0" y="1437"/>
                  </a:moveTo>
                  <a:lnTo>
                    <a:pt x="3814" y="1437"/>
                  </a:lnTo>
                  <a:lnTo>
                    <a:pt x="3814" y="1445"/>
                  </a:lnTo>
                  <a:lnTo>
                    <a:pt x="0" y="1445"/>
                  </a:lnTo>
                  <a:lnTo>
                    <a:pt x="0" y="1437"/>
                  </a:lnTo>
                  <a:close/>
                  <a:moveTo>
                    <a:pt x="0" y="1196"/>
                  </a:moveTo>
                  <a:lnTo>
                    <a:pt x="3814" y="1196"/>
                  </a:lnTo>
                  <a:lnTo>
                    <a:pt x="3814" y="1204"/>
                  </a:lnTo>
                  <a:lnTo>
                    <a:pt x="0" y="1204"/>
                  </a:lnTo>
                  <a:lnTo>
                    <a:pt x="0" y="1196"/>
                  </a:lnTo>
                  <a:close/>
                  <a:moveTo>
                    <a:pt x="0" y="955"/>
                  </a:moveTo>
                  <a:lnTo>
                    <a:pt x="3814" y="955"/>
                  </a:lnTo>
                  <a:lnTo>
                    <a:pt x="3814" y="963"/>
                  </a:lnTo>
                  <a:lnTo>
                    <a:pt x="0" y="963"/>
                  </a:lnTo>
                  <a:lnTo>
                    <a:pt x="0" y="955"/>
                  </a:lnTo>
                  <a:close/>
                  <a:moveTo>
                    <a:pt x="0" y="715"/>
                  </a:moveTo>
                  <a:lnTo>
                    <a:pt x="3814" y="715"/>
                  </a:lnTo>
                  <a:lnTo>
                    <a:pt x="3814" y="722"/>
                  </a:lnTo>
                  <a:lnTo>
                    <a:pt x="0" y="722"/>
                  </a:lnTo>
                  <a:lnTo>
                    <a:pt x="0" y="715"/>
                  </a:lnTo>
                  <a:close/>
                  <a:moveTo>
                    <a:pt x="0" y="474"/>
                  </a:moveTo>
                  <a:lnTo>
                    <a:pt x="3814" y="474"/>
                  </a:lnTo>
                  <a:lnTo>
                    <a:pt x="3814" y="482"/>
                  </a:lnTo>
                  <a:lnTo>
                    <a:pt x="0" y="482"/>
                  </a:lnTo>
                  <a:lnTo>
                    <a:pt x="0" y="474"/>
                  </a:lnTo>
                  <a:close/>
                  <a:moveTo>
                    <a:pt x="0" y="241"/>
                  </a:moveTo>
                  <a:lnTo>
                    <a:pt x="3814" y="241"/>
                  </a:lnTo>
                  <a:lnTo>
                    <a:pt x="3814" y="249"/>
                  </a:lnTo>
                  <a:lnTo>
                    <a:pt x="0" y="249"/>
                  </a:lnTo>
                  <a:lnTo>
                    <a:pt x="0" y="241"/>
                  </a:lnTo>
                  <a:close/>
                  <a:moveTo>
                    <a:pt x="0" y="0"/>
                  </a:moveTo>
                  <a:lnTo>
                    <a:pt x="3814" y="0"/>
                  </a:lnTo>
                  <a:lnTo>
                    <a:pt x="3814" y="8"/>
                  </a:lnTo>
                  <a:lnTo>
                    <a:pt x="0" y="8"/>
                  </a:lnTo>
                  <a:lnTo>
                    <a:pt x="0" y="0"/>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37" name="Rectangle 9"/>
            <p:cNvSpPr>
              <a:spLocks noChangeArrowheads="1"/>
            </p:cNvSpPr>
            <p:nvPr/>
          </p:nvSpPr>
          <p:spPr bwMode="auto">
            <a:xfrm>
              <a:off x="1588" y="1323"/>
              <a:ext cx="7" cy="1678"/>
            </a:xfrm>
            <a:prstGeom prst="rect">
              <a:avLst/>
            </a:pr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38" name="Rectangle 10"/>
            <p:cNvSpPr>
              <a:spLocks noChangeArrowheads="1"/>
            </p:cNvSpPr>
            <p:nvPr/>
          </p:nvSpPr>
          <p:spPr bwMode="auto">
            <a:xfrm>
              <a:off x="1591" y="2997"/>
              <a:ext cx="3814" cy="8"/>
            </a:xfrm>
            <a:prstGeom prst="rect">
              <a:avLst/>
            </a:pr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39" name="Rectangle 11"/>
            <p:cNvSpPr>
              <a:spLocks noChangeArrowheads="1"/>
            </p:cNvSpPr>
            <p:nvPr/>
          </p:nvSpPr>
          <p:spPr bwMode="auto">
            <a:xfrm>
              <a:off x="1591" y="2997"/>
              <a:ext cx="3814" cy="8"/>
            </a:xfrm>
            <a:prstGeom prst="rect">
              <a:avLst/>
            </a:pr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40" name="Freeform 12"/>
            <p:cNvSpPr>
              <a:spLocks noEditPoints="1"/>
            </p:cNvSpPr>
            <p:nvPr/>
          </p:nvSpPr>
          <p:spPr bwMode="auto">
            <a:xfrm>
              <a:off x="1588" y="3001"/>
              <a:ext cx="3820" cy="186"/>
            </a:xfrm>
            <a:custGeom>
              <a:avLst/>
              <a:gdLst/>
              <a:ahLst/>
              <a:cxnLst>
                <a:cxn ang="0">
                  <a:pos x="7" y="0"/>
                </a:cxn>
                <a:cxn ang="0">
                  <a:pos x="7" y="186"/>
                </a:cxn>
                <a:cxn ang="0">
                  <a:pos x="0" y="186"/>
                </a:cxn>
                <a:cxn ang="0">
                  <a:pos x="0" y="0"/>
                </a:cxn>
                <a:cxn ang="0">
                  <a:pos x="7" y="0"/>
                </a:cxn>
                <a:cxn ang="0">
                  <a:pos x="640" y="0"/>
                </a:cxn>
                <a:cxn ang="0">
                  <a:pos x="640" y="186"/>
                </a:cxn>
                <a:cxn ang="0">
                  <a:pos x="633" y="186"/>
                </a:cxn>
                <a:cxn ang="0">
                  <a:pos x="633" y="0"/>
                </a:cxn>
                <a:cxn ang="0">
                  <a:pos x="640" y="0"/>
                </a:cxn>
                <a:cxn ang="0">
                  <a:pos x="1281" y="0"/>
                </a:cxn>
                <a:cxn ang="0">
                  <a:pos x="1281" y="186"/>
                </a:cxn>
                <a:cxn ang="0">
                  <a:pos x="1273" y="186"/>
                </a:cxn>
                <a:cxn ang="0">
                  <a:pos x="1273" y="0"/>
                </a:cxn>
                <a:cxn ang="0">
                  <a:pos x="1281" y="0"/>
                </a:cxn>
                <a:cxn ang="0">
                  <a:pos x="1914" y="0"/>
                </a:cxn>
                <a:cxn ang="0">
                  <a:pos x="1914" y="186"/>
                </a:cxn>
                <a:cxn ang="0">
                  <a:pos x="1906" y="186"/>
                </a:cxn>
                <a:cxn ang="0">
                  <a:pos x="1906" y="0"/>
                </a:cxn>
                <a:cxn ang="0">
                  <a:pos x="1914" y="0"/>
                </a:cxn>
                <a:cxn ang="0">
                  <a:pos x="2547" y="0"/>
                </a:cxn>
                <a:cxn ang="0">
                  <a:pos x="2547" y="186"/>
                </a:cxn>
                <a:cxn ang="0">
                  <a:pos x="2539" y="186"/>
                </a:cxn>
                <a:cxn ang="0">
                  <a:pos x="2539" y="0"/>
                </a:cxn>
                <a:cxn ang="0">
                  <a:pos x="2547" y="0"/>
                </a:cxn>
                <a:cxn ang="0">
                  <a:pos x="3187" y="0"/>
                </a:cxn>
                <a:cxn ang="0">
                  <a:pos x="3187" y="186"/>
                </a:cxn>
                <a:cxn ang="0">
                  <a:pos x="3180" y="186"/>
                </a:cxn>
                <a:cxn ang="0">
                  <a:pos x="3180" y="0"/>
                </a:cxn>
                <a:cxn ang="0">
                  <a:pos x="3187" y="0"/>
                </a:cxn>
                <a:cxn ang="0">
                  <a:pos x="3820" y="0"/>
                </a:cxn>
                <a:cxn ang="0">
                  <a:pos x="3820" y="186"/>
                </a:cxn>
                <a:cxn ang="0">
                  <a:pos x="3813" y="186"/>
                </a:cxn>
                <a:cxn ang="0">
                  <a:pos x="3813" y="0"/>
                </a:cxn>
                <a:cxn ang="0">
                  <a:pos x="3820" y="0"/>
                </a:cxn>
              </a:cxnLst>
              <a:rect l="0" t="0" r="r" b="b"/>
              <a:pathLst>
                <a:path w="3820" h="186">
                  <a:moveTo>
                    <a:pt x="7" y="0"/>
                  </a:moveTo>
                  <a:lnTo>
                    <a:pt x="7" y="186"/>
                  </a:lnTo>
                  <a:lnTo>
                    <a:pt x="0" y="186"/>
                  </a:lnTo>
                  <a:lnTo>
                    <a:pt x="0" y="0"/>
                  </a:lnTo>
                  <a:lnTo>
                    <a:pt x="7" y="0"/>
                  </a:lnTo>
                  <a:close/>
                  <a:moveTo>
                    <a:pt x="640" y="0"/>
                  </a:moveTo>
                  <a:lnTo>
                    <a:pt x="640" y="186"/>
                  </a:lnTo>
                  <a:lnTo>
                    <a:pt x="633" y="186"/>
                  </a:lnTo>
                  <a:lnTo>
                    <a:pt x="633" y="0"/>
                  </a:lnTo>
                  <a:lnTo>
                    <a:pt x="640" y="0"/>
                  </a:lnTo>
                  <a:close/>
                  <a:moveTo>
                    <a:pt x="1281" y="0"/>
                  </a:moveTo>
                  <a:lnTo>
                    <a:pt x="1281" y="186"/>
                  </a:lnTo>
                  <a:lnTo>
                    <a:pt x="1273" y="186"/>
                  </a:lnTo>
                  <a:lnTo>
                    <a:pt x="1273" y="0"/>
                  </a:lnTo>
                  <a:lnTo>
                    <a:pt x="1281" y="0"/>
                  </a:lnTo>
                  <a:close/>
                  <a:moveTo>
                    <a:pt x="1914" y="0"/>
                  </a:moveTo>
                  <a:lnTo>
                    <a:pt x="1914" y="186"/>
                  </a:lnTo>
                  <a:lnTo>
                    <a:pt x="1906" y="186"/>
                  </a:lnTo>
                  <a:lnTo>
                    <a:pt x="1906" y="0"/>
                  </a:lnTo>
                  <a:lnTo>
                    <a:pt x="1914" y="0"/>
                  </a:lnTo>
                  <a:close/>
                  <a:moveTo>
                    <a:pt x="2547" y="0"/>
                  </a:moveTo>
                  <a:lnTo>
                    <a:pt x="2547" y="186"/>
                  </a:lnTo>
                  <a:lnTo>
                    <a:pt x="2539" y="186"/>
                  </a:lnTo>
                  <a:lnTo>
                    <a:pt x="2539" y="0"/>
                  </a:lnTo>
                  <a:lnTo>
                    <a:pt x="2547" y="0"/>
                  </a:lnTo>
                  <a:close/>
                  <a:moveTo>
                    <a:pt x="3187" y="0"/>
                  </a:moveTo>
                  <a:lnTo>
                    <a:pt x="3187" y="186"/>
                  </a:lnTo>
                  <a:lnTo>
                    <a:pt x="3180" y="186"/>
                  </a:lnTo>
                  <a:lnTo>
                    <a:pt x="3180" y="0"/>
                  </a:lnTo>
                  <a:lnTo>
                    <a:pt x="3187" y="0"/>
                  </a:lnTo>
                  <a:close/>
                  <a:moveTo>
                    <a:pt x="3820" y="0"/>
                  </a:moveTo>
                  <a:lnTo>
                    <a:pt x="3820" y="186"/>
                  </a:lnTo>
                  <a:lnTo>
                    <a:pt x="3813" y="186"/>
                  </a:lnTo>
                  <a:lnTo>
                    <a:pt x="3813" y="0"/>
                  </a:lnTo>
                  <a:lnTo>
                    <a:pt x="3820" y="0"/>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41" name="Rectangle 13"/>
            <p:cNvSpPr>
              <a:spLocks noChangeArrowheads="1"/>
            </p:cNvSpPr>
            <p:nvPr/>
          </p:nvSpPr>
          <p:spPr bwMode="auto">
            <a:xfrm>
              <a:off x="1807" y="3035"/>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2005</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42" name="Rectangle 14"/>
            <p:cNvSpPr>
              <a:spLocks noChangeArrowheads="1"/>
            </p:cNvSpPr>
            <p:nvPr/>
          </p:nvSpPr>
          <p:spPr bwMode="auto">
            <a:xfrm>
              <a:off x="2442" y="3035"/>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43" name="Rectangle 15"/>
            <p:cNvSpPr>
              <a:spLocks noChangeArrowheads="1"/>
            </p:cNvSpPr>
            <p:nvPr/>
          </p:nvSpPr>
          <p:spPr bwMode="auto">
            <a:xfrm>
              <a:off x="3078" y="3035"/>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44" name="Rectangle 16"/>
            <p:cNvSpPr>
              <a:spLocks noChangeArrowheads="1"/>
            </p:cNvSpPr>
            <p:nvPr/>
          </p:nvSpPr>
          <p:spPr bwMode="auto">
            <a:xfrm>
              <a:off x="3713" y="3035"/>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2008</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45" name="Rectangle 17"/>
            <p:cNvSpPr>
              <a:spLocks noChangeArrowheads="1"/>
            </p:cNvSpPr>
            <p:nvPr/>
          </p:nvSpPr>
          <p:spPr bwMode="auto">
            <a:xfrm>
              <a:off x="4349" y="3035"/>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2009</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46" name="Rectangle 18"/>
            <p:cNvSpPr>
              <a:spLocks noChangeArrowheads="1"/>
            </p:cNvSpPr>
            <p:nvPr/>
          </p:nvSpPr>
          <p:spPr bwMode="auto">
            <a:xfrm>
              <a:off x="4984" y="3035"/>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2010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47" name="Freeform 19"/>
            <p:cNvSpPr>
              <a:spLocks noEditPoints="1"/>
            </p:cNvSpPr>
            <p:nvPr/>
          </p:nvSpPr>
          <p:spPr bwMode="auto">
            <a:xfrm>
              <a:off x="413" y="3183"/>
              <a:ext cx="4995" cy="175"/>
            </a:xfrm>
            <a:custGeom>
              <a:avLst/>
              <a:gdLst/>
              <a:ahLst/>
              <a:cxnLst>
                <a:cxn ang="0">
                  <a:pos x="4992" y="0"/>
                </a:cxn>
                <a:cxn ang="0">
                  <a:pos x="4" y="8"/>
                </a:cxn>
                <a:cxn ang="0">
                  <a:pos x="8" y="4"/>
                </a:cxn>
                <a:cxn ang="0">
                  <a:pos x="0" y="175"/>
                </a:cxn>
                <a:cxn ang="0">
                  <a:pos x="8" y="4"/>
                </a:cxn>
                <a:cxn ang="0">
                  <a:pos x="1182" y="175"/>
                </a:cxn>
                <a:cxn ang="0">
                  <a:pos x="1175" y="4"/>
                </a:cxn>
                <a:cxn ang="0">
                  <a:pos x="1182" y="4"/>
                </a:cxn>
                <a:cxn ang="0">
                  <a:pos x="1175" y="175"/>
                </a:cxn>
                <a:cxn ang="0">
                  <a:pos x="1182" y="4"/>
                </a:cxn>
                <a:cxn ang="0">
                  <a:pos x="1815" y="175"/>
                </a:cxn>
                <a:cxn ang="0">
                  <a:pos x="1808" y="4"/>
                </a:cxn>
                <a:cxn ang="0">
                  <a:pos x="1815" y="4"/>
                </a:cxn>
                <a:cxn ang="0">
                  <a:pos x="1808" y="175"/>
                </a:cxn>
                <a:cxn ang="0">
                  <a:pos x="1815" y="4"/>
                </a:cxn>
                <a:cxn ang="0">
                  <a:pos x="2456" y="175"/>
                </a:cxn>
                <a:cxn ang="0">
                  <a:pos x="2448" y="4"/>
                </a:cxn>
                <a:cxn ang="0">
                  <a:pos x="2456" y="4"/>
                </a:cxn>
                <a:cxn ang="0">
                  <a:pos x="2448" y="175"/>
                </a:cxn>
                <a:cxn ang="0">
                  <a:pos x="2456" y="4"/>
                </a:cxn>
                <a:cxn ang="0">
                  <a:pos x="3089" y="175"/>
                </a:cxn>
                <a:cxn ang="0">
                  <a:pos x="3081" y="4"/>
                </a:cxn>
                <a:cxn ang="0">
                  <a:pos x="3089" y="4"/>
                </a:cxn>
                <a:cxn ang="0">
                  <a:pos x="3081" y="175"/>
                </a:cxn>
                <a:cxn ang="0">
                  <a:pos x="3089" y="4"/>
                </a:cxn>
                <a:cxn ang="0">
                  <a:pos x="3722" y="175"/>
                </a:cxn>
                <a:cxn ang="0">
                  <a:pos x="3714" y="4"/>
                </a:cxn>
                <a:cxn ang="0">
                  <a:pos x="3722" y="4"/>
                </a:cxn>
                <a:cxn ang="0">
                  <a:pos x="3714" y="175"/>
                </a:cxn>
                <a:cxn ang="0">
                  <a:pos x="3722" y="4"/>
                </a:cxn>
                <a:cxn ang="0">
                  <a:pos x="4362" y="175"/>
                </a:cxn>
                <a:cxn ang="0">
                  <a:pos x="4355" y="4"/>
                </a:cxn>
                <a:cxn ang="0">
                  <a:pos x="4362" y="4"/>
                </a:cxn>
                <a:cxn ang="0">
                  <a:pos x="4355" y="175"/>
                </a:cxn>
                <a:cxn ang="0">
                  <a:pos x="4362" y="4"/>
                </a:cxn>
                <a:cxn ang="0">
                  <a:pos x="4995" y="175"/>
                </a:cxn>
                <a:cxn ang="0">
                  <a:pos x="4988" y="4"/>
                </a:cxn>
                <a:cxn ang="0">
                  <a:pos x="4995" y="4"/>
                </a:cxn>
                <a:cxn ang="0">
                  <a:pos x="4988" y="175"/>
                </a:cxn>
                <a:cxn ang="0">
                  <a:pos x="4995" y="4"/>
                </a:cxn>
              </a:cxnLst>
              <a:rect l="0" t="0" r="r" b="b"/>
              <a:pathLst>
                <a:path w="4995" h="175">
                  <a:moveTo>
                    <a:pt x="4" y="0"/>
                  </a:moveTo>
                  <a:lnTo>
                    <a:pt x="4992" y="0"/>
                  </a:lnTo>
                  <a:lnTo>
                    <a:pt x="4992" y="8"/>
                  </a:lnTo>
                  <a:lnTo>
                    <a:pt x="4" y="8"/>
                  </a:lnTo>
                  <a:lnTo>
                    <a:pt x="4" y="0"/>
                  </a:lnTo>
                  <a:close/>
                  <a:moveTo>
                    <a:pt x="8" y="4"/>
                  </a:moveTo>
                  <a:lnTo>
                    <a:pt x="8" y="175"/>
                  </a:lnTo>
                  <a:lnTo>
                    <a:pt x="0" y="175"/>
                  </a:lnTo>
                  <a:lnTo>
                    <a:pt x="0" y="4"/>
                  </a:lnTo>
                  <a:lnTo>
                    <a:pt x="8" y="4"/>
                  </a:lnTo>
                  <a:close/>
                  <a:moveTo>
                    <a:pt x="1182" y="4"/>
                  </a:moveTo>
                  <a:lnTo>
                    <a:pt x="1182" y="175"/>
                  </a:lnTo>
                  <a:lnTo>
                    <a:pt x="1175" y="175"/>
                  </a:lnTo>
                  <a:lnTo>
                    <a:pt x="1175" y="4"/>
                  </a:lnTo>
                  <a:lnTo>
                    <a:pt x="1182" y="4"/>
                  </a:lnTo>
                  <a:close/>
                  <a:moveTo>
                    <a:pt x="1182" y="4"/>
                  </a:moveTo>
                  <a:lnTo>
                    <a:pt x="1182" y="175"/>
                  </a:lnTo>
                  <a:lnTo>
                    <a:pt x="1175" y="175"/>
                  </a:lnTo>
                  <a:lnTo>
                    <a:pt x="1175" y="4"/>
                  </a:lnTo>
                  <a:lnTo>
                    <a:pt x="1182" y="4"/>
                  </a:lnTo>
                  <a:close/>
                  <a:moveTo>
                    <a:pt x="1815" y="4"/>
                  </a:moveTo>
                  <a:lnTo>
                    <a:pt x="1815" y="175"/>
                  </a:lnTo>
                  <a:lnTo>
                    <a:pt x="1808" y="175"/>
                  </a:lnTo>
                  <a:lnTo>
                    <a:pt x="1808" y="4"/>
                  </a:lnTo>
                  <a:lnTo>
                    <a:pt x="1815" y="4"/>
                  </a:lnTo>
                  <a:close/>
                  <a:moveTo>
                    <a:pt x="1815" y="4"/>
                  </a:moveTo>
                  <a:lnTo>
                    <a:pt x="1815" y="175"/>
                  </a:lnTo>
                  <a:lnTo>
                    <a:pt x="1808" y="175"/>
                  </a:lnTo>
                  <a:lnTo>
                    <a:pt x="1808" y="4"/>
                  </a:lnTo>
                  <a:lnTo>
                    <a:pt x="1815" y="4"/>
                  </a:lnTo>
                  <a:close/>
                  <a:moveTo>
                    <a:pt x="2456" y="4"/>
                  </a:moveTo>
                  <a:lnTo>
                    <a:pt x="2456" y="175"/>
                  </a:lnTo>
                  <a:lnTo>
                    <a:pt x="2448" y="175"/>
                  </a:lnTo>
                  <a:lnTo>
                    <a:pt x="2448" y="4"/>
                  </a:lnTo>
                  <a:lnTo>
                    <a:pt x="2456" y="4"/>
                  </a:lnTo>
                  <a:close/>
                  <a:moveTo>
                    <a:pt x="2456" y="4"/>
                  </a:moveTo>
                  <a:lnTo>
                    <a:pt x="2456" y="175"/>
                  </a:lnTo>
                  <a:lnTo>
                    <a:pt x="2448" y="175"/>
                  </a:lnTo>
                  <a:lnTo>
                    <a:pt x="2448" y="4"/>
                  </a:lnTo>
                  <a:lnTo>
                    <a:pt x="2456" y="4"/>
                  </a:lnTo>
                  <a:close/>
                  <a:moveTo>
                    <a:pt x="3089" y="4"/>
                  </a:moveTo>
                  <a:lnTo>
                    <a:pt x="3089" y="175"/>
                  </a:lnTo>
                  <a:lnTo>
                    <a:pt x="3081" y="175"/>
                  </a:lnTo>
                  <a:lnTo>
                    <a:pt x="3081" y="4"/>
                  </a:lnTo>
                  <a:lnTo>
                    <a:pt x="3089" y="4"/>
                  </a:lnTo>
                  <a:close/>
                  <a:moveTo>
                    <a:pt x="3089" y="4"/>
                  </a:moveTo>
                  <a:lnTo>
                    <a:pt x="3089" y="175"/>
                  </a:lnTo>
                  <a:lnTo>
                    <a:pt x="3081" y="175"/>
                  </a:lnTo>
                  <a:lnTo>
                    <a:pt x="3081" y="4"/>
                  </a:lnTo>
                  <a:lnTo>
                    <a:pt x="3089" y="4"/>
                  </a:lnTo>
                  <a:close/>
                  <a:moveTo>
                    <a:pt x="3722" y="4"/>
                  </a:moveTo>
                  <a:lnTo>
                    <a:pt x="3722" y="175"/>
                  </a:lnTo>
                  <a:lnTo>
                    <a:pt x="3714" y="175"/>
                  </a:lnTo>
                  <a:lnTo>
                    <a:pt x="3714" y="4"/>
                  </a:lnTo>
                  <a:lnTo>
                    <a:pt x="3722" y="4"/>
                  </a:lnTo>
                  <a:close/>
                  <a:moveTo>
                    <a:pt x="3722" y="4"/>
                  </a:moveTo>
                  <a:lnTo>
                    <a:pt x="3722" y="175"/>
                  </a:lnTo>
                  <a:lnTo>
                    <a:pt x="3714" y="175"/>
                  </a:lnTo>
                  <a:lnTo>
                    <a:pt x="3714" y="4"/>
                  </a:lnTo>
                  <a:lnTo>
                    <a:pt x="3722" y="4"/>
                  </a:lnTo>
                  <a:close/>
                  <a:moveTo>
                    <a:pt x="4362" y="4"/>
                  </a:moveTo>
                  <a:lnTo>
                    <a:pt x="4362" y="175"/>
                  </a:lnTo>
                  <a:lnTo>
                    <a:pt x="4355" y="175"/>
                  </a:lnTo>
                  <a:lnTo>
                    <a:pt x="4355" y="4"/>
                  </a:lnTo>
                  <a:lnTo>
                    <a:pt x="4362" y="4"/>
                  </a:lnTo>
                  <a:close/>
                  <a:moveTo>
                    <a:pt x="4362" y="4"/>
                  </a:moveTo>
                  <a:lnTo>
                    <a:pt x="4362" y="175"/>
                  </a:lnTo>
                  <a:lnTo>
                    <a:pt x="4355" y="175"/>
                  </a:lnTo>
                  <a:lnTo>
                    <a:pt x="4355" y="4"/>
                  </a:lnTo>
                  <a:lnTo>
                    <a:pt x="4362" y="4"/>
                  </a:lnTo>
                  <a:close/>
                  <a:moveTo>
                    <a:pt x="4995" y="4"/>
                  </a:moveTo>
                  <a:lnTo>
                    <a:pt x="4995" y="175"/>
                  </a:lnTo>
                  <a:lnTo>
                    <a:pt x="4988" y="175"/>
                  </a:lnTo>
                  <a:lnTo>
                    <a:pt x="4988" y="4"/>
                  </a:lnTo>
                  <a:lnTo>
                    <a:pt x="4995" y="4"/>
                  </a:lnTo>
                  <a:close/>
                  <a:moveTo>
                    <a:pt x="4995" y="4"/>
                  </a:moveTo>
                  <a:lnTo>
                    <a:pt x="4995" y="175"/>
                  </a:lnTo>
                  <a:lnTo>
                    <a:pt x="4988" y="175"/>
                  </a:lnTo>
                  <a:lnTo>
                    <a:pt x="4988" y="4"/>
                  </a:lnTo>
                  <a:lnTo>
                    <a:pt x="4995" y="4"/>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48" name="Freeform 20"/>
            <p:cNvSpPr>
              <a:spLocks/>
            </p:cNvSpPr>
            <p:nvPr/>
          </p:nvSpPr>
          <p:spPr bwMode="auto">
            <a:xfrm>
              <a:off x="444" y="3253"/>
              <a:ext cx="213" cy="23"/>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416FA6"/>
            </a:solidFill>
            <a:ln w="12700"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49" name="Freeform 21"/>
            <p:cNvSpPr>
              <a:spLocks/>
            </p:cNvSpPr>
            <p:nvPr/>
          </p:nvSpPr>
          <p:spPr bwMode="auto">
            <a:xfrm>
              <a:off x="516" y="3234"/>
              <a:ext cx="61" cy="62"/>
            </a:xfrm>
            <a:custGeom>
              <a:avLst/>
              <a:gdLst/>
              <a:ahLst/>
              <a:cxnLst>
                <a:cxn ang="0">
                  <a:pos x="31" y="62"/>
                </a:cxn>
                <a:cxn ang="0">
                  <a:pos x="0" y="31"/>
                </a:cxn>
                <a:cxn ang="0">
                  <a:pos x="31" y="0"/>
                </a:cxn>
                <a:cxn ang="0">
                  <a:pos x="61" y="31"/>
                </a:cxn>
                <a:cxn ang="0">
                  <a:pos x="31" y="62"/>
                </a:cxn>
              </a:cxnLst>
              <a:rect l="0" t="0" r="r" b="b"/>
              <a:pathLst>
                <a:path w="61" h="62">
                  <a:moveTo>
                    <a:pt x="31" y="62"/>
                  </a:moveTo>
                  <a:lnTo>
                    <a:pt x="0" y="31"/>
                  </a:lnTo>
                  <a:lnTo>
                    <a:pt x="31" y="0"/>
                  </a:lnTo>
                  <a:lnTo>
                    <a:pt x="61" y="31"/>
                  </a:lnTo>
                  <a:lnTo>
                    <a:pt x="31" y="62"/>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50" name="Freeform 22"/>
            <p:cNvSpPr>
              <a:spLocks noEditPoints="1"/>
            </p:cNvSpPr>
            <p:nvPr/>
          </p:nvSpPr>
          <p:spPr bwMode="auto">
            <a:xfrm>
              <a:off x="512" y="3230"/>
              <a:ext cx="69" cy="70"/>
            </a:xfrm>
            <a:custGeom>
              <a:avLst/>
              <a:gdLst/>
              <a:ahLst/>
              <a:cxnLst>
                <a:cxn ang="0">
                  <a:pos x="78" y="142"/>
                </a:cxn>
                <a:cxn ang="0">
                  <a:pos x="67" y="142"/>
                </a:cxn>
                <a:cxn ang="0">
                  <a:pos x="3" y="78"/>
                </a:cxn>
                <a:cxn ang="0">
                  <a:pos x="3" y="67"/>
                </a:cxn>
                <a:cxn ang="0">
                  <a:pos x="67" y="3"/>
                </a:cxn>
                <a:cxn ang="0">
                  <a:pos x="78" y="3"/>
                </a:cxn>
                <a:cxn ang="0">
                  <a:pos x="142" y="67"/>
                </a:cxn>
                <a:cxn ang="0">
                  <a:pos x="142" y="78"/>
                </a:cxn>
                <a:cxn ang="0">
                  <a:pos x="78" y="142"/>
                </a:cxn>
                <a:cxn ang="0">
                  <a:pos x="131" y="67"/>
                </a:cxn>
                <a:cxn ang="0">
                  <a:pos x="131" y="78"/>
                </a:cxn>
                <a:cxn ang="0">
                  <a:pos x="67" y="14"/>
                </a:cxn>
                <a:cxn ang="0">
                  <a:pos x="78" y="14"/>
                </a:cxn>
                <a:cxn ang="0">
                  <a:pos x="14" y="78"/>
                </a:cxn>
                <a:cxn ang="0">
                  <a:pos x="14" y="67"/>
                </a:cxn>
                <a:cxn ang="0">
                  <a:pos x="78" y="131"/>
                </a:cxn>
                <a:cxn ang="0">
                  <a:pos x="67" y="131"/>
                </a:cxn>
                <a:cxn ang="0">
                  <a:pos x="131" y="67"/>
                </a:cxn>
              </a:cxnLst>
              <a:rect l="0" t="0" r="r" b="b"/>
              <a:pathLst>
                <a:path w="145" h="145">
                  <a:moveTo>
                    <a:pt x="78" y="142"/>
                  </a:moveTo>
                  <a:cubicBezTo>
                    <a:pt x="75" y="145"/>
                    <a:pt x="70" y="145"/>
                    <a:pt x="67" y="142"/>
                  </a:cubicBezTo>
                  <a:lnTo>
                    <a:pt x="3" y="78"/>
                  </a:lnTo>
                  <a:cubicBezTo>
                    <a:pt x="0" y="75"/>
                    <a:pt x="0" y="70"/>
                    <a:pt x="3" y="67"/>
                  </a:cubicBezTo>
                  <a:lnTo>
                    <a:pt x="67" y="3"/>
                  </a:lnTo>
                  <a:cubicBezTo>
                    <a:pt x="70" y="0"/>
                    <a:pt x="75" y="0"/>
                    <a:pt x="78" y="3"/>
                  </a:cubicBezTo>
                  <a:lnTo>
                    <a:pt x="142" y="67"/>
                  </a:lnTo>
                  <a:cubicBezTo>
                    <a:pt x="145" y="70"/>
                    <a:pt x="145" y="75"/>
                    <a:pt x="142" y="78"/>
                  </a:cubicBezTo>
                  <a:lnTo>
                    <a:pt x="78" y="142"/>
                  </a:lnTo>
                  <a:close/>
                  <a:moveTo>
                    <a:pt x="131" y="67"/>
                  </a:moveTo>
                  <a:lnTo>
                    <a:pt x="131" y="78"/>
                  </a:lnTo>
                  <a:lnTo>
                    <a:pt x="67" y="14"/>
                  </a:lnTo>
                  <a:lnTo>
                    <a:pt x="78" y="14"/>
                  </a:lnTo>
                  <a:lnTo>
                    <a:pt x="14" y="78"/>
                  </a:lnTo>
                  <a:lnTo>
                    <a:pt x="14" y="67"/>
                  </a:lnTo>
                  <a:lnTo>
                    <a:pt x="78" y="131"/>
                  </a:lnTo>
                  <a:lnTo>
                    <a:pt x="67" y="131"/>
                  </a:lnTo>
                  <a:lnTo>
                    <a:pt x="131" y="67"/>
                  </a:lnTo>
                  <a:close/>
                </a:path>
              </a:pathLst>
            </a:custGeom>
            <a:solidFill>
              <a:srgbClr val="416FA6"/>
            </a:solidFill>
            <a:ln w="12700"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51" name="Rectangle 23"/>
            <p:cNvSpPr>
              <a:spLocks noChangeArrowheads="1"/>
            </p:cNvSpPr>
            <p:nvPr/>
          </p:nvSpPr>
          <p:spPr bwMode="auto">
            <a:xfrm>
              <a:off x="688" y="3208"/>
              <a:ext cx="36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GINECO</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52" name="Rectangle 24"/>
            <p:cNvSpPr>
              <a:spLocks noChangeArrowheads="1"/>
            </p:cNvSpPr>
            <p:nvPr/>
          </p:nvSpPr>
          <p:spPr bwMode="auto">
            <a:xfrm>
              <a:off x="1001" y="3208"/>
              <a:ext cx="3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53" name="Rectangle 25"/>
            <p:cNvSpPr>
              <a:spLocks noChangeArrowheads="1"/>
            </p:cNvSpPr>
            <p:nvPr/>
          </p:nvSpPr>
          <p:spPr bwMode="auto">
            <a:xfrm>
              <a:off x="1031" y="3208"/>
              <a:ext cx="59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OBSTETRICIA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54" name="Rectangle 26"/>
            <p:cNvSpPr>
              <a:spLocks noChangeArrowheads="1"/>
            </p:cNvSpPr>
            <p:nvPr/>
          </p:nvSpPr>
          <p:spPr bwMode="auto">
            <a:xfrm>
              <a:off x="1844" y="3218"/>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55" name="Rectangle 27"/>
            <p:cNvSpPr>
              <a:spLocks noChangeArrowheads="1"/>
            </p:cNvSpPr>
            <p:nvPr/>
          </p:nvSpPr>
          <p:spPr bwMode="auto">
            <a:xfrm>
              <a:off x="2480" y="3218"/>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2,8</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56" name="Rectangle 28"/>
            <p:cNvSpPr>
              <a:spLocks noChangeArrowheads="1"/>
            </p:cNvSpPr>
            <p:nvPr/>
          </p:nvSpPr>
          <p:spPr bwMode="auto">
            <a:xfrm>
              <a:off x="3115" y="3218"/>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3,3</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57" name="Rectangle 29"/>
            <p:cNvSpPr>
              <a:spLocks noChangeArrowheads="1"/>
            </p:cNvSpPr>
            <p:nvPr/>
          </p:nvSpPr>
          <p:spPr bwMode="auto">
            <a:xfrm>
              <a:off x="3751" y="3218"/>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3,1</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58" name="Rectangle 30"/>
            <p:cNvSpPr>
              <a:spLocks noChangeArrowheads="1"/>
            </p:cNvSpPr>
            <p:nvPr/>
          </p:nvSpPr>
          <p:spPr bwMode="auto">
            <a:xfrm>
              <a:off x="4363" y="3218"/>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5,19</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59" name="Rectangle 31"/>
            <p:cNvSpPr>
              <a:spLocks noChangeArrowheads="1"/>
            </p:cNvSpPr>
            <p:nvPr/>
          </p:nvSpPr>
          <p:spPr bwMode="auto">
            <a:xfrm>
              <a:off x="4999" y="3218"/>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4,97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60" name="Freeform 32"/>
            <p:cNvSpPr>
              <a:spLocks noEditPoints="1"/>
            </p:cNvSpPr>
            <p:nvPr/>
          </p:nvSpPr>
          <p:spPr bwMode="auto">
            <a:xfrm>
              <a:off x="413" y="3354"/>
              <a:ext cx="4995" cy="183"/>
            </a:xfrm>
            <a:custGeom>
              <a:avLst/>
              <a:gdLst/>
              <a:ahLst/>
              <a:cxnLst>
                <a:cxn ang="0">
                  <a:pos x="4992" y="0"/>
                </a:cxn>
                <a:cxn ang="0">
                  <a:pos x="4" y="8"/>
                </a:cxn>
                <a:cxn ang="0">
                  <a:pos x="8" y="4"/>
                </a:cxn>
                <a:cxn ang="0">
                  <a:pos x="0" y="183"/>
                </a:cxn>
                <a:cxn ang="0">
                  <a:pos x="8" y="4"/>
                </a:cxn>
                <a:cxn ang="0">
                  <a:pos x="1182" y="183"/>
                </a:cxn>
                <a:cxn ang="0">
                  <a:pos x="1175" y="4"/>
                </a:cxn>
                <a:cxn ang="0">
                  <a:pos x="1182" y="4"/>
                </a:cxn>
                <a:cxn ang="0">
                  <a:pos x="1175" y="183"/>
                </a:cxn>
                <a:cxn ang="0">
                  <a:pos x="1182" y="4"/>
                </a:cxn>
                <a:cxn ang="0">
                  <a:pos x="1815" y="183"/>
                </a:cxn>
                <a:cxn ang="0">
                  <a:pos x="1808" y="4"/>
                </a:cxn>
                <a:cxn ang="0">
                  <a:pos x="1815" y="4"/>
                </a:cxn>
                <a:cxn ang="0">
                  <a:pos x="1808" y="183"/>
                </a:cxn>
                <a:cxn ang="0">
                  <a:pos x="1815" y="4"/>
                </a:cxn>
                <a:cxn ang="0">
                  <a:pos x="2456" y="183"/>
                </a:cxn>
                <a:cxn ang="0">
                  <a:pos x="2448" y="4"/>
                </a:cxn>
                <a:cxn ang="0">
                  <a:pos x="2456" y="4"/>
                </a:cxn>
                <a:cxn ang="0">
                  <a:pos x="2448" y="183"/>
                </a:cxn>
                <a:cxn ang="0">
                  <a:pos x="2456" y="4"/>
                </a:cxn>
                <a:cxn ang="0">
                  <a:pos x="3089" y="183"/>
                </a:cxn>
                <a:cxn ang="0">
                  <a:pos x="3081" y="4"/>
                </a:cxn>
                <a:cxn ang="0">
                  <a:pos x="3089" y="4"/>
                </a:cxn>
                <a:cxn ang="0">
                  <a:pos x="3081" y="183"/>
                </a:cxn>
                <a:cxn ang="0">
                  <a:pos x="3089" y="4"/>
                </a:cxn>
                <a:cxn ang="0">
                  <a:pos x="3722" y="183"/>
                </a:cxn>
                <a:cxn ang="0">
                  <a:pos x="3714" y="4"/>
                </a:cxn>
                <a:cxn ang="0">
                  <a:pos x="3722" y="4"/>
                </a:cxn>
                <a:cxn ang="0">
                  <a:pos x="3714" y="183"/>
                </a:cxn>
                <a:cxn ang="0">
                  <a:pos x="3722" y="4"/>
                </a:cxn>
                <a:cxn ang="0">
                  <a:pos x="4362" y="183"/>
                </a:cxn>
                <a:cxn ang="0">
                  <a:pos x="4355" y="4"/>
                </a:cxn>
                <a:cxn ang="0">
                  <a:pos x="4362" y="4"/>
                </a:cxn>
                <a:cxn ang="0">
                  <a:pos x="4355" y="183"/>
                </a:cxn>
                <a:cxn ang="0">
                  <a:pos x="4362" y="4"/>
                </a:cxn>
                <a:cxn ang="0">
                  <a:pos x="4995" y="183"/>
                </a:cxn>
                <a:cxn ang="0">
                  <a:pos x="4988" y="4"/>
                </a:cxn>
                <a:cxn ang="0">
                  <a:pos x="4995" y="4"/>
                </a:cxn>
                <a:cxn ang="0">
                  <a:pos x="4988" y="183"/>
                </a:cxn>
                <a:cxn ang="0">
                  <a:pos x="4995" y="4"/>
                </a:cxn>
              </a:cxnLst>
              <a:rect l="0" t="0" r="r" b="b"/>
              <a:pathLst>
                <a:path w="4995" h="183">
                  <a:moveTo>
                    <a:pt x="4" y="0"/>
                  </a:moveTo>
                  <a:lnTo>
                    <a:pt x="4992" y="0"/>
                  </a:lnTo>
                  <a:lnTo>
                    <a:pt x="4992" y="8"/>
                  </a:lnTo>
                  <a:lnTo>
                    <a:pt x="4" y="8"/>
                  </a:lnTo>
                  <a:lnTo>
                    <a:pt x="4" y="0"/>
                  </a:lnTo>
                  <a:close/>
                  <a:moveTo>
                    <a:pt x="8" y="4"/>
                  </a:moveTo>
                  <a:lnTo>
                    <a:pt x="8" y="183"/>
                  </a:lnTo>
                  <a:lnTo>
                    <a:pt x="0" y="183"/>
                  </a:lnTo>
                  <a:lnTo>
                    <a:pt x="0" y="4"/>
                  </a:lnTo>
                  <a:lnTo>
                    <a:pt x="8" y="4"/>
                  </a:lnTo>
                  <a:close/>
                  <a:moveTo>
                    <a:pt x="1182" y="4"/>
                  </a:moveTo>
                  <a:lnTo>
                    <a:pt x="1182" y="183"/>
                  </a:lnTo>
                  <a:lnTo>
                    <a:pt x="1175" y="183"/>
                  </a:lnTo>
                  <a:lnTo>
                    <a:pt x="1175" y="4"/>
                  </a:lnTo>
                  <a:lnTo>
                    <a:pt x="1182" y="4"/>
                  </a:lnTo>
                  <a:close/>
                  <a:moveTo>
                    <a:pt x="1182" y="4"/>
                  </a:moveTo>
                  <a:lnTo>
                    <a:pt x="1182" y="183"/>
                  </a:lnTo>
                  <a:lnTo>
                    <a:pt x="1175" y="183"/>
                  </a:lnTo>
                  <a:lnTo>
                    <a:pt x="1175" y="4"/>
                  </a:lnTo>
                  <a:lnTo>
                    <a:pt x="1182" y="4"/>
                  </a:lnTo>
                  <a:close/>
                  <a:moveTo>
                    <a:pt x="1815" y="4"/>
                  </a:moveTo>
                  <a:lnTo>
                    <a:pt x="1815" y="183"/>
                  </a:lnTo>
                  <a:lnTo>
                    <a:pt x="1808" y="183"/>
                  </a:lnTo>
                  <a:lnTo>
                    <a:pt x="1808" y="4"/>
                  </a:lnTo>
                  <a:lnTo>
                    <a:pt x="1815" y="4"/>
                  </a:lnTo>
                  <a:close/>
                  <a:moveTo>
                    <a:pt x="1815" y="4"/>
                  </a:moveTo>
                  <a:lnTo>
                    <a:pt x="1815" y="183"/>
                  </a:lnTo>
                  <a:lnTo>
                    <a:pt x="1808" y="183"/>
                  </a:lnTo>
                  <a:lnTo>
                    <a:pt x="1808" y="4"/>
                  </a:lnTo>
                  <a:lnTo>
                    <a:pt x="1815" y="4"/>
                  </a:lnTo>
                  <a:close/>
                  <a:moveTo>
                    <a:pt x="2456" y="4"/>
                  </a:moveTo>
                  <a:lnTo>
                    <a:pt x="2456" y="183"/>
                  </a:lnTo>
                  <a:lnTo>
                    <a:pt x="2448" y="183"/>
                  </a:lnTo>
                  <a:lnTo>
                    <a:pt x="2448" y="4"/>
                  </a:lnTo>
                  <a:lnTo>
                    <a:pt x="2456" y="4"/>
                  </a:lnTo>
                  <a:close/>
                  <a:moveTo>
                    <a:pt x="2456" y="4"/>
                  </a:moveTo>
                  <a:lnTo>
                    <a:pt x="2456" y="183"/>
                  </a:lnTo>
                  <a:lnTo>
                    <a:pt x="2448" y="183"/>
                  </a:lnTo>
                  <a:lnTo>
                    <a:pt x="2448" y="4"/>
                  </a:lnTo>
                  <a:lnTo>
                    <a:pt x="2456" y="4"/>
                  </a:lnTo>
                  <a:close/>
                  <a:moveTo>
                    <a:pt x="3089" y="4"/>
                  </a:moveTo>
                  <a:lnTo>
                    <a:pt x="3089" y="183"/>
                  </a:lnTo>
                  <a:lnTo>
                    <a:pt x="3081" y="183"/>
                  </a:lnTo>
                  <a:lnTo>
                    <a:pt x="3081" y="4"/>
                  </a:lnTo>
                  <a:lnTo>
                    <a:pt x="3089" y="4"/>
                  </a:lnTo>
                  <a:close/>
                  <a:moveTo>
                    <a:pt x="3089" y="4"/>
                  </a:moveTo>
                  <a:lnTo>
                    <a:pt x="3089" y="183"/>
                  </a:lnTo>
                  <a:lnTo>
                    <a:pt x="3081" y="183"/>
                  </a:lnTo>
                  <a:lnTo>
                    <a:pt x="3081" y="4"/>
                  </a:lnTo>
                  <a:lnTo>
                    <a:pt x="3089" y="4"/>
                  </a:lnTo>
                  <a:close/>
                  <a:moveTo>
                    <a:pt x="3722" y="4"/>
                  </a:moveTo>
                  <a:lnTo>
                    <a:pt x="3722" y="183"/>
                  </a:lnTo>
                  <a:lnTo>
                    <a:pt x="3714" y="183"/>
                  </a:lnTo>
                  <a:lnTo>
                    <a:pt x="3714" y="4"/>
                  </a:lnTo>
                  <a:lnTo>
                    <a:pt x="3722" y="4"/>
                  </a:lnTo>
                  <a:close/>
                  <a:moveTo>
                    <a:pt x="3722" y="4"/>
                  </a:moveTo>
                  <a:lnTo>
                    <a:pt x="3722" y="183"/>
                  </a:lnTo>
                  <a:lnTo>
                    <a:pt x="3714" y="183"/>
                  </a:lnTo>
                  <a:lnTo>
                    <a:pt x="3714" y="4"/>
                  </a:lnTo>
                  <a:lnTo>
                    <a:pt x="3722" y="4"/>
                  </a:lnTo>
                  <a:close/>
                  <a:moveTo>
                    <a:pt x="4362" y="4"/>
                  </a:moveTo>
                  <a:lnTo>
                    <a:pt x="4362" y="183"/>
                  </a:lnTo>
                  <a:lnTo>
                    <a:pt x="4355" y="183"/>
                  </a:lnTo>
                  <a:lnTo>
                    <a:pt x="4355" y="4"/>
                  </a:lnTo>
                  <a:lnTo>
                    <a:pt x="4362" y="4"/>
                  </a:lnTo>
                  <a:close/>
                  <a:moveTo>
                    <a:pt x="4362" y="4"/>
                  </a:moveTo>
                  <a:lnTo>
                    <a:pt x="4362" y="183"/>
                  </a:lnTo>
                  <a:lnTo>
                    <a:pt x="4355" y="183"/>
                  </a:lnTo>
                  <a:lnTo>
                    <a:pt x="4355" y="4"/>
                  </a:lnTo>
                  <a:lnTo>
                    <a:pt x="4362" y="4"/>
                  </a:lnTo>
                  <a:close/>
                  <a:moveTo>
                    <a:pt x="4995" y="4"/>
                  </a:moveTo>
                  <a:lnTo>
                    <a:pt x="4995" y="183"/>
                  </a:lnTo>
                  <a:lnTo>
                    <a:pt x="4988" y="183"/>
                  </a:lnTo>
                  <a:lnTo>
                    <a:pt x="4988" y="4"/>
                  </a:lnTo>
                  <a:lnTo>
                    <a:pt x="4995" y="4"/>
                  </a:lnTo>
                  <a:close/>
                  <a:moveTo>
                    <a:pt x="4995" y="4"/>
                  </a:moveTo>
                  <a:lnTo>
                    <a:pt x="4995" y="183"/>
                  </a:lnTo>
                  <a:lnTo>
                    <a:pt x="4988" y="183"/>
                  </a:lnTo>
                  <a:lnTo>
                    <a:pt x="4988" y="4"/>
                  </a:lnTo>
                  <a:lnTo>
                    <a:pt x="4995" y="4"/>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61" name="Freeform 33"/>
            <p:cNvSpPr>
              <a:spLocks/>
            </p:cNvSpPr>
            <p:nvPr/>
          </p:nvSpPr>
          <p:spPr bwMode="auto">
            <a:xfrm>
              <a:off x="444" y="3424"/>
              <a:ext cx="213" cy="23"/>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A8423F"/>
            </a:solidFill>
            <a:ln w="12700"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62" name="Rectangle 34"/>
            <p:cNvSpPr>
              <a:spLocks noChangeArrowheads="1"/>
            </p:cNvSpPr>
            <p:nvPr/>
          </p:nvSpPr>
          <p:spPr bwMode="auto">
            <a:xfrm>
              <a:off x="516" y="3405"/>
              <a:ext cx="61" cy="62"/>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63" name="Freeform 35"/>
            <p:cNvSpPr>
              <a:spLocks noEditPoints="1"/>
            </p:cNvSpPr>
            <p:nvPr/>
          </p:nvSpPr>
          <p:spPr bwMode="auto">
            <a:xfrm>
              <a:off x="512" y="3401"/>
              <a:ext cx="69" cy="70"/>
            </a:xfrm>
            <a:custGeom>
              <a:avLst/>
              <a:gdLst/>
              <a:ahLst/>
              <a:cxnLst>
                <a:cxn ang="0">
                  <a:pos x="0" y="8"/>
                </a:cxn>
                <a:cxn ang="0">
                  <a:pos x="8" y="0"/>
                </a:cxn>
                <a:cxn ang="0">
                  <a:pos x="136" y="0"/>
                </a:cxn>
                <a:cxn ang="0">
                  <a:pos x="144" y="8"/>
                </a:cxn>
                <a:cxn ang="0">
                  <a:pos x="144" y="136"/>
                </a:cxn>
                <a:cxn ang="0">
                  <a:pos x="136" y="144"/>
                </a:cxn>
                <a:cxn ang="0">
                  <a:pos x="8" y="144"/>
                </a:cxn>
                <a:cxn ang="0">
                  <a:pos x="0" y="136"/>
                </a:cxn>
                <a:cxn ang="0">
                  <a:pos x="0" y="8"/>
                </a:cxn>
                <a:cxn ang="0">
                  <a:pos x="16" y="136"/>
                </a:cxn>
                <a:cxn ang="0">
                  <a:pos x="8" y="128"/>
                </a:cxn>
                <a:cxn ang="0">
                  <a:pos x="136" y="128"/>
                </a:cxn>
                <a:cxn ang="0">
                  <a:pos x="128" y="136"/>
                </a:cxn>
                <a:cxn ang="0">
                  <a:pos x="128" y="8"/>
                </a:cxn>
                <a:cxn ang="0">
                  <a:pos x="136" y="16"/>
                </a:cxn>
                <a:cxn ang="0">
                  <a:pos x="8" y="16"/>
                </a:cxn>
                <a:cxn ang="0">
                  <a:pos x="16" y="8"/>
                </a:cxn>
                <a:cxn ang="0">
                  <a:pos x="16" y="136"/>
                </a:cxn>
              </a:cxnLst>
              <a:rect l="0" t="0" r="r" b="b"/>
              <a:pathLst>
                <a:path w="144" h="144">
                  <a:moveTo>
                    <a:pt x="0" y="8"/>
                  </a:moveTo>
                  <a:cubicBezTo>
                    <a:pt x="0" y="4"/>
                    <a:pt x="4" y="0"/>
                    <a:pt x="8" y="0"/>
                  </a:cubicBezTo>
                  <a:lnTo>
                    <a:pt x="136" y="0"/>
                  </a:lnTo>
                  <a:cubicBezTo>
                    <a:pt x="141" y="0"/>
                    <a:pt x="144" y="4"/>
                    <a:pt x="144" y="8"/>
                  </a:cubicBezTo>
                  <a:lnTo>
                    <a:pt x="144" y="136"/>
                  </a:lnTo>
                  <a:cubicBezTo>
                    <a:pt x="144" y="141"/>
                    <a:pt x="141" y="144"/>
                    <a:pt x="136" y="144"/>
                  </a:cubicBezTo>
                  <a:lnTo>
                    <a:pt x="8" y="144"/>
                  </a:lnTo>
                  <a:cubicBezTo>
                    <a:pt x="4" y="144"/>
                    <a:pt x="0" y="141"/>
                    <a:pt x="0" y="136"/>
                  </a:cubicBezTo>
                  <a:lnTo>
                    <a:pt x="0" y="8"/>
                  </a:lnTo>
                  <a:close/>
                  <a:moveTo>
                    <a:pt x="16" y="136"/>
                  </a:moveTo>
                  <a:lnTo>
                    <a:pt x="8" y="128"/>
                  </a:lnTo>
                  <a:lnTo>
                    <a:pt x="136" y="128"/>
                  </a:lnTo>
                  <a:lnTo>
                    <a:pt x="128" y="136"/>
                  </a:lnTo>
                  <a:lnTo>
                    <a:pt x="128" y="8"/>
                  </a:lnTo>
                  <a:lnTo>
                    <a:pt x="136" y="16"/>
                  </a:lnTo>
                  <a:lnTo>
                    <a:pt x="8" y="16"/>
                  </a:lnTo>
                  <a:lnTo>
                    <a:pt x="16" y="8"/>
                  </a:lnTo>
                  <a:lnTo>
                    <a:pt x="16" y="136"/>
                  </a:lnTo>
                  <a:close/>
                </a:path>
              </a:pathLst>
            </a:custGeom>
            <a:solidFill>
              <a:srgbClr val="A8423F"/>
            </a:solidFill>
            <a:ln w="12700"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64" name="Rectangle 36"/>
            <p:cNvSpPr>
              <a:spLocks noChangeArrowheads="1"/>
            </p:cNvSpPr>
            <p:nvPr/>
          </p:nvSpPr>
          <p:spPr bwMode="auto">
            <a:xfrm>
              <a:off x="680" y="3381"/>
              <a:ext cx="95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CIRUGÍA PEDIÁTRICA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65" name="Rectangle 37"/>
            <p:cNvSpPr>
              <a:spLocks noChangeArrowheads="1"/>
            </p:cNvSpPr>
            <p:nvPr/>
          </p:nvSpPr>
          <p:spPr bwMode="auto">
            <a:xfrm>
              <a:off x="1844" y="3391"/>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66" name="Rectangle 38"/>
            <p:cNvSpPr>
              <a:spLocks noChangeArrowheads="1"/>
            </p:cNvSpPr>
            <p:nvPr/>
          </p:nvSpPr>
          <p:spPr bwMode="auto">
            <a:xfrm>
              <a:off x="2518" y="3391"/>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67" name="Rectangle 39"/>
            <p:cNvSpPr>
              <a:spLocks noChangeArrowheads="1"/>
            </p:cNvSpPr>
            <p:nvPr/>
          </p:nvSpPr>
          <p:spPr bwMode="auto">
            <a:xfrm>
              <a:off x="3115" y="3391"/>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2,1</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68" name="Rectangle 40"/>
            <p:cNvSpPr>
              <a:spLocks noChangeArrowheads="1"/>
            </p:cNvSpPr>
            <p:nvPr/>
          </p:nvSpPr>
          <p:spPr bwMode="auto">
            <a:xfrm>
              <a:off x="3751" y="3391"/>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2,9</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69" name="Rectangle 41"/>
            <p:cNvSpPr>
              <a:spLocks noChangeArrowheads="1"/>
            </p:cNvSpPr>
            <p:nvPr/>
          </p:nvSpPr>
          <p:spPr bwMode="auto">
            <a:xfrm>
              <a:off x="4333" y="3391"/>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11,69</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70" name="Rectangle 42"/>
            <p:cNvSpPr>
              <a:spLocks noChangeArrowheads="1"/>
            </p:cNvSpPr>
            <p:nvPr/>
          </p:nvSpPr>
          <p:spPr bwMode="auto">
            <a:xfrm>
              <a:off x="4968" y="3391"/>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12,22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71" name="Freeform 43"/>
            <p:cNvSpPr>
              <a:spLocks noEditPoints="1"/>
            </p:cNvSpPr>
            <p:nvPr/>
          </p:nvSpPr>
          <p:spPr bwMode="auto">
            <a:xfrm>
              <a:off x="413" y="3533"/>
              <a:ext cx="4995" cy="175"/>
            </a:xfrm>
            <a:custGeom>
              <a:avLst/>
              <a:gdLst/>
              <a:ahLst/>
              <a:cxnLst>
                <a:cxn ang="0">
                  <a:pos x="4992" y="0"/>
                </a:cxn>
                <a:cxn ang="0">
                  <a:pos x="4" y="8"/>
                </a:cxn>
                <a:cxn ang="0">
                  <a:pos x="8" y="4"/>
                </a:cxn>
                <a:cxn ang="0">
                  <a:pos x="0" y="175"/>
                </a:cxn>
                <a:cxn ang="0">
                  <a:pos x="8" y="4"/>
                </a:cxn>
                <a:cxn ang="0">
                  <a:pos x="1182" y="175"/>
                </a:cxn>
                <a:cxn ang="0">
                  <a:pos x="1175" y="4"/>
                </a:cxn>
                <a:cxn ang="0">
                  <a:pos x="1182" y="4"/>
                </a:cxn>
                <a:cxn ang="0">
                  <a:pos x="1175" y="175"/>
                </a:cxn>
                <a:cxn ang="0">
                  <a:pos x="1182" y="4"/>
                </a:cxn>
                <a:cxn ang="0">
                  <a:pos x="1815" y="175"/>
                </a:cxn>
                <a:cxn ang="0">
                  <a:pos x="1808" y="4"/>
                </a:cxn>
                <a:cxn ang="0">
                  <a:pos x="1815" y="4"/>
                </a:cxn>
                <a:cxn ang="0">
                  <a:pos x="1808" y="175"/>
                </a:cxn>
                <a:cxn ang="0">
                  <a:pos x="1815" y="4"/>
                </a:cxn>
                <a:cxn ang="0">
                  <a:pos x="2456" y="175"/>
                </a:cxn>
                <a:cxn ang="0">
                  <a:pos x="2448" y="4"/>
                </a:cxn>
                <a:cxn ang="0">
                  <a:pos x="2456" y="4"/>
                </a:cxn>
                <a:cxn ang="0">
                  <a:pos x="2448" y="175"/>
                </a:cxn>
                <a:cxn ang="0">
                  <a:pos x="2456" y="4"/>
                </a:cxn>
                <a:cxn ang="0">
                  <a:pos x="3089" y="175"/>
                </a:cxn>
                <a:cxn ang="0">
                  <a:pos x="3081" y="4"/>
                </a:cxn>
                <a:cxn ang="0">
                  <a:pos x="3089" y="4"/>
                </a:cxn>
                <a:cxn ang="0">
                  <a:pos x="3081" y="175"/>
                </a:cxn>
                <a:cxn ang="0">
                  <a:pos x="3089" y="4"/>
                </a:cxn>
                <a:cxn ang="0">
                  <a:pos x="3722" y="175"/>
                </a:cxn>
                <a:cxn ang="0">
                  <a:pos x="3714" y="4"/>
                </a:cxn>
                <a:cxn ang="0">
                  <a:pos x="3722" y="4"/>
                </a:cxn>
                <a:cxn ang="0">
                  <a:pos x="3714" y="175"/>
                </a:cxn>
                <a:cxn ang="0">
                  <a:pos x="3722" y="4"/>
                </a:cxn>
                <a:cxn ang="0">
                  <a:pos x="4362" y="175"/>
                </a:cxn>
                <a:cxn ang="0">
                  <a:pos x="4355" y="4"/>
                </a:cxn>
                <a:cxn ang="0">
                  <a:pos x="4362" y="4"/>
                </a:cxn>
                <a:cxn ang="0">
                  <a:pos x="4355" y="175"/>
                </a:cxn>
                <a:cxn ang="0">
                  <a:pos x="4362" y="4"/>
                </a:cxn>
                <a:cxn ang="0">
                  <a:pos x="4995" y="175"/>
                </a:cxn>
                <a:cxn ang="0">
                  <a:pos x="4988" y="4"/>
                </a:cxn>
                <a:cxn ang="0">
                  <a:pos x="4995" y="4"/>
                </a:cxn>
                <a:cxn ang="0">
                  <a:pos x="4988" y="175"/>
                </a:cxn>
                <a:cxn ang="0">
                  <a:pos x="4995" y="4"/>
                </a:cxn>
              </a:cxnLst>
              <a:rect l="0" t="0" r="r" b="b"/>
              <a:pathLst>
                <a:path w="4995" h="175">
                  <a:moveTo>
                    <a:pt x="4" y="0"/>
                  </a:moveTo>
                  <a:lnTo>
                    <a:pt x="4992" y="0"/>
                  </a:lnTo>
                  <a:lnTo>
                    <a:pt x="4992" y="8"/>
                  </a:lnTo>
                  <a:lnTo>
                    <a:pt x="4" y="8"/>
                  </a:lnTo>
                  <a:lnTo>
                    <a:pt x="4" y="0"/>
                  </a:lnTo>
                  <a:close/>
                  <a:moveTo>
                    <a:pt x="8" y="4"/>
                  </a:moveTo>
                  <a:lnTo>
                    <a:pt x="8" y="175"/>
                  </a:lnTo>
                  <a:lnTo>
                    <a:pt x="0" y="175"/>
                  </a:lnTo>
                  <a:lnTo>
                    <a:pt x="0" y="4"/>
                  </a:lnTo>
                  <a:lnTo>
                    <a:pt x="8" y="4"/>
                  </a:lnTo>
                  <a:close/>
                  <a:moveTo>
                    <a:pt x="1182" y="4"/>
                  </a:moveTo>
                  <a:lnTo>
                    <a:pt x="1182" y="175"/>
                  </a:lnTo>
                  <a:lnTo>
                    <a:pt x="1175" y="175"/>
                  </a:lnTo>
                  <a:lnTo>
                    <a:pt x="1175" y="4"/>
                  </a:lnTo>
                  <a:lnTo>
                    <a:pt x="1182" y="4"/>
                  </a:lnTo>
                  <a:close/>
                  <a:moveTo>
                    <a:pt x="1182" y="4"/>
                  </a:moveTo>
                  <a:lnTo>
                    <a:pt x="1182" y="175"/>
                  </a:lnTo>
                  <a:lnTo>
                    <a:pt x="1175" y="175"/>
                  </a:lnTo>
                  <a:lnTo>
                    <a:pt x="1175" y="4"/>
                  </a:lnTo>
                  <a:lnTo>
                    <a:pt x="1182" y="4"/>
                  </a:lnTo>
                  <a:close/>
                  <a:moveTo>
                    <a:pt x="1815" y="4"/>
                  </a:moveTo>
                  <a:lnTo>
                    <a:pt x="1815" y="175"/>
                  </a:lnTo>
                  <a:lnTo>
                    <a:pt x="1808" y="175"/>
                  </a:lnTo>
                  <a:lnTo>
                    <a:pt x="1808" y="4"/>
                  </a:lnTo>
                  <a:lnTo>
                    <a:pt x="1815" y="4"/>
                  </a:lnTo>
                  <a:close/>
                  <a:moveTo>
                    <a:pt x="1815" y="4"/>
                  </a:moveTo>
                  <a:lnTo>
                    <a:pt x="1815" y="175"/>
                  </a:lnTo>
                  <a:lnTo>
                    <a:pt x="1808" y="175"/>
                  </a:lnTo>
                  <a:lnTo>
                    <a:pt x="1808" y="4"/>
                  </a:lnTo>
                  <a:lnTo>
                    <a:pt x="1815" y="4"/>
                  </a:lnTo>
                  <a:close/>
                  <a:moveTo>
                    <a:pt x="2456" y="4"/>
                  </a:moveTo>
                  <a:lnTo>
                    <a:pt x="2456" y="175"/>
                  </a:lnTo>
                  <a:lnTo>
                    <a:pt x="2448" y="175"/>
                  </a:lnTo>
                  <a:lnTo>
                    <a:pt x="2448" y="4"/>
                  </a:lnTo>
                  <a:lnTo>
                    <a:pt x="2456" y="4"/>
                  </a:lnTo>
                  <a:close/>
                  <a:moveTo>
                    <a:pt x="2456" y="4"/>
                  </a:moveTo>
                  <a:lnTo>
                    <a:pt x="2456" y="175"/>
                  </a:lnTo>
                  <a:lnTo>
                    <a:pt x="2448" y="175"/>
                  </a:lnTo>
                  <a:lnTo>
                    <a:pt x="2448" y="4"/>
                  </a:lnTo>
                  <a:lnTo>
                    <a:pt x="2456" y="4"/>
                  </a:lnTo>
                  <a:close/>
                  <a:moveTo>
                    <a:pt x="3089" y="4"/>
                  </a:moveTo>
                  <a:lnTo>
                    <a:pt x="3089" y="175"/>
                  </a:lnTo>
                  <a:lnTo>
                    <a:pt x="3081" y="175"/>
                  </a:lnTo>
                  <a:lnTo>
                    <a:pt x="3081" y="4"/>
                  </a:lnTo>
                  <a:lnTo>
                    <a:pt x="3089" y="4"/>
                  </a:lnTo>
                  <a:close/>
                  <a:moveTo>
                    <a:pt x="3089" y="4"/>
                  </a:moveTo>
                  <a:lnTo>
                    <a:pt x="3089" y="175"/>
                  </a:lnTo>
                  <a:lnTo>
                    <a:pt x="3081" y="175"/>
                  </a:lnTo>
                  <a:lnTo>
                    <a:pt x="3081" y="4"/>
                  </a:lnTo>
                  <a:lnTo>
                    <a:pt x="3089" y="4"/>
                  </a:lnTo>
                  <a:close/>
                  <a:moveTo>
                    <a:pt x="3722" y="4"/>
                  </a:moveTo>
                  <a:lnTo>
                    <a:pt x="3722" y="175"/>
                  </a:lnTo>
                  <a:lnTo>
                    <a:pt x="3714" y="175"/>
                  </a:lnTo>
                  <a:lnTo>
                    <a:pt x="3714" y="4"/>
                  </a:lnTo>
                  <a:lnTo>
                    <a:pt x="3722" y="4"/>
                  </a:lnTo>
                  <a:close/>
                  <a:moveTo>
                    <a:pt x="3722" y="4"/>
                  </a:moveTo>
                  <a:lnTo>
                    <a:pt x="3722" y="175"/>
                  </a:lnTo>
                  <a:lnTo>
                    <a:pt x="3714" y="175"/>
                  </a:lnTo>
                  <a:lnTo>
                    <a:pt x="3714" y="4"/>
                  </a:lnTo>
                  <a:lnTo>
                    <a:pt x="3722" y="4"/>
                  </a:lnTo>
                  <a:close/>
                  <a:moveTo>
                    <a:pt x="4362" y="4"/>
                  </a:moveTo>
                  <a:lnTo>
                    <a:pt x="4362" y="175"/>
                  </a:lnTo>
                  <a:lnTo>
                    <a:pt x="4355" y="175"/>
                  </a:lnTo>
                  <a:lnTo>
                    <a:pt x="4355" y="4"/>
                  </a:lnTo>
                  <a:lnTo>
                    <a:pt x="4362" y="4"/>
                  </a:lnTo>
                  <a:close/>
                  <a:moveTo>
                    <a:pt x="4362" y="4"/>
                  </a:moveTo>
                  <a:lnTo>
                    <a:pt x="4362" y="175"/>
                  </a:lnTo>
                  <a:lnTo>
                    <a:pt x="4355" y="175"/>
                  </a:lnTo>
                  <a:lnTo>
                    <a:pt x="4355" y="4"/>
                  </a:lnTo>
                  <a:lnTo>
                    <a:pt x="4362" y="4"/>
                  </a:lnTo>
                  <a:close/>
                  <a:moveTo>
                    <a:pt x="4995" y="4"/>
                  </a:moveTo>
                  <a:lnTo>
                    <a:pt x="4995" y="175"/>
                  </a:lnTo>
                  <a:lnTo>
                    <a:pt x="4988" y="175"/>
                  </a:lnTo>
                  <a:lnTo>
                    <a:pt x="4988" y="4"/>
                  </a:lnTo>
                  <a:lnTo>
                    <a:pt x="4995" y="4"/>
                  </a:lnTo>
                  <a:close/>
                  <a:moveTo>
                    <a:pt x="4995" y="4"/>
                  </a:moveTo>
                  <a:lnTo>
                    <a:pt x="4995" y="175"/>
                  </a:lnTo>
                  <a:lnTo>
                    <a:pt x="4988" y="175"/>
                  </a:lnTo>
                  <a:lnTo>
                    <a:pt x="4988" y="4"/>
                  </a:lnTo>
                  <a:lnTo>
                    <a:pt x="4995" y="4"/>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72" name="Freeform 44"/>
            <p:cNvSpPr>
              <a:spLocks/>
            </p:cNvSpPr>
            <p:nvPr/>
          </p:nvSpPr>
          <p:spPr bwMode="auto">
            <a:xfrm>
              <a:off x="444" y="3603"/>
              <a:ext cx="213" cy="23"/>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86A44A"/>
            </a:solidFill>
            <a:ln w="12700"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73" name="Freeform 45"/>
            <p:cNvSpPr>
              <a:spLocks/>
            </p:cNvSpPr>
            <p:nvPr/>
          </p:nvSpPr>
          <p:spPr bwMode="auto">
            <a:xfrm>
              <a:off x="516" y="3583"/>
              <a:ext cx="61" cy="62"/>
            </a:xfrm>
            <a:custGeom>
              <a:avLst/>
              <a:gdLst/>
              <a:ahLst/>
              <a:cxnLst>
                <a:cxn ang="0">
                  <a:pos x="31" y="0"/>
                </a:cxn>
                <a:cxn ang="0">
                  <a:pos x="61" y="62"/>
                </a:cxn>
                <a:cxn ang="0">
                  <a:pos x="0" y="62"/>
                </a:cxn>
                <a:cxn ang="0">
                  <a:pos x="31" y="0"/>
                </a:cxn>
              </a:cxnLst>
              <a:rect l="0" t="0" r="r" b="b"/>
              <a:pathLst>
                <a:path w="61" h="62">
                  <a:moveTo>
                    <a:pt x="31" y="0"/>
                  </a:moveTo>
                  <a:lnTo>
                    <a:pt x="61" y="62"/>
                  </a:lnTo>
                  <a:lnTo>
                    <a:pt x="0" y="62"/>
                  </a:lnTo>
                  <a:lnTo>
                    <a:pt x="31"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74" name="Freeform 46"/>
            <p:cNvSpPr>
              <a:spLocks noEditPoints="1"/>
            </p:cNvSpPr>
            <p:nvPr/>
          </p:nvSpPr>
          <p:spPr bwMode="auto">
            <a:xfrm>
              <a:off x="512" y="3579"/>
              <a:ext cx="69" cy="70"/>
            </a:xfrm>
            <a:custGeom>
              <a:avLst/>
              <a:gdLst/>
              <a:ahLst/>
              <a:cxnLst>
                <a:cxn ang="0">
                  <a:pos x="65" y="5"/>
                </a:cxn>
                <a:cxn ang="0">
                  <a:pos x="72" y="0"/>
                </a:cxn>
                <a:cxn ang="0">
                  <a:pos x="80" y="5"/>
                </a:cxn>
                <a:cxn ang="0">
                  <a:pos x="144" y="133"/>
                </a:cxn>
                <a:cxn ang="0">
                  <a:pos x="143" y="141"/>
                </a:cxn>
                <a:cxn ang="0">
                  <a:pos x="136" y="144"/>
                </a:cxn>
                <a:cxn ang="0">
                  <a:pos x="8" y="144"/>
                </a:cxn>
                <a:cxn ang="0">
                  <a:pos x="2" y="141"/>
                </a:cxn>
                <a:cxn ang="0">
                  <a:pos x="1" y="133"/>
                </a:cxn>
                <a:cxn ang="0">
                  <a:pos x="65" y="5"/>
                </a:cxn>
                <a:cxn ang="0">
                  <a:pos x="16" y="140"/>
                </a:cxn>
                <a:cxn ang="0">
                  <a:pos x="8" y="128"/>
                </a:cxn>
                <a:cxn ang="0">
                  <a:pos x="136" y="128"/>
                </a:cxn>
                <a:cxn ang="0">
                  <a:pos x="129" y="140"/>
                </a:cxn>
                <a:cxn ang="0">
                  <a:pos x="65" y="12"/>
                </a:cxn>
                <a:cxn ang="0">
                  <a:pos x="80" y="12"/>
                </a:cxn>
                <a:cxn ang="0">
                  <a:pos x="16" y="140"/>
                </a:cxn>
              </a:cxnLst>
              <a:rect l="0" t="0" r="r" b="b"/>
              <a:pathLst>
                <a:path w="145" h="144">
                  <a:moveTo>
                    <a:pt x="65" y="5"/>
                  </a:moveTo>
                  <a:cubicBezTo>
                    <a:pt x="67" y="2"/>
                    <a:pt x="69" y="0"/>
                    <a:pt x="72" y="0"/>
                  </a:cubicBezTo>
                  <a:cubicBezTo>
                    <a:pt x="75" y="0"/>
                    <a:pt x="78" y="2"/>
                    <a:pt x="80" y="5"/>
                  </a:cubicBezTo>
                  <a:lnTo>
                    <a:pt x="144" y="133"/>
                  </a:lnTo>
                  <a:cubicBezTo>
                    <a:pt x="145" y="135"/>
                    <a:pt x="145" y="138"/>
                    <a:pt x="143" y="141"/>
                  </a:cubicBezTo>
                  <a:cubicBezTo>
                    <a:pt x="142" y="143"/>
                    <a:pt x="139" y="144"/>
                    <a:pt x="136" y="144"/>
                  </a:cubicBezTo>
                  <a:lnTo>
                    <a:pt x="8" y="144"/>
                  </a:lnTo>
                  <a:cubicBezTo>
                    <a:pt x="6" y="144"/>
                    <a:pt x="3" y="143"/>
                    <a:pt x="2" y="141"/>
                  </a:cubicBezTo>
                  <a:cubicBezTo>
                    <a:pt x="0" y="138"/>
                    <a:pt x="0" y="135"/>
                    <a:pt x="1" y="133"/>
                  </a:cubicBezTo>
                  <a:lnTo>
                    <a:pt x="65" y="5"/>
                  </a:lnTo>
                  <a:close/>
                  <a:moveTo>
                    <a:pt x="16" y="140"/>
                  </a:moveTo>
                  <a:lnTo>
                    <a:pt x="8" y="128"/>
                  </a:lnTo>
                  <a:lnTo>
                    <a:pt x="136" y="128"/>
                  </a:lnTo>
                  <a:lnTo>
                    <a:pt x="129" y="140"/>
                  </a:lnTo>
                  <a:lnTo>
                    <a:pt x="65" y="12"/>
                  </a:lnTo>
                  <a:lnTo>
                    <a:pt x="80" y="12"/>
                  </a:lnTo>
                  <a:lnTo>
                    <a:pt x="16" y="140"/>
                  </a:lnTo>
                  <a:close/>
                </a:path>
              </a:pathLst>
            </a:custGeom>
            <a:solidFill>
              <a:srgbClr val="86A44A"/>
            </a:solidFill>
            <a:ln w="12700"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75" name="Rectangle 47"/>
            <p:cNvSpPr>
              <a:spLocks noChangeArrowheads="1"/>
            </p:cNvSpPr>
            <p:nvPr/>
          </p:nvSpPr>
          <p:spPr bwMode="auto">
            <a:xfrm>
              <a:off x="673" y="3554"/>
              <a:ext cx="48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PEDIATRÍA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76" name="Rectangle 48"/>
            <p:cNvSpPr>
              <a:spLocks noChangeArrowheads="1"/>
            </p:cNvSpPr>
            <p:nvPr/>
          </p:nvSpPr>
          <p:spPr bwMode="auto">
            <a:xfrm>
              <a:off x="1844" y="3564"/>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8,6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77" name="Rectangle 49"/>
            <p:cNvSpPr>
              <a:spLocks noChangeArrowheads="1"/>
            </p:cNvSpPr>
            <p:nvPr/>
          </p:nvSpPr>
          <p:spPr bwMode="auto">
            <a:xfrm>
              <a:off x="2480" y="3564"/>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9,8</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78" name="Rectangle 50"/>
            <p:cNvSpPr>
              <a:spLocks noChangeArrowheads="1"/>
            </p:cNvSpPr>
            <p:nvPr/>
          </p:nvSpPr>
          <p:spPr bwMode="auto">
            <a:xfrm>
              <a:off x="3115" y="3564"/>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8,5</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79" name="Rectangle 51"/>
            <p:cNvSpPr>
              <a:spLocks noChangeArrowheads="1"/>
            </p:cNvSpPr>
            <p:nvPr/>
          </p:nvSpPr>
          <p:spPr bwMode="auto">
            <a:xfrm>
              <a:off x="3751" y="3564"/>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8,5</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80" name="Rectangle 52"/>
            <p:cNvSpPr>
              <a:spLocks noChangeArrowheads="1"/>
            </p:cNvSpPr>
            <p:nvPr/>
          </p:nvSpPr>
          <p:spPr bwMode="auto">
            <a:xfrm>
              <a:off x="4363" y="3564"/>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8,43</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81" name="Rectangle 53"/>
            <p:cNvSpPr>
              <a:spLocks noChangeArrowheads="1"/>
            </p:cNvSpPr>
            <p:nvPr/>
          </p:nvSpPr>
          <p:spPr bwMode="auto">
            <a:xfrm>
              <a:off x="4999" y="3564"/>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9,71</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82" name="Freeform 54"/>
            <p:cNvSpPr>
              <a:spLocks noEditPoints="1"/>
            </p:cNvSpPr>
            <p:nvPr/>
          </p:nvSpPr>
          <p:spPr bwMode="auto">
            <a:xfrm>
              <a:off x="413" y="3704"/>
              <a:ext cx="4995" cy="175"/>
            </a:xfrm>
            <a:custGeom>
              <a:avLst/>
              <a:gdLst/>
              <a:ahLst/>
              <a:cxnLst>
                <a:cxn ang="0">
                  <a:pos x="4992" y="0"/>
                </a:cxn>
                <a:cxn ang="0">
                  <a:pos x="4" y="7"/>
                </a:cxn>
                <a:cxn ang="0">
                  <a:pos x="8" y="4"/>
                </a:cxn>
                <a:cxn ang="0">
                  <a:pos x="0" y="175"/>
                </a:cxn>
                <a:cxn ang="0">
                  <a:pos x="8" y="4"/>
                </a:cxn>
                <a:cxn ang="0">
                  <a:pos x="1182" y="175"/>
                </a:cxn>
                <a:cxn ang="0">
                  <a:pos x="1175" y="4"/>
                </a:cxn>
                <a:cxn ang="0">
                  <a:pos x="1182" y="4"/>
                </a:cxn>
                <a:cxn ang="0">
                  <a:pos x="1175" y="175"/>
                </a:cxn>
                <a:cxn ang="0">
                  <a:pos x="1182" y="4"/>
                </a:cxn>
                <a:cxn ang="0">
                  <a:pos x="1815" y="175"/>
                </a:cxn>
                <a:cxn ang="0">
                  <a:pos x="1808" y="4"/>
                </a:cxn>
                <a:cxn ang="0">
                  <a:pos x="1815" y="4"/>
                </a:cxn>
                <a:cxn ang="0">
                  <a:pos x="1808" y="175"/>
                </a:cxn>
                <a:cxn ang="0">
                  <a:pos x="1815" y="4"/>
                </a:cxn>
                <a:cxn ang="0">
                  <a:pos x="2456" y="175"/>
                </a:cxn>
                <a:cxn ang="0">
                  <a:pos x="2448" y="4"/>
                </a:cxn>
                <a:cxn ang="0">
                  <a:pos x="2456" y="4"/>
                </a:cxn>
                <a:cxn ang="0">
                  <a:pos x="2448" y="175"/>
                </a:cxn>
                <a:cxn ang="0">
                  <a:pos x="2456" y="4"/>
                </a:cxn>
                <a:cxn ang="0">
                  <a:pos x="3089" y="175"/>
                </a:cxn>
                <a:cxn ang="0">
                  <a:pos x="3081" y="4"/>
                </a:cxn>
                <a:cxn ang="0">
                  <a:pos x="3089" y="4"/>
                </a:cxn>
                <a:cxn ang="0">
                  <a:pos x="3081" y="175"/>
                </a:cxn>
                <a:cxn ang="0">
                  <a:pos x="3089" y="4"/>
                </a:cxn>
                <a:cxn ang="0">
                  <a:pos x="3722" y="175"/>
                </a:cxn>
                <a:cxn ang="0">
                  <a:pos x="3714" y="4"/>
                </a:cxn>
                <a:cxn ang="0">
                  <a:pos x="3722" y="4"/>
                </a:cxn>
                <a:cxn ang="0">
                  <a:pos x="3714" y="175"/>
                </a:cxn>
                <a:cxn ang="0">
                  <a:pos x="3722" y="4"/>
                </a:cxn>
                <a:cxn ang="0">
                  <a:pos x="4362" y="175"/>
                </a:cxn>
                <a:cxn ang="0">
                  <a:pos x="4355" y="4"/>
                </a:cxn>
                <a:cxn ang="0">
                  <a:pos x="4362" y="4"/>
                </a:cxn>
                <a:cxn ang="0">
                  <a:pos x="4355" y="175"/>
                </a:cxn>
                <a:cxn ang="0">
                  <a:pos x="4362" y="4"/>
                </a:cxn>
                <a:cxn ang="0">
                  <a:pos x="4995" y="175"/>
                </a:cxn>
                <a:cxn ang="0">
                  <a:pos x="4988" y="4"/>
                </a:cxn>
                <a:cxn ang="0">
                  <a:pos x="4995" y="4"/>
                </a:cxn>
                <a:cxn ang="0">
                  <a:pos x="4988" y="175"/>
                </a:cxn>
                <a:cxn ang="0">
                  <a:pos x="4995" y="4"/>
                </a:cxn>
              </a:cxnLst>
              <a:rect l="0" t="0" r="r" b="b"/>
              <a:pathLst>
                <a:path w="4995" h="175">
                  <a:moveTo>
                    <a:pt x="4" y="0"/>
                  </a:moveTo>
                  <a:lnTo>
                    <a:pt x="4992" y="0"/>
                  </a:lnTo>
                  <a:lnTo>
                    <a:pt x="4992" y="7"/>
                  </a:lnTo>
                  <a:lnTo>
                    <a:pt x="4" y="7"/>
                  </a:lnTo>
                  <a:lnTo>
                    <a:pt x="4" y="0"/>
                  </a:lnTo>
                  <a:close/>
                  <a:moveTo>
                    <a:pt x="8" y="4"/>
                  </a:moveTo>
                  <a:lnTo>
                    <a:pt x="8" y="175"/>
                  </a:lnTo>
                  <a:lnTo>
                    <a:pt x="0" y="175"/>
                  </a:lnTo>
                  <a:lnTo>
                    <a:pt x="0" y="4"/>
                  </a:lnTo>
                  <a:lnTo>
                    <a:pt x="8" y="4"/>
                  </a:lnTo>
                  <a:close/>
                  <a:moveTo>
                    <a:pt x="1182" y="4"/>
                  </a:moveTo>
                  <a:lnTo>
                    <a:pt x="1182" y="175"/>
                  </a:lnTo>
                  <a:lnTo>
                    <a:pt x="1175" y="175"/>
                  </a:lnTo>
                  <a:lnTo>
                    <a:pt x="1175" y="4"/>
                  </a:lnTo>
                  <a:lnTo>
                    <a:pt x="1182" y="4"/>
                  </a:lnTo>
                  <a:close/>
                  <a:moveTo>
                    <a:pt x="1182" y="4"/>
                  </a:moveTo>
                  <a:lnTo>
                    <a:pt x="1182" y="175"/>
                  </a:lnTo>
                  <a:lnTo>
                    <a:pt x="1175" y="175"/>
                  </a:lnTo>
                  <a:lnTo>
                    <a:pt x="1175" y="4"/>
                  </a:lnTo>
                  <a:lnTo>
                    <a:pt x="1182" y="4"/>
                  </a:lnTo>
                  <a:close/>
                  <a:moveTo>
                    <a:pt x="1815" y="4"/>
                  </a:moveTo>
                  <a:lnTo>
                    <a:pt x="1815" y="175"/>
                  </a:lnTo>
                  <a:lnTo>
                    <a:pt x="1808" y="175"/>
                  </a:lnTo>
                  <a:lnTo>
                    <a:pt x="1808" y="4"/>
                  </a:lnTo>
                  <a:lnTo>
                    <a:pt x="1815" y="4"/>
                  </a:lnTo>
                  <a:close/>
                  <a:moveTo>
                    <a:pt x="1815" y="4"/>
                  </a:moveTo>
                  <a:lnTo>
                    <a:pt x="1815" y="175"/>
                  </a:lnTo>
                  <a:lnTo>
                    <a:pt x="1808" y="175"/>
                  </a:lnTo>
                  <a:lnTo>
                    <a:pt x="1808" y="4"/>
                  </a:lnTo>
                  <a:lnTo>
                    <a:pt x="1815" y="4"/>
                  </a:lnTo>
                  <a:close/>
                  <a:moveTo>
                    <a:pt x="2456" y="4"/>
                  </a:moveTo>
                  <a:lnTo>
                    <a:pt x="2456" y="175"/>
                  </a:lnTo>
                  <a:lnTo>
                    <a:pt x="2448" y="175"/>
                  </a:lnTo>
                  <a:lnTo>
                    <a:pt x="2448" y="4"/>
                  </a:lnTo>
                  <a:lnTo>
                    <a:pt x="2456" y="4"/>
                  </a:lnTo>
                  <a:close/>
                  <a:moveTo>
                    <a:pt x="2456" y="4"/>
                  </a:moveTo>
                  <a:lnTo>
                    <a:pt x="2456" y="175"/>
                  </a:lnTo>
                  <a:lnTo>
                    <a:pt x="2448" y="175"/>
                  </a:lnTo>
                  <a:lnTo>
                    <a:pt x="2448" y="4"/>
                  </a:lnTo>
                  <a:lnTo>
                    <a:pt x="2456" y="4"/>
                  </a:lnTo>
                  <a:close/>
                  <a:moveTo>
                    <a:pt x="3089" y="4"/>
                  </a:moveTo>
                  <a:lnTo>
                    <a:pt x="3089" y="175"/>
                  </a:lnTo>
                  <a:lnTo>
                    <a:pt x="3081" y="175"/>
                  </a:lnTo>
                  <a:lnTo>
                    <a:pt x="3081" y="4"/>
                  </a:lnTo>
                  <a:lnTo>
                    <a:pt x="3089" y="4"/>
                  </a:lnTo>
                  <a:close/>
                  <a:moveTo>
                    <a:pt x="3089" y="4"/>
                  </a:moveTo>
                  <a:lnTo>
                    <a:pt x="3089" y="175"/>
                  </a:lnTo>
                  <a:lnTo>
                    <a:pt x="3081" y="175"/>
                  </a:lnTo>
                  <a:lnTo>
                    <a:pt x="3081" y="4"/>
                  </a:lnTo>
                  <a:lnTo>
                    <a:pt x="3089" y="4"/>
                  </a:lnTo>
                  <a:close/>
                  <a:moveTo>
                    <a:pt x="3722" y="4"/>
                  </a:moveTo>
                  <a:lnTo>
                    <a:pt x="3722" y="175"/>
                  </a:lnTo>
                  <a:lnTo>
                    <a:pt x="3714" y="175"/>
                  </a:lnTo>
                  <a:lnTo>
                    <a:pt x="3714" y="4"/>
                  </a:lnTo>
                  <a:lnTo>
                    <a:pt x="3722" y="4"/>
                  </a:lnTo>
                  <a:close/>
                  <a:moveTo>
                    <a:pt x="3722" y="4"/>
                  </a:moveTo>
                  <a:lnTo>
                    <a:pt x="3722" y="175"/>
                  </a:lnTo>
                  <a:lnTo>
                    <a:pt x="3714" y="175"/>
                  </a:lnTo>
                  <a:lnTo>
                    <a:pt x="3714" y="4"/>
                  </a:lnTo>
                  <a:lnTo>
                    <a:pt x="3722" y="4"/>
                  </a:lnTo>
                  <a:close/>
                  <a:moveTo>
                    <a:pt x="4362" y="4"/>
                  </a:moveTo>
                  <a:lnTo>
                    <a:pt x="4362" y="175"/>
                  </a:lnTo>
                  <a:lnTo>
                    <a:pt x="4355" y="175"/>
                  </a:lnTo>
                  <a:lnTo>
                    <a:pt x="4355" y="4"/>
                  </a:lnTo>
                  <a:lnTo>
                    <a:pt x="4362" y="4"/>
                  </a:lnTo>
                  <a:close/>
                  <a:moveTo>
                    <a:pt x="4362" y="4"/>
                  </a:moveTo>
                  <a:lnTo>
                    <a:pt x="4362" y="175"/>
                  </a:lnTo>
                  <a:lnTo>
                    <a:pt x="4355" y="175"/>
                  </a:lnTo>
                  <a:lnTo>
                    <a:pt x="4355" y="4"/>
                  </a:lnTo>
                  <a:lnTo>
                    <a:pt x="4362" y="4"/>
                  </a:lnTo>
                  <a:close/>
                  <a:moveTo>
                    <a:pt x="4995" y="4"/>
                  </a:moveTo>
                  <a:lnTo>
                    <a:pt x="4995" y="175"/>
                  </a:lnTo>
                  <a:lnTo>
                    <a:pt x="4988" y="175"/>
                  </a:lnTo>
                  <a:lnTo>
                    <a:pt x="4988" y="4"/>
                  </a:lnTo>
                  <a:lnTo>
                    <a:pt x="4995" y="4"/>
                  </a:lnTo>
                  <a:close/>
                  <a:moveTo>
                    <a:pt x="4995" y="4"/>
                  </a:moveTo>
                  <a:lnTo>
                    <a:pt x="4995" y="175"/>
                  </a:lnTo>
                  <a:lnTo>
                    <a:pt x="4988" y="175"/>
                  </a:lnTo>
                  <a:lnTo>
                    <a:pt x="4988" y="4"/>
                  </a:lnTo>
                  <a:lnTo>
                    <a:pt x="4995" y="4"/>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83" name="Freeform 55"/>
            <p:cNvSpPr>
              <a:spLocks/>
            </p:cNvSpPr>
            <p:nvPr/>
          </p:nvSpPr>
          <p:spPr bwMode="auto">
            <a:xfrm>
              <a:off x="444" y="3774"/>
              <a:ext cx="213" cy="23"/>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6E548D"/>
            </a:solidFill>
            <a:ln w="12700"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84" name="Freeform 56"/>
            <p:cNvSpPr>
              <a:spLocks noEditPoints="1"/>
            </p:cNvSpPr>
            <p:nvPr/>
          </p:nvSpPr>
          <p:spPr bwMode="auto">
            <a:xfrm>
              <a:off x="516" y="3754"/>
              <a:ext cx="61" cy="62"/>
            </a:xfrm>
            <a:custGeom>
              <a:avLst/>
              <a:gdLst/>
              <a:ahLst/>
              <a:cxnLst>
                <a:cxn ang="0">
                  <a:pos x="61" y="62"/>
                </a:cxn>
                <a:cxn ang="0">
                  <a:pos x="0" y="0"/>
                </a:cxn>
                <a:cxn ang="0">
                  <a:pos x="61" y="62"/>
                </a:cxn>
                <a:cxn ang="0">
                  <a:pos x="0" y="62"/>
                </a:cxn>
                <a:cxn ang="0">
                  <a:pos x="61" y="0"/>
                </a:cxn>
                <a:cxn ang="0">
                  <a:pos x="0" y="62"/>
                </a:cxn>
              </a:cxnLst>
              <a:rect l="0" t="0" r="r" b="b"/>
              <a:pathLst>
                <a:path w="61" h="62">
                  <a:moveTo>
                    <a:pt x="61" y="62"/>
                  </a:moveTo>
                  <a:lnTo>
                    <a:pt x="0" y="0"/>
                  </a:lnTo>
                  <a:lnTo>
                    <a:pt x="61" y="62"/>
                  </a:lnTo>
                  <a:close/>
                  <a:moveTo>
                    <a:pt x="0" y="62"/>
                  </a:moveTo>
                  <a:lnTo>
                    <a:pt x="61" y="0"/>
                  </a:lnTo>
                  <a:lnTo>
                    <a:pt x="0" y="62"/>
                  </a:lnTo>
                  <a:close/>
                </a:path>
              </a:pathLst>
            </a:custGeom>
            <a:solidFill>
              <a:srgbClr val="71588F"/>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85" name="Freeform 57"/>
            <p:cNvSpPr>
              <a:spLocks noEditPoints="1"/>
            </p:cNvSpPr>
            <p:nvPr/>
          </p:nvSpPr>
          <p:spPr bwMode="auto">
            <a:xfrm>
              <a:off x="514" y="3752"/>
              <a:ext cx="66" cy="67"/>
            </a:xfrm>
            <a:custGeom>
              <a:avLst/>
              <a:gdLst/>
              <a:ahLst/>
              <a:cxnLst>
                <a:cxn ang="0">
                  <a:pos x="61" y="67"/>
                </a:cxn>
                <a:cxn ang="0">
                  <a:pos x="0" y="5"/>
                </a:cxn>
                <a:cxn ang="0">
                  <a:pos x="5" y="0"/>
                </a:cxn>
                <a:cxn ang="0">
                  <a:pos x="66" y="62"/>
                </a:cxn>
                <a:cxn ang="0">
                  <a:pos x="61" y="67"/>
                </a:cxn>
                <a:cxn ang="0">
                  <a:pos x="0" y="62"/>
                </a:cxn>
                <a:cxn ang="0">
                  <a:pos x="61" y="0"/>
                </a:cxn>
                <a:cxn ang="0">
                  <a:pos x="66" y="5"/>
                </a:cxn>
                <a:cxn ang="0">
                  <a:pos x="5" y="67"/>
                </a:cxn>
                <a:cxn ang="0">
                  <a:pos x="0" y="62"/>
                </a:cxn>
              </a:cxnLst>
              <a:rect l="0" t="0" r="r" b="b"/>
              <a:pathLst>
                <a:path w="66" h="67">
                  <a:moveTo>
                    <a:pt x="61" y="67"/>
                  </a:moveTo>
                  <a:lnTo>
                    <a:pt x="0" y="5"/>
                  </a:lnTo>
                  <a:lnTo>
                    <a:pt x="5" y="0"/>
                  </a:lnTo>
                  <a:lnTo>
                    <a:pt x="66" y="62"/>
                  </a:lnTo>
                  <a:lnTo>
                    <a:pt x="61" y="67"/>
                  </a:lnTo>
                  <a:close/>
                  <a:moveTo>
                    <a:pt x="0" y="62"/>
                  </a:moveTo>
                  <a:lnTo>
                    <a:pt x="61" y="0"/>
                  </a:lnTo>
                  <a:lnTo>
                    <a:pt x="66" y="5"/>
                  </a:lnTo>
                  <a:lnTo>
                    <a:pt x="5" y="67"/>
                  </a:lnTo>
                  <a:lnTo>
                    <a:pt x="0" y="62"/>
                  </a:lnTo>
                  <a:close/>
                </a:path>
              </a:pathLst>
            </a:custGeom>
            <a:solidFill>
              <a:srgbClr val="6E548D"/>
            </a:solidFill>
            <a:ln w="12700"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86" name="Rectangle 58"/>
            <p:cNvSpPr>
              <a:spLocks noChangeArrowheads="1"/>
            </p:cNvSpPr>
            <p:nvPr/>
          </p:nvSpPr>
          <p:spPr bwMode="auto">
            <a:xfrm>
              <a:off x="673" y="3727"/>
              <a:ext cx="7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NEONATOLOGÍA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87" name="Rectangle 59"/>
            <p:cNvSpPr>
              <a:spLocks noChangeArrowheads="1"/>
            </p:cNvSpPr>
            <p:nvPr/>
          </p:nvSpPr>
          <p:spPr bwMode="auto">
            <a:xfrm>
              <a:off x="1844" y="3737"/>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5,9</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88" name="Rectangle 60"/>
            <p:cNvSpPr>
              <a:spLocks noChangeArrowheads="1"/>
            </p:cNvSpPr>
            <p:nvPr/>
          </p:nvSpPr>
          <p:spPr bwMode="auto">
            <a:xfrm>
              <a:off x="2480" y="3737"/>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8,2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89" name="Rectangle 61"/>
            <p:cNvSpPr>
              <a:spLocks noChangeArrowheads="1"/>
            </p:cNvSpPr>
            <p:nvPr/>
          </p:nvSpPr>
          <p:spPr bwMode="auto">
            <a:xfrm>
              <a:off x="3115" y="3737"/>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7,8</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90" name="Rectangle 62"/>
            <p:cNvSpPr>
              <a:spLocks noChangeArrowheads="1"/>
            </p:cNvSpPr>
            <p:nvPr/>
          </p:nvSpPr>
          <p:spPr bwMode="auto">
            <a:xfrm>
              <a:off x="3751" y="3737"/>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7,8</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91" name="Rectangle 63"/>
            <p:cNvSpPr>
              <a:spLocks noChangeArrowheads="1"/>
            </p:cNvSpPr>
            <p:nvPr/>
          </p:nvSpPr>
          <p:spPr bwMode="auto">
            <a:xfrm>
              <a:off x="4363" y="3737"/>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6,05</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92" name="Rectangle 64"/>
            <p:cNvSpPr>
              <a:spLocks noChangeArrowheads="1"/>
            </p:cNvSpPr>
            <p:nvPr/>
          </p:nvSpPr>
          <p:spPr bwMode="auto">
            <a:xfrm>
              <a:off x="4999" y="3737"/>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7,02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93" name="Freeform 65"/>
            <p:cNvSpPr>
              <a:spLocks noEditPoints="1"/>
            </p:cNvSpPr>
            <p:nvPr/>
          </p:nvSpPr>
          <p:spPr bwMode="auto">
            <a:xfrm>
              <a:off x="413" y="3875"/>
              <a:ext cx="4995" cy="178"/>
            </a:xfrm>
            <a:custGeom>
              <a:avLst/>
              <a:gdLst/>
              <a:ahLst/>
              <a:cxnLst>
                <a:cxn ang="0">
                  <a:pos x="10472" y="0"/>
                </a:cxn>
                <a:cxn ang="0">
                  <a:pos x="8" y="16"/>
                </a:cxn>
                <a:cxn ang="0">
                  <a:pos x="16" y="8"/>
                </a:cxn>
                <a:cxn ang="0">
                  <a:pos x="8" y="352"/>
                </a:cxn>
                <a:cxn ang="0">
                  <a:pos x="10472" y="368"/>
                </a:cxn>
                <a:cxn ang="0">
                  <a:pos x="0" y="360"/>
                </a:cxn>
                <a:cxn ang="0">
                  <a:pos x="16" y="8"/>
                </a:cxn>
                <a:cxn ang="0">
                  <a:pos x="2480" y="360"/>
                </a:cxn>
                <a:cxn ang="0">
                  <a:pos x="2464" y="8"/>
                </a:cxn>
                <a:cxn ang="0">
                  <a:pos x="2480" y="8"/>
                </a:cxn>
                <a:cxn ang="0">
                  <a:pos x="2464" y="360"/>
                </a:cxn>
                <a:cxn ang="0">
                  <a:pos x="2480" y="8"/>
                </a:cxn>
                <a:cxn ang="0">
                  <a:pos x="3808" y="360"/>
                </a:cxn>
                <a:cxn ang="0">
                  <a:pos x="3792" y="8"/>
                </a:cxn>
                <a:cxn ang="0">
                  <a:pos x="3808" y="8"/>
                </a:cxn>
                <a:cxn ang="0">
                  <a:pos x="3792" y="360"/>
                </a:cxn>
                <a:cxn ang="0">
                  <a:pos x="3808" y="8"/>
                </a:cxn>
                <a:cxn ang="0">
                  <a:pos x="5152" y="360"/>
                </a:cxn>
                <a:cxn ang="0">
                  <a:pos x="5136" y="8"/>
                </a:cxn>
                <a:cxn ang="0">
                  <a:pos x="5152" y="8"/>
                </a:cxn>
                <a:cxn ang="0">
                  <a:pos x="5136" y="360"/>
                </a:cxn>
                <a:cxn ang="0">
                  <a:pos x="5152" y="8"/>
                </a:cxn>
                <a:cxn ang="0">
                  <a:pos x="6480" y="360"/>
                </a:cxn>
                <a:cxn ang="0">
                  <a:pos x="6464" y="8"/>
                </a:cxn>
                <a:cxn ang="0">
                  <a:pos x="6480" y="8"/>
                </a:cxn>
                <a:cxn ang="0">
                  <a:pos x="6464" y="360"/>
                </a:cxn>
                <a:cxn ang="0">
                  <a:pos x="6480" y="8"/>
                </a:cxn>
                <a:cxn ang="0">
                  <a:pos x="7808" y="360"/>
                </a:cxn>
                <a:cxn ang="0">
                  <a:pos x="7792" y="8"/>
                </a:cxn>
                <a:cxn ang="0">
                  <a:pos x="7808" y="8"/>
                </a:cxn>
                <a:cxn ang="0">
                  <a:pos x="7792" y="360"/>
                </a:cxn>
                <a:cxn ang="0">
                  <a:pos x="7808" y="8"/>
                </a:cxn>
                <a:cxn ang="0">
                  <a:pos x="9152" y="360"/>
                </a:cxn>
                <a:cxn ang="0">
                  <a:pos x="9136" y="8"/>
                </a:cxn>
                <a:cxn ang="0">
                  <a:pos x="9152" y="8"/>
                </a:cxn>
                <a:cxn ang="0">
                  <a:pos x="9136" y="360"/>
                </a:cxn>
                <a:cxn ang="0">
                  <a:pos x="9152" y="8"/>
                </a:cxn>
                <a:cxn ang="0">
                  <a:pos x="10480" y="360"/>
                </a:cxn>
                <a:cxn ang="0">
                  <a:pos x="10464" y="8"/>
                </a:cxn>
                <a:cxn ang="0">
                  <a:pos x="10480" y="8"/>
                </a:cxn>
                <a:cxn ang="0">
                  <a:pos x="10464" y="360"/>
                </a:cxn>
                <a:cxn ang="0">
                  <a:pos x="10480" y="8"/>
                </a:cxn>
              </a:cxnLst>
              <a:rect l="0" t="0" r="r" b="b"/>
              <a:pathLst>
                <a:path w="10480" h="368">
                  <a:moveTo>
                    <a:pt x="8" y="0"/>
                  </a:moveTo>
                  <a:lnTo>
                    <a:pt x="10472" y="0"/>
                  </a:lnTo>
                  <a:lnTo>
                    <a:pt x="10472" y="16"/>
                  </a:lnTo>
                  <a:lnTo>
                    <a:pt x="8" y="16"/>
                  </a:lnTo>
                  <a:lnTo>
                    <a:pt x="8" y="0"/>
                  </a:lnTo>
                  <a:close/>
                  <a:moveTo>
                    <a:pt x="16" y="8"/>
                  </a:moveTo>
                  <a:lnTo>
                    <a:pt x="16" y="360"/>
                  </a:lnTo>
                  <a:lnTo>
                    <a:pt x="8" y="352"/>
                  </a:lnTo>
                  <a:lnTo>
                    <a:pt x="10472" y="352"/>
                  </a:lnTo>
                  <a:lnTo>
                    <a:pt x="10472" y="368"/>
                  </a:lnTo>
                  <a:lnTo>
                    <a:pt x="8" y="368"/>
                  </a:lnTo>
                  <a:cubicBezTo>
                    <a:pt x="4" y="368"/>
                    <a:pt x="0" y="365"/>
                    <a:pt x="0" y="360"/>
                  </a:cubicBezTo>
                  <a:lnTo>
                    <a:pt x="0" y="8"/>
                  </a:lnTo>
                  <a:lnTo>
                    <a:pt x="16" y="8"/>
                  </a:lnTo>
                  <a:close/>
                  <a:moveTo>
                    <a:pt x="2480" y="8"/>
                  </a:moveTo>
                  <a:lnTo>
                    <a:pt x="2480" y="360"/>
                  </a:lnTo>
                  <a:lnTo>
                    <a:pt x="2464" y="360"/>
                  </a:lnTo>
                  <a:lnTo>
                    <a:pt x="2464" y="8"/>
                  </a:lnTo>
                  <a:lnTo>
                    <a:pt x="2480" y="8"/>
                  </a:lnTo>
                  <a:close/>
                  <a:moveTo>
                    <a:pt x="2480" y="8"/>
                  </a:moveTo>
                  <a:lnTo>
                    <a:pt x="2480" y="360"/>
                  </a:lnTo>
                  <a:lnTo>
                    <a:pt x="2464" y="360"/>
                  </a:lnTo>
                  <a:lnTo>
                    <a:pt x="2464" y="8"/>
                  </a:lnTo>
                  <a:lnTo>
                    <a:pt x="2480" y="8"/>
                  </a:lnTo>
                  <a:close/>
                  <a:moveTo>
                    <a:pt x="3808" y="8"/>
                  </a:moveTo>
                  <a:lnTo>
                    <a:pt x="3808" y="360"/>
                  </a:lnTo>
                  <a:lnTo>
                    <a:pt x="3792" y="360"/>
                  </a:lnTo>
                  <a:lnTo>
                    <a:pt x="3792" y="8"/>
                  </a:lnTo>
                  <a:lnTo>
                    <a:pt x="3808" y="8"/>
                  </a:lnTo>
                  <a:close/>
                  <a:moveTo>
                    <a:pt x="3808" y="8"/>
                  </a:moveTo>
                  <a:lnTo>
                    <a:pt x="3808" y="360"/>
                  </a:lnTo>
                  <a:lnTo>
                    <a:pt x="3792" y="360"/>
                  </a:lnTo>
                  <a:lnTo>
                    <a:pt x="3792" y="8"/>
                  </a:lnTo>
                  <a:lnTo>
                    <a:pt x="3808" y="8"/>
                  </a:lnTo>
                  <a:close/>
                  <a:moveTo>
                    <a:pt x="5152" y="8"/>
                  </a:moveTo>
                  <a:lnTo>
                    <a:pt x="5152" y="360"/>
                  </a:lnTo>
                  <a:lnTo>
                    <a:pt x="5136" y="360"/>
                  </a:lnTo>
                  <a:lnTo>
                    <a:pt x="5136" y="8"/>
                  </a:lnTo>
                  <a:lnTo>
                    <a:pt x="5152" y="8"/>
                  </a:lnTo>
                  <a:close/>
                  <a:moveTo>
                    <a:pt x="5152" y="8"/>
                  </a:moveTo>
                  <a:lnTo>
                    <a:pt x="5152" y="360"/>
                  </a:lnTo>
                  <a:lnTo>
                    <a:pt x="5136" y="360"/>
                  </a:lnTo>
                  <a:lnTo>
                    <a:pt x="5136" y="8"/>
                  </a:lnTo>
                  <a:lnTo>
                    <a:pt x="5152" y="8"/>
                  </a:lnTo>
                  <a:close/>
                  <a:moveTo>
                    <a:pt x="6480" y="8"/>
                  </a:moveTo>
                  <a:lnTo>
                    <a:pt x="6480" y="360"/>
                  </a:lnTo>
                  <a:lnTo>
                    <a:pt x="6464" y="360"/>
                  </a:lnTo>
                  <a:lnTo>
                    <a:pt x="6464" y="8"/>
                  </a:lnTo>
                  <a:lnTo>
                    <a:pt x="6480" y="8"/>
                  </a:lnTo>
                  <a:close/>
                  <a:moveTo>
                    <a:pt x="6480" y="8"/>
                  </a:moveTo>
                  <a:lnTo>
                    <a:pt x="6480" y="360"/>
                  </a:lnTo>
                  <a:lnTo>
                    <a:pt x="6464" y="360"/>
                  </a:lnTo>
                  <a:lnTo>
                    <a:pt x="6464" y="8"/>
                  </a:lnTo>
                  <a:lnTo>
                    <a:pt x="6480" y="8"/>
                  </a:lnTo>
                  <a:close/>
                  <a:moveTo>
                    <a:pt x="7808" y="8"/>
                  </a:moveTo>
                  <a:lnTo>
                    <a:pt x="7808" y="360"/>
                  </a:lnTo>
                  <a:lnTo>
                    <a:pt x="7792" y="360"/>
                  </a:lnTo>
                  <a:lnTo>
                    <a:pt x="7792" y="8"/>
                  </a:lnTo>
                  <a:lnTo>
                    <a:pt x="7808" y="8"/>
                  </a:lnTo>
                  <a:close/>
                  <a:moveTo>
                    <a:pt x="7808" y="8"/>
                  </a:moveTo>
                  <a:lnTo>
                    <a:pt x="7808" y="360"/>
                  </a:lnTo>
                  <a:lnTo>
                    <a:pt x="7792" y="360"/>
                  </a:lnTo>
                  <a:lnTo>
                    <a:pt x="7792" y="8"/>
                  </a:lnTo>
                  <a:lnTo>
                    <a:pt x="7808" y="8"/>
                  </a:lnTo>
                  <a:close/>
                  <a:moveTo>
                    <a:pt x="9152" y="8"/>
                  </a:moveTo>
                  <a:lnTo>
                    <a:pt x="9152" y="360"/>
                  </a:lnTo>
                  <a:lnTo>
                    <a:pt x="9136" y="360"/>
                  </a:lnTo>
                  <a:lnTo>
                    <a:pt x="9136" y="8"/>
                  </a:lnTo>
                  <a:lnTo>
                    <a:pt x="9152" y="8"/>
                  </a:lnTo>
                  <a:close/>
                  <a:moveTo>
                    <a:pt x="9152" y="8"/>
                  </a:moveTo>
                  <a:lnTo>
                    <a:pt x="9152" y="360"/>
                  </a:lnTo>
                  <a:lnTo>
                    <a:pt x="9136" y="360"/>
                  </a:lnTo>
                  <a:lnTo>
                    <a:pt x="9136" y="8"/>
                  </a:lnTo>
                  <a:lnTo>
                    <a:pt x="9152" y="8"/>
                  </a:lnTo>
                  <a:close/>
                  <a:moveTo>
                    <a:pt x="10480" y="8"/>
                  </a:moveTo>
                  <a:lnTo>
                    <a:pt x="10480" y="360"/>
                  </a:lnTo>
                  <a:lnTo>
                    <a:pt x="10464" y="360"/>
                  </a:lnTo>
                  <a:lnTo>
                    <a:pt x="10464" y="8"/>
                  </a:lnTo>
                  <a:lnTo>
                    <a:pt x="10480" y="8"/>
                  </a:lnTo>
                  <a:close/>
                  <a:moveTo>
                    <a:pt x="10480" y="8"/>
                  </a:moveTo>
                  <a:lnTo>
                    <a:pt x="10480" y="360"/>
                  </a:lnTo>
                  <a:lnTo>
                    <a:pt x="10464" y="360"/>
                  </a:lnTo>
                  <a:lnTo>
                    <a:pt x="10464" y="8"/>
                  </a:lnTo>
                  <a:lnTo>
                    <a:pt x="10480" y="8"/>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94" name="Freeform 66"/>
            <p:cNvSpPr>
              <a:spLocks/>
            </p:cNvSpPr>
            <p:nvPr/>
          </p:nvSpPr>
          <p:spPr bwMode="auto">
            <a:xfrm>
              <a:off x="444" y="3945"/>
              <a:ext cx="213" cy="23"/>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DA8137"/>
            </a:solidFill>
            <a:ln w="12700"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95" name="Oval 67"/>
            <p:cNvSpPr>
              <a:spLocks noChangeArrowheads="1"/>
            </p:cNvSpPr>
            <p:nvPr/>
          </p:nvSpPr>
          <p:spPr bwMode="auto">
            <a:xfrm>
              <a:off x="516" y="3925"/>
              <a:ext cx="61" cy="62"/>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96" name="Freeform 68"/>
            <p:cNvSpPr>
              <a:spLocks noEditPoints="1"/>
            </p:cNvSpPr>
            <p:nvPr/>
          </p:nvSpPr>
          <p:spPr bwMode="auto">
            <a:xfrm>
              <a:off x="512" y="3921"/>
              <a:ext cx="69" cy="71"/>
            </a:xfrm>
            <a:custGeom>
              <a:avLst/>
              <a:gdLst/>
              <a:ahLst/>
              <a:cxnLst>
                <a:cxn ang="0">
                  <a:pos x="144" y="74"/>
                </a:cxn>
                <a:cxn ang="0">
                  <a:pos x="138" y="102"/>
                </a:cxn>
                <a:cxn ang="0">
                  <a:pos x="123" y="125"/>
                </a:cxn>
                <a:cxn ang="0">
                  <a:pos x="99" y="139"/>
                </a:cxn>
                <a:cxn ang="0">
                  <a:pos x="71" y="144"/>
                </a:cxn>
                <a:cxn ang="0">
                  <a:pos x="43" y="138"/>
                </a:cxn>
                <a:cxn ang="0">
                  <a:pos x="21" y="123"/>
                </a:cxn>
                <a:cxn ang="0">
                  <a:pos x="6" y="99"/>
                </a:cxn>
                <a:cxn ang="0">
                  <a:pos x="1" y="71"/>
                </a:cxn>
                <a:cxn ang="0">
                  <a:pos x="7" y="43"/>
                </a:cxn>
                <a:cxn ang="0">
                  <a:pos x="23" y="21"/>
                </a:cxn>
                <a:cxn ang="0">
                  <a:pos x="46" y="6"/>
                </a:cxn>
                <a:cxn ang="0">
                  <a:pos x="74" y="1"/>
                </a:cxn>
                <a:cxn ang="0">
                  <a:pos x="102" y="7"/>
                </a:cxn>
                <a:cxn ang="0">
                  <a:pos x="125" y="23"/>
                </a:cxn>
                <a:cxn ang="0">
                  <a:pos x="139" y="46"/>
                </a:cxn>
                <a:cxn ang="0">
                  <a:pos x="124" y="49"/>
                </a:cxn>
                <a:cxn ang="0">
                  <a:pos x="112" y="32"/>
                </a:cxn>
                <a:cxn ang="0">
                  <a:pos x="93" y="20"/>
                </a:cxn>
                <a:cxn ang="0">
                  <a:pos x="71" y="16"/>
                </a:cxn>
                <a:cxn ang="0">
                  <a:pos x="49" y="21"/>
                </a:cxn>
                <a:cxn ang="0">
                  <a:pos x="32" y="34"/>
                </a:cxn>
                <a:cxn ang="0">
                  <a:pos x="20" y="52"/>
                </a:cxn>
                <a:cxn ang="0">
                  <a:pos x="16" y="74"/>
                </a:cxn>
                <a:cxn ang="0">
                  <a:pos x="21" y="96"/>
                </a:cxn>
                <a:cxn ang="0">
                  <a:pos x="34" y="114"/>
                </a:cxn>
                <a:cxn ang="0">
                  <a:pos x="52" y="125"/>
                </a:cxn>
                <a:cxn ang="0">
                  <a:pos x="74" y="129"/>
                </a:cxn>
                <a:cxn ang="0">
                  <a:pos x="96" y="124"/>
                </a:cxn>
                <a:cxn ang="0">
                  <a:pos x="114" y="112"/>
                </a:cxn>
                <a:cxn ang="0">
                  <a:pos x="125" y="93"/>
                </a:cxn>
                <a:cxn ang="0">
                  <a:pos x="129" y="71"/>
                </a:cxn>
                <a:cxn ang="0">
                  <a:pos x="124" y="49"/>
                </a:cxn>
              </a:cxnLst>
              <a:rect l="0" t="0" r="r" b="b"/>
              <a:pathLst>
                <a:path w="145" h="145">
                  <a:moveTo>
                    <a:pt x="144" y="71"/>
                  </a:move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lose/>
                  <a:moveTo>
                    <a:pt x="124" y="49"/>
                  </a:move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close/>
                </a:path>
              </a:pathLst>
            </a:custGeom>
            <a:solidFill>
              <a:srgbClr val="DA8137"/>
            </a:solidFill>
            <a:ln w="12700"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197" name="Rectangle 69"/>
            <p:cNvSpPr>
              <a:spLocks noChangeArrowheads="1"/>
            </p:cNvSpPr>
            <p:nvPr/>
          </p:nvSpPr>
          <p:spPr bwMode="auto">
            <a:xfrm>
              <a:off x="677" y="3900"/>
              <a:ext cx="48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ESTANDAR</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98" name="Rectangle 70"/>
            <p:cNvSpPr>
              <a:spLocks noChangeArrowheads="1"/>
            </p:cNvSpPr>
            <p:nvPr/>
          </p:nvSpPr>
          <p:spPr bwMode="auto">
            <a:xfrm>
              <a:off x="1882" y="3910"/>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199" name="Rectangle 71"/>
            <p:cNvSpPr>
              <a:spLocks noChangeArrowheads="1"/>
            </p:cNvSpPr>
            <p:nvPr/>
          </p:nvSpPr>
          <p:spPr bwMode="auto">
            <a:xfrm>
              <a:off x="2518" y="3910"/>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00" name="Rectangle 72"/>
            <p:cNvSpPr>
              <a:spLocks noChangeArrowheads="1"/>
            </p:cNvSpPr>
            <p:nvPr/>
          </p:nvSpPr>
          <p:spPr bwMode="auto">
            <a:xfrm>
              <a:off x="3153" y="3910"/>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01" name="Rectangle 73"/>
            <p:cNvSpPr>
              <a:spLocks noChangeArrowheads="1"/>
            </p:cNvSpPr>
            <p:nvPr/>
          </p:nvSpPr>
          <p:spPr bwMode="auto">
            <a:xfrm>
              <a:off x="3789" y="3910"/>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02" name="Rectangle 74"/>
            <p:cNvSpPr>
              <a:spLocks noChangeArrowheads="1"/>
            </p:cNvSpPr>
            <p:nvPr/>
          </p:nvSpPr>
          <p:spPr bwMode="auto">
            <a:xfrm>
              <a:off x="4424" y="3910"/>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03" name="Rectangle 75"/>
            <p:cNvSpPr>
              <a:spLocks noChangeArrowheads="1"/>
            </p:cNvSpPr>
            <p:nvPr/>
          </p:nvSpPr>
          <p:spPr bwMode="auto">
            <a:xfrm>
              <a:off x="5060" y="3910"/>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04" name="Freeform 76"/>
            <p:cNvSpPr>
              <a:spLocks/>
            </p:cNvSpPr>
            <p:nvPr/>
          </p:nvSpPr>
          <p:spPr bwMode="auto">
            <a:xfrm>
              <a:off x="1900" y="2368"/>
              <a:ext cx="3196" cy="311"/>
            </a:xfrm>
            <a:custGeom>
              <a:avLst/>
              <a:gdLst/>
              <a:ahLst/>
              <a:cxnLst>
                <a:cxn ang="0">
                  <a:pos x="29" y="385"/>
                </a:cxn>
                <a:cxn ang="0">
                  <a:pos x="1357" y="593"/>
                </a:cxn>
                <a:cxn ang="0">
                  <a:pos x="1351" y="593"/>
                </a:cxn>
                <a:cxn ang="0">
                  <a:pos x="2679" y="465"/>
                </a:cxn>
                <a:cxn ang="0">
                  <a:pos x="4026" y="512"/>
                </a:cxn>
                <a:cxn ang="0">
                  <a:pos x="4017" y="514"/>
                </a:cxn>
                <a:cxn ang="0">
                  <a:pos x="5345" y="2"/>
                </a:cxn>
                <a:cxn ang="0">
                  <a:pos x="5354" y="0"/>
                </a:cxn>
                <a:cxn ang="0">
                  <a:pos x="6682" y="48"/>
                </a:cxn>
                <a:cxn ang="0">
                  <a:pos x="6705" y="73"/>
                </a:cxn>
                <a:cxn ang="0">
                  <a:pos x="6681" y="96"/>
                </a:cxn>
                <a:cxn ang="0">
                  <a:pos x="5353" y="48"/>
                </a:cxn>
                <a:cxn ang="0">
                  <a:pos x="5362" y="47"/>
                </a:cxn>
                <a:cxn ang="0">
                  <a:pos x="4034" y="559"/>
                </a:cxn>
                <a:cxn ang="0">
                  <a:pos x="4025" y="560"/>
                </a:cxn>
                <a:cxn ang="0">
                  <a:pos x="2684" y="512"/>
                </a:cxn>
                <a:cxn ang="0">
                  <a:pos x="1356" y="640"/>
                </a:cxn>
                <a:cxn ang="0">
                  <a:pos x="1350" y="640"/>
                </a:cxn>
                <a:cxn ang="0">
                  <a:pos x="22" y="432"/>
                </a:cxn>
                <a:cxn ang="0">
                  <a:pos x="2" y="405"/>
                </a:cxn>
                <a:cxn ang="0">
                  <a:pos x="29" y="385"/>
                </a:cxn>
              </a:cxnLst>
              <a:rect l="0" t="0" r="r" b="b"/>
              <a:pathLst>
                <a:path w="6706" h="641">
                  <a:moveTo>
                    <a:pt x="29" y="385"/>
                  </a:moveTo>
                  <a:lnTo>
                    <a:pt x="1357" y="593"/>
                  </a:lnTo>
                  <a:lnTo>
                    <a:pt x="1351" y="593"/>
                  </a:lnTo>
                  <a:lnTo>
                    <a:pt x="2679" y="465"/>
                  </a:lnTo>
                  <a:lnTo>
                    <a:pt x="4026" y="512"/>
                  </a:lnTo>
                  <a:lnTo>
                    <a:pt x="4017" y="514"/>
                  </a:lnTo>
                  <a:lnTo>
                    <a:pt x="5345" y="2"/>
                  </a:lnTo>
                  <a:cubicBezTo>
                    <a:pt x="5348" y="1"/>
                    <a:pt x="5351" y="0"/>
                    <a:pt x="5354" y="0"/>
                  </a:cubicBezTo>
                  <a:lnTo>
                    <a:pt x="6682" y="48"/>
                  </a:lnTo>
                  <a:cubicBezTo>
                    <a:pt x="6696" y="49"/>
                    <a:pt x="6706" y="60"/>
                    <a:pt x="6705" y="73"/>
                  </a:cubicBezTo>
                  <a:cubicBezTo>
                    <a:pt x="6705" y="87"/>
                    <a:pt x="6694" y="97"/>
                    <a:pt x="6681" y="96"/>
                  </a:cubicBezTo>
                  <a:lnTo>
                    <a:pt x="5353" y="48"/>
                  </a:lnTo>
                  <a:lnTo>
                    <a:pt x="5362" y="47"/>
                  </a:lnTo>
                  <a:lnTo>
                    <a:pt x="4034" y="559"/>
                  </a:lnTo>
                  <a:cubicBezTo>
                    <a:pt x="4031" y="560"/>
                    <a:pt x="4028" y="561"/>
                    <a:pt x="4025" y="560"/>
                  </a:cubicBezTo>
                  <a:lnTo>
                    <a:pt x="2684" y="512"/>
                  </a:lnTo>
                  <a:lnTo>
                    <a:pt x="1356" y="640"/>
                  </a:lnTo>
                  <a:cubicBezTo>
                    <a:pt x="1354" y="641"/>
                    <a:pt x="1352" y="640"/>
                    <a:pt x="1350" y="640"/>
                  </a:cubicBezTo>
                  <a:lnTo>
                    <a:pt x="22" y="432"/>
                  </a:lnTo>
                  <a:cubicBezTo>
                    <a:pt x="9" y="430"/>
                    <a:pt x="0" y="418"/>
                    <a:pt x="2" y="405"/>
                  </a:cubicBezTo>
                  <a:cubicBezTo>
                    <a:pt x="4" y="392"/>
                    <a:pt x="16" y="383"/>
                    <a:pt x="29" y="385"/>
                  </a:cubicBezTo>
                  <a:close/>
                </a:path>
              </a:pathLst>
            </a:custGeom>
            <a:solidFill>
              <a:srgbClr val="416FA6"/>
            </a:solidFill>
            <a:ln w="12700"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05" name="Freeform 77"/>
            <p:cNvSpPr>
              <a:spLocks/>
            </p:cNvSpPr>
            <p:nvPr/>
          </p:nvSpPr>
          <p:spPr bwMode="auto">
            <a:xfrm>
              <a:off x="1874" y="2530"/>
              <a:ext cx="71" cy="73"/>
            </a:xfrm>
            <a:custGeom>
              <a:avLst/>
              <a:gdLst/>
              <a:ahLst/>
              <a:cxnLst>
                <a:cxn ang="0">
                  <a:pos x="35" y="73"/>
                </a:cxn>
                <a:cxn ang="0">
                  <a:pos x="0" y="37"/>
                </a:cxn>
                <a:cxn ang="0">
                  <a:pos x="35" y="0"/>
                </a:cxn>
                <a:cxn ang="0">
                  <a:pos x="71" y="37"/>
                </a:cxn>
                <a:cxn ang="0">
                  <a:pos x="35" y="73"/>
                </a:cxn>
              </a:cxnLst>
              <a:rect l="0" t="0" r="r" b="b"/>
              <a:pathLst>
                <a:path w="71" h="73">
                  <a:moveTo>
                    <a:pt x="35" y="73"/>
                  </a:moveTo>
                  <a:lnTo>
                    <a:pt x="0" y="37"/>
                  </a:lnTo>
                  <a:lnTo>
                    <a:pt x="35" y="0"/>
                  </a:lnTo>
                  <a:lnTo>
                    <a:pt x="71" y="37"/>
                  </a:lnTo>
                  <a:lnTo>
                    <a:pt x="35" y="73"/>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06" name="Freeform 78"/>
            <p:cNvSpPr>
              <a:spLocks noEditPoints="1"/>
            </p:cNvSpPr>
            <p:nvPr/>
          </p:nvSpPr>
          <p:spPr bwMode="auto">
            <a:xfrm>
              <a:off x="1870" y="2526"/>
              <a:ext cx="79" cy="81"/>
            </a:xfrm>
            <a:custGeom>
              <a:avLst/>
              <a:gdLst/>
              <a:ahLst/>
              <a:cxnLst>
                <a:cxn ang="0">
                  <a:pos x="89" y="164"/>
                </a:cxn>
                <a:cxn ang="0">
                  <a:pos x="77" y="164"/>
                </a:cxn>
                <a:cxn ang="0">
                  <a:pos x="3" y="89"/>
                </a:cxn>
                <a:cxn ang="0">
                  <a:pos x="0" y="84"/>
                </a:cxn>
                <a:cxn ang="0">
                  <a:pos x="3" y="78"/>
                </a:cxn>
                <a:cxn ang="0">
                  <a:pos x="77" y="4"/>
                </a:cxn>
                <a:cxn ang="0">
                  <a:pos x="89" y="4"/>
                </a:cxn>
                <a:cxn ang="0">
                  <a:pos x="163" y="78"/>
                </a:cxn>
                <a:cxn ang="0">
                  <a:pos x="166" y="84"/>
                </a:cxn>
                <a:cxn ang="0">
                  <a:pos x="163" y="89"/>
                </a:cxn>
                <a:cxn ang="0">
                  <a:pos x="89" y="164"/>
                </a:cxn>
                <a:cxn ang="0">
                  <a:pos x="152" y="78"/>
                </a:cxn>
                <a:cxn ang="0">
                  <a:pos x="152" y="89"/>
                </a:cxn>
                <a:cxn ang="0">
                  <a:pos x="77" y="15"/>
                </a:cxn>
                <a:cxn ang="0">
                  <a:pos x="89" y="15"/>
                </a:cxn>
                <a:cxn ang="0">
                  <a:pos x="14" y="89"/>
                </a:cxn>
                <a:cxn ang="0">
                  <a:pos x="14" y="78"/>
                </a:cxn>
                <a:cxn ang="0">
                  <a:pos x="89" y="152"/>
                </a:cxn>
                <a:cxn ang="0">
                  <a:pos x="77" y="152"/>
                </a:cxn>
                <a:cxn ang="0">
                  <a:pos x="152" y="78"/>
                </a:cxn>
              </a:cxnLst>
              <a:rect l="0" t="0" r="r" b="b"/>
              <a:pathLst>
                <a:path w="166" h="167">
                  <a:moveTo>
                    <a:pt x="89" y="164"/>
                  </a:moveTo>
                  <a:cubicBezTo>
                    <a:pt x="86" y="167"/>
                    <a:pt x="81" y="167"/>
                    <a:pt x="77" y="164"/>
                  </a:cubicBezTo>
                  <a:lnTo>
                    <a:pt x="3" y="89"/>
                  </a:lnTo>
                  <a:cubicBezTo>
                    <a:pt x="1" y="88"/>
                    <a:pt x="0" y="86"/>
                    <a:pt x="0" y="84"/>
                  </a:cubicBezTo>
                  <a:cubicBezTo>
                    <a:pt x="0" y="81"/>
                    <a:pt x="1" y="79"/>
                    <a:pt x="3" y="78"/>
                  </a:cubicBezTo>
                  <a:lnTo>
                    <a:pt x="77" y="4"/>
                  </a:lnTo>
                  <a:cubicBezTo>
                    <a:pt x="81" y="0"/>
                    <a:pt x="86" y="0"/>
                    <a:pt x="89" y="4"/>
                  </a:cubicBezTo>
                  <a:lnTo>
                    <a:pt x="163" y="78"/>
                  </a:lnTo>
                  <a:cubicBezTo>
                    <a:pt x="165" y="79"/>
                    <a:pt x="166" y="81"/>
                    <a:pt x="166" y="84"/>
                  </a:cubicBezTo>
                  <a:cubicBezTo>
                    <a:pt x="166" y="86"/>
                    <a:pt x="165" y="88"/>
                    <a:pt x="163" y="89"/>
                  </a:cubicBezTo>
                  <a:lnTo>
                    <a:pt x="89" y="164"/>
                  </a:lnTo>
                  <a:close/>
                  <a:moveTo>
                    <a:pt x="152" y="78"/>
                  </a:moveTo>
                  <a:lnTo>
                    <a:pt x="152" y="89"/>
                  </a:lnTo>
                  <a:lnTo>
                    <a:pt x="77" y="15"/>
                  </a:lnTo>
                  <a:lnTo>
                    <a:pt x="89" y="15"/>
                  </a:lnTo>
                  <a:lnTo>
                    <a:pt x="14" y="89"/>
                  </a:lnTo>
                  <a:lnTo>
                    <a:pt x="14" y="78"/>
                  </a:lnTo>
                  <a:lnTo>
                    <a:pt x="89" y="152"/>
                  </a:lnTo>
                  <a:lnTo>
                    <a:pt x="77" y="152"/>
                  </a:lnTo>
                  <a:lnTo>
                    <a:pt x="152" y="78"/>
                  </a:lnTo>
                  <a:close/>
                </a:path>
              </a:pathLst>
            </a:custGeom>
            <a:solidFill>
              <a:srgbClr val="416FA6"/>
            </a:solidFill>
            <a:ln w="12700"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07" name="Freeform 79"/>
            <p:cNvSpPr>
              <a:spLocks/>
            </p:cNvSpPr>
            <p:nvPr/>
          </p:nvSpPr>
          <p:spPr bwMode="auto">
            <a:xfrm>
              <a:off x="2510" y="2626"/>
              <a:ext cx="71" cy="72"/>
            </a:xfrm>
            <a:custGeom>
              <a:avLst/>
              <a:gdLst/>
              <a:ahLst/>
              <a:cxnLst>
                <a:cxn ang="0">
                  <a:pos x="35" y="72"/>
                </a:cxn>
                <a:cxn ang="0">
                  <a:pos x="0" y="36"/>
                </a:cxn>
                <a:cxn ang="0">
                  <a:pos x="35" y="0"/>
                </a:cxn>
                <a:cxn ang="0">
                  <a:pos x="71" y="36"/>
                </a:cxn>
                <a:cxn ang="0">
                  <a:pos x="35" y="72"/>
                </a:cxn>
              </a:cxnLst>
              <a:rect l="0" t="0" r="r" b="b"/>
              <a:pathLst>
                <a:path w="71" h="72">
                  <a:moveTo>
                    <a:pt x="35" y="72"/>
                  </a:moveTo>
                  <a:lnTo>
                    <a:pt x="0" y="36"/>
                  </a:lnTo>
                  <a:lnTo>
                    <a:pt x="35" y="0"/>
                  </a:lnTo>
                  <a:lnTo>
                    <a:pt x="71" y="36"/>
                  </a:lnTo>
                  <a:lnTo>
                    <a:pt x="35" y="72"/>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08" name="Freeform 80"/>
            <p:cNvSpPr>
              <a:spLocks noEditPoints="1"/>
            </p:cNvSpPr>
            <p:nvPr/>
          </p:nvSpPr>
          <p:spPr bwMode="auto">
            <a:xfrm>
              <a:off x="2506" y="2622"/>
              <a:ext cx="78" cy="80"/>
            </a:xfrm>
            <a:custGeom>
              <a:avLst/>
              <a:gdLst/>
              <a:ahLst/>
              <a:cxnLst>
                <a:cxn ang="0">
                  <a:pos x="88" y="163"/>
                </a:cxn>
                <a:cxn ang="0">
                  <a:pos x="77" y="163"/>
                </a:cxn>
                <a:cxn ang="0">
                  <a:pos x="2" y="89"/>
                </a:cxn>
                <a:cxn ang="0">
                  <a:pos x="0" y="83"/>
                </a:cxn>
                <a:cxn ang="0">
                  <a:pos x="2" y="77"/>
                </a:cxn>
                <a:cxn ang="0">
                  <a:pos x="77" y="3"/>
                </a:cxn>
                <a:cxn ang="0">
                  <a:pos x="88" y="3"/>
                </a:cxn>
                <a:cxn ang="0">
                  <a:pos x="163" y="77"/>
                </a:cxn>
                <a:cxn ang="0">
                  <a:pos x="165" y="83"/>
                </a:cxn>
                <a:cxn ang="0">
                  <a:pos x="163" y="89"/>
                </a:cxn>
                <a:cxn ang="0">
                  <a:pos x="88" y="163"/>
                </a:cxn>
                <a:cxn ang="0">
                  <a:pos x="151" y="77"/>
                </a:cxn>
                <a:cxn ang="0">
                  <a:pos x="151" y="89"/>
                </a:cxn>
                <a:cxn ang="0">
                  <a:pos x="77" y="15"/>
                </a:cxn>
                <a:cxn ang="0">
                  <a:pos x="88" y="15"/>
                </a:cxn>
                <a:cxn ang="0">
                  <a:pos x="13" y="89"/>
                </a:cxn>
                <a:cxn ang="0">
                  <a:pos x="13" y="77"/>
                </a:cxn>
                <a:cxn ang="0">
                  <a:pos x="88" y="152"/>
                </a:cxn>
                <a:cxn ang="0">
                  <a:pos x="77" y="152"/>
                </a:cxn>
                <a:cxn ang="0">
                  <a:pos x="151" y="77"/>
                </a:cxn>
              </a:cxnLst>
              <a:rect l="0" t="0" r="r" b="b"/>
              <a:pathLst>
                <a:path w="165" h="166">
                  <a:moveTo>
                    <a:pt x="88" y="163"/>
                  </a:moveTo>
                  <a:cubicBezTo>
                    <a:pt x="85" y="166"/>
                    <a:pt x="80" y="166"/>
                    <a:pt x="77" y="163"/>
                  </a:cubicBezTo>
                  <a:lnTo>
                    <a:pt x="2" y="89"/>
                  </a:lnTo>
                  <a:cubicBezTo>
                    <a:pt x="1" y="87"/>
                    <a:pt x="0" y="85"/>
                    <a:pt x="0" y="83"/>
                  </a:cubicBezTo>
                  <a:cubicBezTo>
                    <a:pt x="0" y="81"/>
                    <a:pt x="1" y="79"/>
                    <a:pt x="2" y="77"/>
                  </a:cubicBezTo>
                  <a:lnTo>
                    <a:pt x="77" y="3"/>
                  </a:lnTo>
                  <a:cubicBezTo>
                    <a:pt x="80" y="0"/>
                    <a:pt x="85" y="0"/>
                    <a:pt x="88" y="3"/>
                  </a:cubicBezTo>
                  <a:lnTo>
                    <a:pt x="163" y="77"/>
                  </a:lnTo>
                  <a:cubicBezTo>
                    <a:pt x="164" y="79"/>
                    <a:pt x="165" y="81"/>
                    <a:pt x="165" y="83"/>
                  </a:cubicBezTo>
                  <a:cubicBezTo>
                    <a:pt x="165" y="85"/>
                    <a:pt x="164" y="87"/>
                    <a:pt x="163" y="89"/>
                  </a:cubicBezTo>
                  <a:lnTo>
                    <a:pt x="88" y="163"/>
                  </a:lnTo>
                  <a:close/>
                  <a:moveTo>
                    <a:pt x="151" y="77"/>
                  </a:moveTo>
                  <a:lnTo>
                    <a:pt x="151" y="89"/>
                  </a:lnTo>
                  <a:lnTo>
                    <a:pt x="77" y="15"/>
                  </a:lnTo>
                  <a:lnTo>
                    <a:pt x="88" y="15"/>
                  </a:lnTo>
                  <a:lnTo>
                    <a:pt x="13" y="89"/>
                  </a:lnTo>
                  <a:lnTo>
                    <a:pt x="13" y="77"/>
                  </a:lnTo>
                  <a:lnTo>
                    <a:pt x="88" y="152"/>
                  </a:lnTo>
                  <a:lnTo>
                    <a:pt x="77" y="152"/>
                  </a:lnTo>
                  <a:lnTo>
                    <a:pt x="151" y="77"/>
                  </a:lnTo>
                  <a:close/>
                </a:path>
              </a:pathLst>
            </a:custGeom>
            <a:solidFill>
              <a:srgbClr val="416FA6"/>
            </a:solidFill>
            <a:ln w="12700"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09" name="Freeform 81"/>
            <p:cNvSpPr>
              <a:spLocks/>
            </p:cNvSpPr>
            <p:nvPr/>
          </p:nvSpPr>
          <p:spPr bwMode="auto">
            <a:xfrm>
              <a:off x="3145" y="2566"/>
              <a:ext cx="71" cy="73"/>
            </a:xfrm>
            <a:custGeom>
              <a:avLst/>
              <a:gdLst/>
              <a:ahLst/>
              <a:cxnLst>
                <a:cxn ang="0">
                  <a:pos x="36" y="73"/>
                </a:cxn>
                <a:cxn ang="0">
                  <a:pos x="0" y="36"/>
                </a:cxn>
                <a:cxn ang="0">
                  <a:pos x="36" y="0"/>
                </a:cxn>
                <a:cxn ang="0">
                  <a:pos x="71" y="36"/>
                </a:cxn>
                <a:cxn ang="0">
                  <a:pos x="36" y="73"/>
                </a:cxn>
              </a:cxnLst>
              <a:rect l="0" t="0" r="r" b="b"/>
              <a:pathLst>
                <a:path w="71" h="73">
                  <a:moveTo>
                    <a:pt x="36" y="73"/>
                  </a:moveTo>
                  <a:lnTo>
                    <a:pt x="0" y="36"/>
                  </a:lnTo>
                  <a:lnTo>
                    <a:pt x="36" y="0"/>
                  </a:lnTo>
                  <a:lnTo>
                    <a:pt x="71" y="36"/>
                  </a:lnTo>
                  <a:lnTo>
                    <a:pt x="36" y="73"/>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10" name="Freeform 82"/>
            <p:cNvSpPr>
              <a:spLocks noEditPoints="1"/>
            </p:cNvSpPr>
            <p:nvPr/>
          </p:nvSpPr>
          <p:spPr bwMode="auto">
            <a:xfrm>
              <a:off x="3141" y="2562"/>
              <a:ext cx="79" cy="80"/>
            </a:xfrm>
            <a:custGeom>
              <a:avLst/>
              <a:gdLst/>
              <a:ahLst/>
              <a:cxnLst>
                <a:cxn ang="0">
                  <a:pos x="88" y="163"/>
                </a:cxn>
                <a:cxn ang="0">
                  <a:pos x="77" y="163"/>
                </a:cxn>
                <a:cxn ang="0">
                  <a:pos x="2" y="89"/>
                </a:cxn>
                <a:cxn ang="0">
                  <a:pos x="0" y="83"/>
                </a:cxn>
                <a:cxn ang="0">
                  <a:pos x="2" y="78"/>
                </a:cxn>
                <a:cxn ang="0">
                  <a:pos x="77" y="3"/>
                </a:cxn>
                <a:cxn ang="0">
                  <a:pos x="88" y="3"/>
                </a:cxn>
                <a:cxn ang="0">
                  <a:pos x="163" y="78"/>
                </a:cxn>
                <a:cxn ang="0">
                  <a:pos x="165" y="83"/>
                </a:cxn>
                <a:cxn ang="0">
                  <a:pos x="163" y="89"/>
                </a:cxn>
                <a:cxn ang="0">
                  <a:pos x="88" y="163"/>
                </a:cxn>
                <a:cxn ang="0">
                  <a:pos x="152" y="78"/>
                </a:cxn>
                <a:cxn ang="0">
                  <a:pos x="152" y="89"/>
                </a:cxn>
                <a:cxn ang="0">
                  <a:pos x="77" y="15"/>
                </a:cxn>
                <a:cxn ang="0">
                  <a:pos x="88" y="15"/>
                </a:cxn>
                <a:cxn ang="0">
                  <a:pos x="14" y="89"/>
                </a:cxn>
                <a:cxn ang="0">
                  <a:pos x="14" y="78"/>
                </a:cxn>
                <a:cxn ang="0">
                  <a:pos x="88" y="152"/>
                </a:cxn>
                <a:cxn ang="0">
                  <a:pos x="77" y="152"/>
                </a:cxn>
                <a:cxn ang="0">
                  <a:pos x="152" y="78"/>
                </a:cxn>
              </a:cxnLst>
              <a:rect l="0" t="0" r="r" b="b"/>
              <a:pathLst>
                <a:path w="165" h="166">
                  <a:moveTo>
                    <a:pt x="88" y="163"/>
                  </a:moveTo>
                  <a:cubicBezTo>
                    <a:pt x="85" y="166"/>
                    <a:pt x="80" y="166"/>
                    <a:pt x="77" y="163"/>
                  </a:cubicBezTo>
                  <a:lnTo>
                    <a:pt x="2" y="89"/>
                  </a:lnTo>
                  <a:cubicBezTo>
                    <a:pt x="1" y="87"/>
                    <a:pt x="0" y="85"/>
                    <a:pt x="0" y="83"/>
                  </a:cubicBezTo>
                  <a:cubicBezTo>
                    <a:pt x="0" y="81"/>
                    <a:pt x="1" y="79"/>
                    <a:pt x="2" y="78"/>
                  </a:cubicBezTo>
                  <a:lnTo>
                    <a:pt x="77" y="3"/>
                  </a:lnTo>
                  <a:cubicBezTo>
                    <a:pt x="80" y="0"/>
                    <a:pt x="85" y="0"/>
                    <a:pt x="88" y="3"/>
                  </a:cubicBezTo>
                  <a:lnTo>
                    <a:pt x="163" y="78"/>
                  </a:lnTo>
                  <a:cubicBezTo>
                    <a:pt x="165" y="79"/>
                    <a:pt x="165" y="81"/>
                    <a:pt x="165" y="83"/>
                  </a:cubicBezTo>
                  <a:cubicBezTo>
                    <a:pt x="165" y="85"/>
                    <a:pt x="165" y="87"/>
                    <a:pt x="163" y="89"/>
                  </a:cubicBezTo>
                  <a:lnTo>
                    <a:pt x="88" y="163"/>
                  </a:lnTo>
                  <a:close/>
                  <a:moveTo>
                    <a:pt x="152" y="78"/>
                  </a:moveTo>
                  <a:lnTo>
                    <a:pt x="152" y="89"/>
                  </a:lnTo>
                  <a:lnTo>
                    <a:pt x="77" y="15"/>
                  </a:lnTo>
                  <a:lnTo>
                    <a:pt x="88" y="15"/>
                  </a:lnTo>
                  <a:lnTo>
                    <a:pt x="14" y="89"/>
                  </a:lnTo>
                  <a:lnTo>
                    <a:pt x="14" y="78"/>
                  </a:lnTo>
                  <a:lnTo>
                    <a:pt x="88" y="152"/>
                  </a:lnTo>
                  <a:lnTo>
                    <a:pt x="77" y="152"/>
                  </a:lnTo>
                  <a:lnTo>
                    <a:pt x="152" y="78"/>
                  </a:lnTo>
                  <a:close/>
                </a:path>
              </a:pathLst>
            </a:custGeom>
            <a:solidFill>
              <a:srgbClr val="416FA6"/>
            </a:solidFill>
            <a:ln w="12700"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11" name="Freeform 83"/>
            <p:cNvSpPr>
              <a:spLocks/>
            </p:cNvSpPr>
            <p:nvPr/>
          </p:nvSpPr>
          <p:spPr bwMode="auto">
            <a:xfrm>
              <a:off x="3780" y="2590"/>
              <a:ext cx="72" cy="72"/>
            </a:xfrm>
            <a:custGeom>
              <a:avLst/>
              <a:gdLst/>
              <a:ahLst/>
              <a:cxnLst>
                <a:cxn ang="0">
                  <a:pos x="36" y="72"/>
                </a:cxn>
                <a:cxn ang="0">
                  <a:pos x="0" y="36"/>
                </a:cxn>
                <a:cxn ang="0">
                  <a:pos x="36" y="0"/>
                </a:cxn>
                <a:cxn ang="0">
                  <a:pos x="72" y="36"/>
                </a:cxn>
                <a:cxn ang="0">
                  <a:pos x="36" y="72"/>
                </a:cxn>
              </a:cxnLst>
              <a:rect l="0" t="0" r="r" b="b"/>
              <a:pathLst>
                <a:path w="72" h="72">
                  <a:moveTo>
                    <a:pt x="36" y="72"/>
                  </a:moveTo>
                  <a:lnTo>
                    <a:pt x="0" y="36"/>
                  </a:lnTo>
                  <a:lnTo>
                    <a:pt x="36" y="0"/>
                  </a:lnTo>
                  <a:lnTo>
                    <a:pt x="72" y="36"/>
                  </a:lnTo>
                  <a:lnTo>
                    <a:pt x="36" y="72"/>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12" name="Freeform 84"/>
            <p:cNvSpPr>
              <a:spLocks noEditPoints="1"/>
            </p:cNvSpPr>
            <p:nvPr/>
          </p:nvSpPr>
          <p:spPr bwMode="auto">
            <a:xfrm>
              <a:off x="3776" y="2586"/>
              <a:ext cx="80" cy="81"/>
            </a:xfrm>
            <a:custGeom>
              <a:avLst/>
              <a:gdLst/>
              <a:ahLst/>
              <a:cxnLst>
                <a:cxn ang="0">
                  <a:pos x="89" y="163"/>
                </a:cxn>
                <a:cxn ang="0">
                  <a:pos x="77" y="163"/>
                </a:cxn>
                <a:cxn ang="0">
                  <a:pos x="3" y="89"/>
                </a:cxn>
                <a:cxn ang="0">
                  <a:pos x="0" y="83"/>
                </a:cxn>
                <a:cxn ang="0">
                  <a:pos x="3" y="78"/>
                </a:cxn>
                <a:cxn ang="0">
                  <a:pos x="77" y="3"/>
                </a:cxn>
                <a:cxn ang="0">
                  <a:pos x="89" y="3"/>
                </a:cxn>
                <a:cxn ang="0">
                  <a:pos x="163" y="78"/>
                </a:cxn>
                <a:cxn ang="0">
                  <a:pos x="166" y="83"/>
                </a:cxn>
                <a:cxn ang="0">
                  <a:pos x="163" y="89"/>
                </a:cxn>
                <a:cxn ang="0">
                  <a:pos x="89" y="163"/>
                </a:cxn>
                <a:cxn ang="0">
                  <a:pos x="152" y="78"/>
                </a:cxn>
                <a:cxn ang="0">
                  <a:pos x="152" y="89"/>
                </a:cxn>
                <a:cxn ang="0">
                  <a:pos x="77" y="15"/>
                </a:cxn>
                <a:cxn ang="0">
                  <a:pos x="89" y="15"/>
                </a:cxn>
                <a:cxn ang="0">
                  <a:pos x="14" y="89"/>
                </a:cxn>
                <a:cxn ang="0">
                  <a:pos x="14" y="78"/>
                </a:cxn>
                <a:cxn ang="0">
                  <a:pos x="89" y="152"/>
                </a:cxn>
                <a:cxn ang="0">
                  <a:pos x="77" y="152"/>
                </a:cxn>
                <a:cxn ang="0">
                  <a:pos x="152" y="78"/>
                </a:cxn>
              </a:cxnLst>
              <a:rect l="0" t="0" r="r" b="b"/>
              <a:pathLst>
                <a:path w="166" h="167">
                  <a:moveTo>
                    <a:pt x="89" y="163"/>
                  </a:moveTo>
                  <a:cubicBezTo>
                    <a:pt x="86" y="167"/>
                    <a:pt x="81" y="167"/>
                    <a:pt x="77" y="163"/>
                  </a:cubicBezTo>
                  <a:lnTo>
                    <a:pt x="3" y="89"/>
                  </a:lnTo>
                  <a:cubicBezTo>
                    <a:pt x="1" y="88"/>
                    <a:pt x="0" y="86"/>
                    <a:pt x="0" y="83"/>
                  </a:cubicBezTo>
                  <a:cubicBezTo>
                    <a:pt x="0" y="81"/>
                    <a:pt x="1" y="79"/>
                    <a:pt x="3" y="78"/>
                  </a:cubicBezTo>
                  <a:lnTo>
                    <a:pt x="77" y="3"/>
                  </a:lnTo>
                  <a:cubicBezTo>
                    <a:pt x="81" y="0"/>
                    <a:pt x="86" y="0"/>
                    <a:pt x="89" y="3"/>
                  </a:cubicBezTo>
                  <a:lnTo>
                    <a:pt x="163" y="78"/>
                  </a:lnTo>
                  <a:cubicBezTo>
                    <a:pt x="165" y="79"/>
                    <a:pt x="166" y="81"/>
                    <a:pt x="166" y="83"/>
                  </a:cubicBezTo>
                  <a:cubicBezTo>
                    <a:pt x="166" y="86"/>
                    <a:pt x="165" y="88"/>
                    <a:pt x="163" y="89"/>
                  </a:cubicBezTo>
                  <a:lnTo>
                    <a:pt x="89" y="163"/>
                  </a:lnTo>
                  <a:close/>
                  <a:moveTo>
                    <a:pt x="152" y="78"/>
                  </a:moveTo>
                  <a:lnTo>
                    <a:pt x="152" y="89"/>
                  </a:lnTo>
                  <a:lnTo>
                    <a:pt x="77" y="15"/>
                  </a:lnTo>
                  <a:lnTo>
                    <a:pt x="89" y="15"/>
                  </a:lnTo>
                  <a:lnTo>
                    <a:pt x="14" y="89"/>
                  </a:lnTo>
                  <a:lnTo>
                    <a:pt x="14" y="78"/>
                  </a:lnTo>
                  <a:lnTo>
                    <a:pt x="89" y="152"/>
                  </a:lnTo>
                  <a:lnTo>
                    <a:pt x="77" y="152"/>
                  </a:lnTo>
                  <a:lnTo>
                    <a:pt x="152" y="78"/>
                  </a:lnTo>
                  <a:close/>
                </a:path>
              </a:pathLst>
            </a:custGeom>
            <a:solidFill>
              <a:srgbClr val="416FA6"/>
            </a:solidFill>
            <a:ln w="12700"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13" name="Freeform 85"/>
            <p:cNvSpPr>
              <a:spLocks/>
            </p:cNvSpPr>
            <p:nvPr/>
          </p:nvSpPr>
          <p:spPr bwMode="auto">
            <a:xfrm>
              <a:off x="4416" y="2340"/>
              <a:ext cx="71" cy="73"/>
            </a:xfrm>
            <a:custGeom>
              <a:avLst/>
              <a:gdLst/>
              <a:ahLst/>
              <a:cxnLst>
                <a:cxn ang="0">
                  <a:pos x="35" y="73"/>
                </a:cxn>
                <a:cxn ang="0">
                  <a:pos x="0" y="37"/>
                </a:cxn>
                <a:cxn ang="0">
                  <a:pos x="35" y="0"/>
                </a:cxn>
                <a:cxn ang="0">
                  <a:pos x="71" y="37"/>
                </a:cxn>
                <a:cxn ang="0">
                  <a:pos x="35" y="73"/>
                </a:cxn>
              </a:cxnLst>
              <a:rect l="0" t="0" r="r" b="b"/>
              <a:pathLst>
                <a:path w="71" h="73">
                  <a:moveTo>
                    <a:pt x="35" y="73"/>
                  </a:moveTo>
                  <a:lnTo>
                    <a:pt x="0" y="37"/>
                  </a:lnTo>
                  <a:lnTo>
                    <a:pt x="35" y="0"/>
                  </a:lnTo>
                  <a:lnTo>
                    <a:pt x="71" y="37"/>
                  </a:lnTo>
                  <a:lnTo>
                    <a:pt x="35" y="73"/>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14" name="Freeform 86"/>
            <p:cNvSpPr>
              <a:spLocks noEditPoints="1"/>
            </p:cNvSpPr>
            <p:nvPr/>
          </p:nvSpPr>
          <p:spPr bwMode="auto">
            <a:xfrm>
              <a:off x="4412" y="2337"/>
              <a:ext cx="79" cy="80"/>
            </a:xfrm>
            <a:custGeom>
              <a:avLst/>
              <a:gdLst/>
              <a:ahLst/>
              <a:cxnLst>
                <a:cxn ang="0">
                  <a:pos x="88" y="163"/>
                </a:cxn>
                <a:cxn ang="0">
                  <a:pos x="77" y="163"/>
                </a:cxn>
                <a:cxn ang="0">
                  <a:pos x="2" y="88"/>
                </a:cxn>
                <a:cxn ang="0">
                  <a:pos x="0" y="83"/>
                </a:cxn>
                <a:cxn ang="0">
                  <a:pos x="2" y="77"/>
                </a:cxn>
                <a:cxn ang="0">
                  <a:pos x="77" y="3"/>
                </a:cxn>
                <a:cxn ang="0">
                  <a:pos x="88" y="3"/>
                </a:cxn>
                <a:cxn ang="0">
                  <a:pos x="163" y="77"/>
                </a:cxn>
                <a:cxn ang="0">
                  <a:pos x="165" y="83"/>
                </a:cxn>
                <a:cxn ang="0">
                  <a:pos x="163" y="88"/>
                </a:cxn>
                <a:cxn ang="0">
                  <a:pos x="88" y="163"/>
                </a:cxn>
                <a:cxn ang="0">
                  <a:pos x="151" y="77"/>
                </a:cxn>
                <a:cxn ang="0">
                  <a:pos x="151" y="88"/>
                </a:cxn>
                <a:cxn ang="0">
                  <a:pos x="77" y="14"/>
                </a:cxn>
                <a:cxn ang="0">
                  <a:pos x="88" y="14"/>
                </a:cxn>
                <a:cxn ang="0">
                  <a:pos x="13" y="88"/>
                </a:cxn>
                <a:cxn ang="0">
                  <a:pos x="13" y="77"/>
                </a:cxn>
                <a:cxn ang="0">
                  <a:pos x="88" y="151"/>
                </a:cxn>
                <a:cxn ang="0">
                  <a:pos x="77" y="151"/>
                </a:cxn>
                <a:cxn ang="0">
                  <a:pos x="151" y="77"/>
                </a:cxn>
              </a:cxnLst>
              <a:rect l="0" t="0" r="r" b="b"/>
              <a:pathLst>
                <a:path w="165" h="166">
                  <a:moveTo>
                    <a:pt x="88" y="163"/>
                  </a:moveTo>
                  <a:cubicBezTo>
                    <a:pt x="85" y="166"/>
                    <a:pt x="80" y="166"/>
                    <a:pt x="77" y="163"/>
                  </a:cubicBezTo>
                  <a:lnTo>
                    <a:pt x="2" y="88"/>
                  </a:lnTo>
                  <a:cubicBezTo>
                    <a:pt x="1" y="87"/>
                    <a:pt x="0" y="85"/>
                    <a:pt x="0" y="83"/>
                  </a:cubicBezTo>
                  <a:cubicBezTo>
                    <a:pt x="0" y="81"/>
                    <a:pt x="1" y="79"/>
                    <a:pt x="2" y="77"/>
                  </a:cubicBezTo>
                  <a:lnTo>
                    <a:pt x="77" y="3"/>
                  </a:lnTo>
                  <a:cubicBezTo>
                    <a:pt x="80" y="0"/>
                    <a:pt x="85" y="0"/>
                    <a:pt x="88" y="3"/>
                  </a:cubicBezTo>
                  <a:lnTo>
                    <a:pt x="163" y="77"/>
                  </a:lnTo>
                  <a:cubicBezTo>
                    <a:pt x="164" y="79"/>
                    <a:pt x="165" y="81"/>
                    <a:pt x="165" y="83"/>
                  </a:cubicBezTo>
                  <a:cubicBezTo>
                    <a:pt x="165" y="85"/>
                    <a:pt x="164" y="87"/>
                    <a:pt x="163" y="88"/>
                  </a:cubicBezTo>
                  <a:lnTo>
                    <a:pt x="88" y="163"/>
                  </a:lnTo>
                  <a:close/>
                  <a:moveTo>
                    <a:pt x="151" y="77"/>
                  </a:moveTo>
                  <a:lnTo>
                    <a:pt x="151" y="88"/>
                  </a:lnTo>
                  <a:lnTo>
                    <a:pt x="77" y="14"/>
                  </a:lnTo>
                  <a:lnTo>
                    <a:pt x="88" y="14"/>
                  </a:lnTo>
                  <a:lnTo>
                    <a:pt x="13" y="88"/>
                  </a:lnTo>
                  <a:lnTo>
                    <a:pt x="13" y="77"/>
                  </a:lnTo>
                  <a:lnTo>
                    <a:pt x="88" y="151"/>
                  </a:lnTo>
                  <a:lnTo>
                    <a:pt x="77" y="151"/>
                  </a:lnTo>
                  <a:lnTo>
                    <a:pt x="151" y="77"/>
                  </a:lnTo>
                  <a:close/>
                </a:path>
              </a:pathLst>
            </a:custGeom>
            <a:solidFill>
              <a:srgbClr val="416FA6"/>
            </a:solidFill>
            <a:ln w="12700"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15" name="Freeform 87"/>
            <p:cNvSpPr>
              <a:spLocks/>
            </p:cNvSpPr>
            <p:nvPr/>
          </p:nvSpPr>
          <p:spPr bwMode="auto">
            <a:xfrm>
              <a:off x="5051" y="2367"/>
              <a:ext cx="71" cy="72"/>
            </a:xfrm>
            <a:custGeom>
              <a:avLst/>
              <a:gdLst/>
              <a:ahLst/>
              <a:cxnLst>
                <a:cxn ang="0">
                  <a:pos x="36" y="72"/>
                </a:cxn>
                <a:cxn ang="0">
                  <a:pos x="0" y="36"/>
                </a:cxn>
                <a:cxn ang="0">
                  <a:pos x="36" y="0"/>
                </a:cxn>
                <a:cxn ang="0">
                  <a:pos x="71" y="36"/>
                </a:cxn>
                <a:cxn ang="0">
                  <a:pos x="36" y="72"/>
                </a:cxn>
              </a:cxnLst>
              <a:rect l="0" t="0" r="r" b="b"/>
              <a:pathLst>
                <a:path w="71" h="72">
                  <a:moveTo>
                    <a:pt x="36" y="72"/>
                  </a:moveTo>
                  <a:lnTo>
                    <a:pt x="0" y="36"/>
                  </a:lnTo>
                  <a:lnTo>
                    <a:pt x="36" y="0"/>
                  </a:lnTo>
                  <a:lnTo>
                    <a:pt x="71" y="36"/>
                  </a:lnTo>
                  <a:lnTo>
                    <a:pt x="36" y="72"/>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16" name="Freeform 88"/>
            <p:cNvSpPr>
              <a:spLocks noEditPoints="1"/>
            </p:cNvSpPr>
            <p:nvPr/>
          </p:nvSpPr>
          <p:spPr bwMode="auto">
            <a:xfrm>
              <a:off x="5048" y="2363"/>
              <a:ext cx="78" cy="80"/>
            </a:xfrm>
            <a:custGeom>
              <a:avLst/>
              <a:gdLst/>
              <a:ahLst/>
              <a:cxnLst>
                <a:cxn ang="0">
                  <a:pos x="88" y="163"/>
                </a:cxn>
                <a:cxn ang="0">
                  <a:pos x="77" y="163"/>
                </a:cxn>
                <a:cxn ang="0">
                  <a:pos x="2" y="89"/>
                </a:cxn>
                <a:cxn ang="0">
                  <a:pos x="0" y="83"/>
                </a:cxn>
                <a:cxn ang="0">
                  <a:pos x="2" y="77"/>
                </a:cxn>
                <a:cxn ang="0">
                  <a:pos x="77" y="3"/>
                </a:cxn>
                <a:cxn ang="0">
                  <a:pos x="88" y="3"/>
                </a:cxn>
                <a:cxn ang="0">
                  <a:pos x="163" y="77"/>
                </a:cxn>
                <a:cxn ang="0">
                  <a:pos x="165" y="83"/>
                </a:cxn>
                <a:cxn ang="0">
                  <a:pos x="163" y="89"/>
                </a:cxn>
                <a:cxn ang="0">
                  <a:pos x="88" y="163"/>
                </a:cxn>
                <a:cxn ang="0">
                  <a:pos x="152" y="77"/>
                </a:cxn>
                <a:cxn ang="0">
                  <a:pos x="152" y="89"/>
                </a:cxn>
                <a:cxn ang="0">
                  <a:pos x="77" y="14"/>
                </a:cxn>
                <a:cxn ang="0">
                  <a:pos x="88" y="14"/>
                </a:cxn>
                <a:cxn ang="0">
                  <a:pos x="14" y="89"/>
                </a:cxn>
                <a:cxn ang="0">
                  <a:pos x="14" y="77"/>
                </a:cxn>
                <a:cxn ang="0">
                  <a:pos x="88" y="152"/>
                </a:cxn>
                <a:cxn ang="0">
                  <a:pos x="77" y="152"/>
                </a:cxn>
                <a:cxn ang="0">
                  <a:pos x="152" y="77"/>
                </a:cxn>
              </a:cxnLst>
              <a:rect l="0" t="0" r="r" b="b"/>
              <a:pathLst>
                <a:path w="165" h="166">
                  <a:moveTo>
                    <a:pt x="88" y="163"/>
                  </a:moveTo>
                  <a:cubicBezTo>
                    <a:pt x="85" y="166"/>
                    <a:pt x="80" y="166"/>
                    <a:pt x="77" y="163"/>
                  </a:cubicBezTo>
                  <a:lnTo>
                    <a:pt x="2" y="89"/>
                  </a:lnTo>
                  <a:cubicBezTo>
                    <a:pt x="1" y="87"/>
                    <a:pt x="0" y="85"/>
                    <a:pt x="0" y="83"/>
                  </a:cubicBezTo>
                  <a:cubicBezTo>
                    <a:pt x="0" y="81"/>
                    <a:pt x="1" y="79"/>
                    <a:pt x="2" y="77"/>
                  </a:cubicBezTo>
                  <a:lnTo>
                    <a:pt x="77" y="3"/>
                  </a:lnTo>
                  <a:cubicBezTo>
                    <a:pt x="80" y="0"/>
                    <a:pt x="85" y="0"/>
                    <a:pt x="88" y="3"/>
                  </a:cubicBezTo>
                  <a:lnTo>
                    <a:pt x="163" y="77"/>
                  </a:lnTo>
                  <a:cubicBezTo>
                    <a:pt x="165" y="79"/>
                    <a:pt x="165" y="81"/>
                    <a:pt x="165" y="83"/>
                  </a:cubicBezTo>
                  <a:cubicBezTo>
                    <a:pt x="165" y="85"/>
                    <a:pt x="165" y="87"/>
                    <a:pt x="163" y="89"/>
                  </a:cubicBezTo>
                  <a:lnTo>
                    <a:pt x="88" y="163"/>
                  </a:lnTo>
                  <a:close/>
                  <a:moveTo>
                    <a:pt x="152" y="77"/>
                  </a:moveTo>
                  <a:lnTo>
                    <a:pt x="152" y="89"/>
                  </a:lnTo>
                  <a:lnTo>
                    <a:pt x="77" y="14"/>
                  </a:lnTo>
                  <a:lnTo>
                    <a:pt x="88" y="14"/>
                  </a:lnTo>
                  <a:lnTo>
                    <a:pt x="14" y="89"/>
                  </a:lnTo>
                  <a:lnTo>
                    <a:pt x="14" y="77"/>
                  </a:lnTo>
                  <a:lnTo>
                    <a:pt x="88" y="152"/>
                  </a:lnTo>
                  <a:lnTo>
                    <a:pt x="77" y="152"/>
                  </a:lnTo>
                  <a:lnTo>
                    <a:pt x="152" y="77"/>
                  </a:lnTo>
                  <a:close/>
                </a:path>
              </a:pathLst>
            </a:custGeom>
            <a:solidFill>
              <a:srgbClr val="416FA6"/>
            </a:solidFill>
            <a:ln w="12700"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17" name="Freeform 89"/>
            <p:cNvSpPr>
              <a:spLocks/>
            </p:cNvSpPr>
            <p:nvPr/>
          </p:nvSpPr>
          <p:spPr bwMode="auto">
            <a:xfrm>
              <a:off x="1900" y="1521"/>
              <a:ext cx="3197" cy="1282"/>
            </a:xfrm>
            <a:custGeom>
              <a:avLst/>
              <a:gdLst/>
              <a:ahLst/>
              <a:cxnLst>
                <a:cxn ang="0">
                  <a:pos x="23" y="2593"/>
                </a:cxn>
                <a:cxn ang="0">
                  <a:pos x="1351" y="2529"/>
                </a:cxn>
                <a:cxn ang="0">
                  <a:pos x="2680" y="2497"/>
                </a:cxn>
                <a:cxn ang="0">
                  <a:pos x="4021" y="2306"/>
                </a:cxn>
                <a:cxn ang="0">
                  <a:pos x="4004" y="2317"/>
                </a:cxn>
                <a:cxn ang="0">
                  <a:pos x="5332" y="141"/>
                </a:cxn>
                <a:cxn ang="0">
                  <a:pos x="5350" y="130"/>
                </a:cxn>
                <a:cxn ang="0">
                  <a:pos x="6678" y="2"/>
                </a:cxn>
                <a:cxn ang="0">
                  <a:pos x="6704" y="23"/>
                </a:cxn>
                <a:cxn ang="0">
                  <a:pos x="6683" y="49"/>
                </a:cxn>
                <a:cxn ang="0">
                  <a:pos x="5355" y="177"/>
                </a:cxn>
                <a:cxn ang="0">
                  <a:pos x="5373" y="166"/>
                </a:cxn>
                <a:cxn ang="0">
                  <a:pos x="4045" y="2342"/>
                </a:cxn>
                <a:cxn ang="0">
                  <a:pos x="4028" y="2353"/>
                </a:cxn>
                <a:cxn ang="0">
                  <a:pos x="2681" y="2545"/>
                </a:cxn>
                <a:cxn ang="0">
                  <a:pos x="1354" y="2577"/>
                </a:cxn>
                <a:cxn ang="0">
                  <a:pos x="26" y="2641"/>
                </a:cxn>
                <a:cxn ang="0">
                  <a:pos x="0" y="2619"/>
                </a:cxn>
                <a:cxn ang="0">
                  <a:pos x="23" y="2593"/>
                </a:cxn>
              </a:cxnLst>
              <a:rect l="0" t="0" r="r" b="b"/>
              <a:pathLst>
                <a:path w="6706" h="2642">
                  <a:moveTo>
                    <a:pt x="23" y="2593"/>
                  </a:moveTo>
                  <a:lnTo>
                    <a:pt x="1351" y="2529"/>
                  </a:lnTo>
                  <a:lnTo>
                    <a:pt x="2680" y="2497"/>
                  </a:lnTo>
                  <a:lnTo>
                    <a:pt x="4021" y="2306"/>
                  </a:lnTo>
                  <a:lnTo>
                    <a:pt x="4004" y="2317"/>
                  </a:lnTo>
                  <a:lnTo>
                    <a:pt x="5332" y="141"/>
                  </a:lnTo>
                  <a:cubicBezTo>
                    <a:pt x="5336" y="135"/>
                    <a:pt x="5343" y="130"/>
                    <a:pt x="5350" y="130"/>
                  </a:cubicBezTo>
                  <a:lnTo>
                    <a:pt x="6678" y="2"/>
                  </a:lnTo>
                  <a:cubicBezTo>
                    <a:pt x="6691" y="0"/>
                    <a:pt x="6703" y="10"/>
                    <a:pt x="6704" y="23"/>
                  </a:cubicBezTo>
                  <a:cubicBezTo>
                    <a:pt x="6706" y="36"/>
                    <a:pt x="6696" y="48"/>
                    <a:pt x="6683" y="49"/>
                  </a:cubicBezTo>
                  <a:lnTo>
                    <a:pt x="5355" y="177"/>
                  </a:lnTo>
                  <a:lnTo>
                    <a:pt x="5373" y="166"/>
                  </a:lnTo>
                  <a:lnTo>
                    <a:pt x="4045" y="2342"/>
                  </a:lnTo>
                  <a:cubicBezTo>
                    <a:pt x="4041" y="2348"/>
                    <a:pt x="4035" y="2352"/>
                    <a:pt x="4028" y="2353"/>
                  </a:cubicBezTo>
                  <a:lnTo>
                    <a:pt x="2681" y="2545"/>
                  </a:lnTo>
                  <a:lnTo>
                    <a:pt x="1354" y="2577"/>
                  </a:lnTo>
                  <a:lnTo>
                    <a:pt x="26" y="2641"/>
                  </a:lnTo>
                  <a:cubicBezTo>
                    <a:pt x="12" y="2642"/>
                    <a:pt x="1" y="2632"/>
                    <a:pt x="0" y="2619"/>
                  </a:cubicBezTo>
                  <a:cubicBezTo>
                    <a:pt x="0" y="2605"/>
                    <a:pt x="10" y="2594"/>
                    <a:pt x="23" y="2593"/>
                  </a:cubicBezTo>
                  <a:close/>
                </a:path>
              </a:pathLst>
            </a:custGeom>
            <a:solidFill>
              <a:srgbClr val="A8423F"/>
            </a:solidFill>
            <a:ln w="12700"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18" name="Rectangle 90"/>
            <p:cNvSpPr>
              <a:spLocks noChangeArrowheads="1"/>
            </p:cNvSpPr>
            <p:nvPr/>
          </p:nvSpPr>
          <p:spPr bwMode="auto">
            <a:xfrm>
              <a:off x="1874" y="2760"/>
              <a:ext cx="68" cy="70"/>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19" name="Freeform 91"/>
            <p:cNvSpPr>
              <a:spLocks noEditPoints="1"/>
            </p:cNvSpPr>
            <p:nvPr/>
          </p:nvSpPr>
          <p:spPr bwMode="auto">
            <a:xfrm>
              <a:off x="1870" y="2756"/>
              <a:ext cx="76" cy="78"/>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A8423F"/>
            </a:solidFill>
            <a:ln w="12700"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20" name="Rectangle 92"/>
            <p:cNvSpPr>
              <a:spLocks noChangeArrowheads="1"/>
            </p:cNvSpPr>
            <p:nvPr/>
          </p:nvSpPr>
          <p:spPr bwMode="auto">
            <a:xfrm>
              <a:off x="2507" y="2721"/>
              <a:ext cx="76" cy="78"/>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21" name="Freeform 93"/>
            <p:cNvSpPr>
              <a:spLocks noEditPoints="1"/>
            </p:cNvSpPr>
            <p:nvPr/>
          </p:nvSpPr>
          <p:spPr bwMode="auto">
            <a:xfrm>
              <a:off x="2503" y="2717"/>
              <a:ext cx="84" cy="86"/>
            </a:xfrm>
            <a:custGeom>
              <a:avLst/>
              <a:gdLst/>
              <a:ahLst/>
              <a:cxnLst>
                <a:cxn ang="0">
                  <a:pos x="0" y="8"/>
                </a:cxn>
                <a:cxn ang="0">
                  <a:pos x="8" y="0"/>
                </a:cxn>
                <a:cxn ang="0">
                  <a:pos x="168" y="0"/>
                </a:cxn>
                <a:cxn ang="0">
                  <a:pos x="176" y="8"/>
                </a:cxn>
                <a:cxn ang="0">
                  <a:pos x="176" y="168"/>
                </a:cxn>
                <a:cxn ang="0">
                  <a:pos x="168" y="176"/>
                </a:cxn>
                <a:cxn ang="0">
                  <a:pos x="8" y="176"/>
                </a:cxn>
                <a:cxn ang="0">
                  <a:pos x="0" y="168"/>
                </a:cxn>
                <a:cxn ang="0">
                  <a:pos x="0" y="8"/>
                </a:cxn>
                <a:cxn ang="0">
                  <a:pos x="16" y="168"/>
                </a:cxn>
                <a:cxn ang="0">
                  <a:pos x="8" y="160"/>
                </a:cxn>
                <a:cxn ang="0">
                  <a:pos x="168" y="160"/>
                </a:cxn>
                <a:cxn ang="0">
                  <a:pos x="160" y="168"/>
                </a:cxn>
                <a:cxn ang="0">
                  <a:pos x="160" y="8"/>
                </a:cxn>
                <a:cxn ang="0">
                  <a:pos x="168" y="16"/>
                </a:cxn>
                <a:cxn ang="0">
                  <a:pos x="8" y="16"/>
                </a:cxn>
                <a:cxn ang="0">
                  <a:pos x="16" y="8"/>
                </a:cxn>
                <a:cxn ang="0">
                  <a:pos x="16" y="168"/>
                </a:cxn>
              </a:cxnLst>
              <a:rect l="0" t="0" r="r" b="b"/>
              <a:pathLst>
                <a:path w="176" h="176">
                  <a:moveTo>
                    <a:pt x="0" y="8"/>
                  </a:moveTo>
                  <a:cubicBezTo>
                    <a:pt x="0" y="4"/>
                    <a:pt x="4" y="0"/>
                    <a:pt x="8" y="0"/>
                  </a:cubicBezTo>
                  <a:lnTo>
                    <a:pt x="168" y="0"/>
                  </a:lnTo>
                  <a:cubicBezTo>
                    <a:pt x="173" y="0"/>
                    <a:pt x="176" y="4"/>
                    <a:pt x="176" y="8"/>
                  </a:cubicBezTo>
                  <a:lnTo>
                    <a:pt x="176" y="168"/>
                  </a:lnTo>
                  <a:cubicBezTo>
                    <a:pt x="176" y="173"/>
                    <a:pt x="173" y="176"/>
                    <a:pt x="168" y="176"/>
                  </a:cubicBezTo>
                  <a:lnTo>
                    <a:pt x="8" y="176"/>
                  </a:lnTo>
                  <a:cubicBezTo>
                    <a:pt x="4" y="176"/>
                    <a:pt x="0" y="173"/>
                    <a:pt x="0" y="168"/>
                  </a:cubicBezTo>
                  <a:lnTo>
                    <a:pt x="0" y="8"/>
                  </a:lnTo>
                  <a:close/>
                  <a:moveTo>
                    <a:pt x="16" y="168"/>
                  </a:moveTo>
                  <a:lnTo>
                    <a:pt x="8" y="160"/>
                  </a:lnTo>
                  <a:lnTo>
                    <a:pt x="168" y="160"/>
                  </a:lnTo>
                  <a:lnTo>
                    <a:pt x="160" y="168"/>
                  </a:lnTo>
                  <a:lnTo>
                    <a:pt x="160" y="8"/>
                  </a:lnTo>
                  <a:lnTo>
                    <a:pt x="168" y="16"/>
                  </a:lnTo>
                  <a:lnTo>
                    <a:pt x="8" y="16"/>
                  </a:lnTo>
                  <a:lnTo>
                    <a:pt x="16" y="8"/>
                  </a:lnTo>
                  <a:lnTo>
                    <a:pt x="16" y="168"/>
                  </a:lnTo>
                  <a:close/>
                </a:path>
              </a:pathLst>
            </a:custGeom>
            <a:solidFill>
              <a:srgbClr val="A8423F"/>
            </a:solidFill>
            <a:ln w="12700"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22" name="Rectangle 94"/>
            <p:cNvSpPr>
              <a:spLocks noChangeArrowheads="1"/>
            </p:cNvSpPr>
            <p:nvPr/>
          </p:nvSpPr>
          <p:spPr bwMode="auto">
            <a:xfrm>
              <a:off x="3147" y="2713"/>
              <a:ext cx="69" cy="70"/>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23" name="Freeform 95"/>
            <p:cNvSpPr>
              <a:spLocks noEditPoints="1"/>
            </p:cNvSpPr>
            <p:nvPr/>
          </p:nvSpPr>
          <p:spPr bwMode="auto">
            <a:xfrm>
              <a:off x="3143" y="2709"/>
              <a:ext cx="77" cy="78"/>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A8423F"/>
            </a:solidFill>
            <a:ln w="12700"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24" name="Rectangle 96"/>
            <p:cNvSpPr>
              <a:spLocks noChangeArrowheads="1"/>
            </p:cNvSpPr>
            <p:nvPr/>
          </p:nvSpPr>
          <p:spPr bwMode="auto">
            <a:xfrm>
              <a:off x="3780" y="2612"/>
              <a:ext cx="69" cy="78"/>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25" name="Freeform 97"/>
            <p:cNvSpPr>
              <a:spLocks noEditPoints="1"/>
            </p:cNvSpPr>
            <p:nvPr/>
          </p:nvSpPr>
          <p:spPr bwMode="auto">
            <a:xfrm>
              <a:off x="3776" y="2608"/>
              <a:ext cx="77" cy="86"/>
            </a:xfrm>
            <a:custGeom>
              <a:avLst/>
              <a:gdLst/>
              <a:ahLst/>
              <a:cxnLst>
                <a:cxn ang="0">
                  <a:pos x="0" y="8"/>
                </a:cxn>
                <a:cxn ang="0">
                  <a:pos x="8" y="0"/>
                </a:cxn>
                <a:cxn ang="0">
                  <a:pos x="152" y="0"/>
                </a:cxn>
                <a:cxn ang="0">
                  <a:pos x="160" y="8"/>
                </a:cxn>
                <a:cxn ang="0">
                  <a:pos x="160" y="168"/>
                </a:cxn>
                <a:cxn ang="0">
                  <a:pos x="152" y="176"/>
                </a:cxn>
                <a:cxn ang="0">
                  <a:pos x="8" y="176"/>
                </a:cxn>
                <a:cxn ang="0">
                  <a:pos x="0" y="168"/>
                </a:cxn>
                <a:cxn ang="0">
                  <a:pos x="0" y="8"/>
                </a:cxn>
                <a:cxn ang="0">
                  <a:pos x="16" y="168"/>
                </a:cxn>
                <a:cxn ang="0">
                  <a:pos x="8" y="160"/>
                </a:cxn>
                <a:cxn ang="0">
                  <a:pos x="152" y="160"/>
                </a:cxn>
                <a:cxn ang="0">
                  <a:pos x="144" y="168"/>
                </a:cxn>
                <a:cxn ang="0">
                  <a:pos x="144" y="8"/>
                </a:cxn>
                <a:cxn ang="0">
                  <a:pos x="152" y="16"/>
                </a:cxn>
                <a:cxn ang="0">
                  <a:pos x="8" y="16"/>
                </a:cxn>
                <a:cxn ang="0">
                  <a:pos x="16" y="8"/>
                </a:cxn>
                <a:cxn ang="0">
                  <a:pos x="16" y="168"/>
                </a:cxn>
              </a:cxnLst>
              <a:rect l="0" t="0" r="r" b="b"/>
              <a:pathLst>
                <a:path w="160" h="176">
                  <a:moveTo>
                    <a:pt x="0" y="8"/>
                  </a:moveTo>
                  <a:cubicBezTo>
                    <a:pt x="0" y="4"/>
                    <a:pt x="4" y="0"/>
                    <a:pt x="8" y="0"/>
                  </a:cubicBezTo>
                  <a:lnTo>
                    <a:pt x="152" y="0"/>
                  </a:lnTo>
                  <a:cubicBezTo>
                    <a:pt x="157" y="0"/>
                    <a:pt x="160" y="4"/>
                    <a:pt x="160" y="8"/>
                  </a:cubicBezTo>
                  <a:lnTo>
                    <a:pt x="160" y="168"/>
                  </a:lnTo>
                  <a:cubicBezTo>
                    <a:pt x="160" y="173"/>
                    <a:pt x="157" y="176"/>
                    <a:pt x="152" y="176"/>
                  </a:cubicBezTo>
                  <a:lnTo>
                    <a:pt x="8" y="176"/>
                  </a:lnTo>
                  <a:cubicBezTo>
                    <a:pt x="4" y="176"/>
                    <a:pt x="0" y="173"/>
                    <a:pt x="0" y="168"/>
                  </a:cubicBezTo>
                  <a:lnTo>
                    <a:pt x="0" y="8"/>
                  </a:lnTo>
                  <a:close/>
                  <a:moveTo>
                    <a:pt x="16" y="168"/>
                  </a:moveTo>
                  <a:lnTo>
                    <a:pt x="8" y="160"/>
                  </a:lnTo>
                  <a:lnTo>
                    <a:pt x="152" y="160"/>
                  </a:lnTo>
                  <a:lnTo>
                    <a:pt x="144" y="168"/>
                  </a:lnTo>
                  <a:lnTo>
                    <a:pt x="144" y="8"/>
                  </a:lnTo>
                  <a:lnTo>
                    <a:pt x="152" y="16"/>
                  </a:lnTo>
                  <a:lnTo>
                    <a:pt x="8" y="16"/>
                  </a:lnTo>
                  <a:lnTo>
                    <a:pt x="16" y="8"/>
                  </a:lnTo>
                  <a:lnTo>
                    <a:pt x="16" y="168"/>
                  </a:lnTo>
                  <a:close/>
                </a:path>
              </a:pathLst>
            </a:custGeom>
            <a:solidFill>
              <a:srgbClr val="A8423F"/>
            </a:solidFill>
            <a:ln w="12700"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26" name="Rectangle 98"/>
            <p:cNvSpPr>
              <a:spLocks noChangeArrowheads="1"/>
            </p:cNvSpPr>
            <p:nvPr/>
          </p:nvSpPr>
          <p:spPr bwMode="auto">
            <a:xfrm>
              <a:off x="4413" y="1564"/>
              <a:ext cx="77" cy="70"/>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27" name="Freeform 99"/>
            <p:cNvSpPr>
              <a:spLocks noEditPoints="1"/>
            </p:cNvSpPr>
            <p:nvPr/>
          </p:nvSpPr>
          <p:spPr bwMode="auto">
            <a:xfrm>
              <a:off x="4409" y="1560"/>
              <a:ext cx="84" cy="78"/>
            </a:xfrm>
            <a:custGeom>
              <a:avLst/>
              <a:gdLst/>
              <a:ahLst/>
              <a:cxnLst>
                <a:cxn ang="0">
                  <a:pos x="0" y="8"/>
                </a:cxn>
                <a:cxn ang="0">
                  <a:pos x="8" y="0"/>
                </a:cxn>
                <a:cxn ang="0">
                  <a:pos x="168" y="0"/>
                </a:cxn>
                <a:cxn ang="0">
                  <a:pos x="176" y="8"/>
                </a:cxn>
                <a:cxn ang="0">
                  <a:pos x="176" y="152"/>
                </a:cxn>
                <a:cxn ang="0">
                  <a:pos x="168" y="160"/>
                </a:cxn>
                <a:cxn ang="0">
                  <a:pos x="8" y="160"/>
                </a:cxn>
                <a:cxn ang="0">
                  <a:pos x="0" y="152"/>
                </a:cxn>
                <a:cxn ang="0">
                  <a:pos x="0" y="8"/>
                </a:cxn>
                <a:cxn ang="0">
                  <a:pos x="16" y="152"/>
                </a:cxn>
                <a:cxn ang="0">
                  <a:pos x="8" y="144"/>
                </a:cxn>
                <a:cxn ang="0">
                  <a:pos x="168" y="144"/>
                </a:cxn>
                <a:cxn ang="0">
                  <a:pos x="160" y="152"/>
                </a:cxn>
                <a:cxn ang="0">
                  <a:pos x="160" y="8"/>
                </a:cxn>
                <a:cxn ang="0">
                  <a:pos x="168" y="16"/>
                </a:cxn>
                <a:cxn ang="0">
                  <a:pos x="8" y="16"/>
                </a:cxn>
                <a:cxn ang="0">
                  <a:pos x="16" y="8"/>
                </a:cxn>
                <a:cxn ang="0">
                  <a:pos x="16" y="152"/>
                </a:cxn>
              </a:cxnLst>
              <a:rect l="0" t="0" r="r" b="b"/>
              <a:pathLst>
                <a:path w="176" h="160">
                  <a:moveTo>
                    <a:pt x="0" y="8"/>
                  </a:moveTo>
                  <a:cubicBezTo>
                    <a:pt x="0" y="4"/>
                    <a:pt x="4" y="0"/>
                    <a:pt x="8" y="0"/>
                  </a:cubicBezTo>
                  <a:lnTo>
                    <a:pt x="168" y="0"/>
                  </a:lnTo>
                  <a:cubicBezTo>
                    <a:pt x="173" y="0"/>
                    <a:pt x="176" y="4"/>
                    <a:pt x="176" y="8"/>
                  </a:cubicBezTo>
                  <a:lnTo>
                    <a:pt x="176" y="152"/>
                  </a:lnTo>
                  <a:cubicBezTo>
                    <a:pt x="176" y="157"/>
                    <a:pt x="173" y="160"/>
                    <a:pt x="168" y="160"/>
                  </a:cubicBezTo>
                  <a:lnTo>
                    <a:pt x="8" y="160"/>
                  </a:lnTo>
                  <a:cubicBezTo>
                    <a:pt x="4" y="160"/>
                    <a:pt x="0" y="157"/>
                    <a:pt x="0" y="152"/>
                  </a:cubicBezTo>
                  <a:lnTo>
                    <a:pt x="0" y="8"/>
                  </a:lnTo>
                  <a:close/>
                  <a:moveTo>
                    <a:pt x="16" y="152"/>
                  </a:moveTo>
                  <a:lnTo>
                    <a:pt x="8" y="144"/>
                  </a:lnTo>
                  <a:lnTo>
                    <a:pt x="168" y="144"/>
                  </a:lnTo>
                  <a:lnTo>
                    <a:pt x="160" y="152"/>
                  </a:lnTo>
                  <a:lnTo>
                    <a:pt x="160" y="8"/>
                  </a:lnTo>
                  <a:lnTo>
                    <a:pt x="168" y="16"/>
                  </a:lnTo>
                  <a:lnTo>
                    <a:pt x="8" y="16"/>
                  </a:lnTo>
                  <a:lnTo>
                    <a:pt x="16" y="8"/>
                  </a:lnTo>
                  <a:lnTo>
                    <a:pt x="16" y="152"/>
                  </a:lnTo>
                  <a:close/>
                </a:path>
              </a:pathLst>
            </a:custGeom>
            <a:solidFill>
              <a:srgbClr val="A8423F"/>
            </a:solidFill>
            <a:ln w="12700"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28" name="Rectangle 100"/>
            <p:cNvSpPr>
              <a:spLocks noChangeArrowheads="1"/>
            </p:cNvSpPr>
            <p:nvPr/>
          </p:nvSpPr>
          <p:spPr bwMode="auto">
            <a:xfrm>
              <a:off x="5054" y="1494"/>
              <a:ext cx="68" cy="77"/>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29" name="Freeform 101"/>
            <p:cNvSpPr>
              <a:spLocks noEditPoints="1"/>
            </p:cNvSpPr>
            <p:nvPr/>
          </p:nvSpPr>
          <p:spPr bwMode="auto">
            <a:xfrm>
              <a:off x="5050" y="1490"/>
              <a:ext cx="76" cy="85"/>
            </a:xfrm>
            <a:custGeom>
              <a:avLst/>
              <a:gdLst/>
              <a:ahLst/>
              <a:cxnLst>
                <a:cxn ang="0">
                  <a:pos x="0" y="8"/>
                </a:cxn>
                <a:cxn ang="0">
                  <a:pos x="8" y="0"/>
                </a:cxn>
                <a:cxn ang="0">
                  <a:pos x="152" y="0"/>
                </a:cxn>
                <a:cxn ang="0">
                  <a:pos x="160" y="8"/>
                </a:cxn>
                <a:cxn ang="0">
                  <a:pos x="160" y="168"/>
                </a:cxn>
                <a:cxn ang="0">
                  <a:pos x="152" y="176"/>
                </a:cxn>
                <a:cxn ang="0">
                  <a:pos x="8" y="176"/>
                </a:cxn>
                <a:cxn ang="0">
                  <a:pos x="0" y="168"/>
                </a:cxn>
                <a:cxn ang="0">
                  <a:pos x="0" y="8"/>
                </a:cxn>
                <a:cxn ang="0">
                  <a:pos x="16" y="168"/>
                </a:cxn>
                <a:cxn ang="0">
                  <a:pos x="8" y="160"/>
                </a:cxn>
                <a:cxn ang="0">
                  <a:pos x="152" y="160"/>
                </a:cxn>
                <a:cxn ang="0">
                  <a:pos x="144" y="168"/>
                </a:cxn>
                <a:cxn ang="0">
                  <a:pos x="144" y="8"/>
                </a:cxn>
                <a:cxn ang="0">
                  <a:pos x="152" y="16"/>
                </a:cxn>
                <a:cxn ang="0">
                  <a:pos x="8" y="16"/>
                </a:cxn>
                <a:cxn ang="0">
                  <a:pos x="16" y="8"/>
                </a:cxn>
                <a:cxn ang="0">
                  <a:pos x="16" y="168"/>
                </a:cxn>
              </a:cxnLst>
              <a:rect l="0" t="0" r="r" b="b"/>
              <a:pathLst>
                <a:path w="160" h="176">
                  <a:moveTo>
                    <a:pt x="0" y="8"/>
                  </a:moveTo>
                  <a:cubicBezTo>
                    <a:pt x="0" y="4"/>
                    <a:pt x="4" y="0"/>
                    <a:pt x="8" y="0"/>
                  </a:cubicBezTo>
                  <a:lnTo>
                    <a:pt x="152" y="0"/>
                  </a:lnTo>
                  <a:cubicBezTo>
                    <a:pt x="157" y="0"/>
                    <a:pt x="160" y="4"/>
                    <a:pt x="160" y="8"/>
                  </a:cubicBezTo>
                  <a:lnTo>
                    <a:pt x="160" y="168"/>
                  </a:lnTo>
                  <a:cubicBezTo>
                    <a:pt x="160" y="173"/>
                    <a:pt x="157" y="176"/>
                    <a:pt x="152" y="176"/>
                  </a:cubicBezTo>
                  <a:lnTo>
                    <a:pt x="8" y="176"/>
                  </a:lnTo>
                  <a:cubicBezTo>
                    <a:pt x="4" y="176"/>
                    <a:pt x="0" y="173"/>
                    <a:pt x="0" y="168"/>
                  </a:cubicBezTo>
                  <a:lnTo>
                    <a:pt x="0" y="8"/>
                  </a:lnTo>
                  <a:close/>
                  <a:moveTo>
                    <a:pt x="16" y="168"/>
                  </a:moveTo>
                  <a:lnTo>
                    <a:pt x="8" y="160"/>
                  </a:lnTo>
                  <a:lnTo>
                    <a:pt x="152" y="160"/>
                  </a:lnTo>
                  <a:lnTo>
                    <a:pt x="144" y="168"/>
                  </a:lnTo>
                  <a:lnTo>
                    <a:pt x="144" y="8"/>
                  </a:lnTo>
                  <a:lnTo>
                    <a:pt x="152" y="16"/>
                  </a:lnTo>
                  <a:lnTo>
                    <a:pt x="8" y="16"/>
                  </a:lnTo>
                  <a:lnTo>
                    <a:pt x="16" y="8"/>
                  </a:lnTo>
                  <a:lnTo>
                    <a:pt x="16" y="168"/>
                  </a:lnTo>
                  <a:close/>
                </a:path>
              </a:pathLst>
            </a:custGeom>
            <a:solidFill>
              <a:srgbClr val="A8423F"/>
            </a:solidFill>
            <a:ln w="12700"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30" name="Freeform 102"/>
            <p:cNvSpPr>
              <a:spLocks/>
            </p:cNvSpPr>
            <p:nvPr/>
          </p:nvSpPr>
          <p:spPr bwMode="auto">
            <a:xfrm>
              <a:off x="1899" y="1808"/>
              <a:ext cx="3198" cy="195"/>
            </a:xfrm>
            <a:custGeom>
              <a:avLst/>
              <a:gdLst/>
              <a:ahLst/>
              <a:cxnLst>
                <a:cxn ang="0">
                  <a:pos x="21" y="305"/>
                </a:cxn>
                <a:cxn ang="0">
                  <a:pos x="1349" y="1"/>
                </a:cxn>
                <a:cxn ang="0">
                  <a:pos x="1360" y="1"/>
                </a:cxn>
                <a:cxn ang="0">
                  <a:pos x="2688" y="337"/>
                </a:cxn>
                <a:cxn ang="0">
                  <a:pos x="2682" y="336"/>
                </a:cxn>
                <a:cxn ang="0">
                  <a:pos x="4026" y="336"/>
                </a:cxn>
                <a:cxn ang="0">
                  <a:pos x="5355" y="352"/>
                </a:cxn>
                <a:cxn ang="0">
                  <a:pos x="5349" y="353"/>
                </a:cxn>
                <a:cxn ang="0">
                  <a:pos x="6677" y="33"/>
                </a:cxn>
                <a:cxn ang="0">
                  <a:pos x="6706" y="51"/>
                </a:cxn>
                <a:cxn ang="0">
                  <a:pos x="6688" y="80"/>
                </a:cxn>
                <a:cxn ang="0">
                  <a:pos x="5360" y="400"/>
                </a:cxn>
                <a:cxn ang="0">
                  <a:pos x="5354" y="400"/>
                </a:cxn>
                <a:cxn ang="0">
                  <a:pos x="4026" y="384"/>
                </a:cxn>
                <a:cxn ang="0">
                  <a:pos x="2682" y="384"/>
                </a:cxn>
                <a:cxn ang="0">
                  <a:pos x="2677" y="384"/>
                </a:cxn>
                <a:cxn ang="0">
                  <a:pos x="1349" y="48"/>
                </a:cxn>
                <a:cxn ang="0">
                  <a:pos x="1360" y="48"/>
                </a:cxn>
                <a:cxn ang="0">
                  <a:pos x="32" y="352"/>
                </a:cxn>
                <a:cxn ang="0">
                  <a:pos x="3" y="334"/>
                </a:cxn>
                <a:cxn ang="0">
                  <a:pos x="21" y="305"/>
                </a:cxn>
              </a:cxnLst>
              <a:rect l="0" t="0" r="r" b="b"/>
              <a:pathLst>
                <a:path w="6709" h="400">
                  <a:moveTo>
                    <a:pt x="21" y="305"/>
                  </a:moveTo>
                  <a:lnTo>
                    <a:pt x="1349" y="1"/>
                  </a:lnTo>
                  <a:cubicBezTo>
                    <a:pt x="1353" y="0"/>
                    <a:pt x="1357" y="0"/>
                    <a:pt x="1360" y="1"/>
                  </a:cubicBezTo>
                  <a:lnTo>
                    <a:pt x="2688" y="337"/>
                  </a:lnTo>
                  <a:lnTo>
                    <a:pt x="2682" y="336"/>
                  </a:lnTo>
                  <a:lnTo>
                    <a:pt x="4026" y="336"/>
                  </a:lnTo>
                  <a:lnTo>
                    <a:pt x="5355" y="352"/>
                  </a:lnTo>
                  <a:lnTo>
                    <a:pt x="5349" y="353"/>
                  </a:lnTo>
                  <a:lnTo>
                    <a:pt x="6677" y="33"/>
                  </a:lnTo>
                  <a:cubicBezTo>
                    <a:pt x="6690" y="30"/>
                    <a:pt x="6703" y="38"/>
                    <a:pt x="6706" y="51"/>
                  </a:cubicBezTo>
                  <a:cubicBezTo>
                    <a:pt x="6709" y="64"/>
                    <a:pt x="6701" y="77"/>
                    <a:pt x="6688" y="80"/>
                  </a:cubicBezTo>
                  <a:lnTo>
                    <a:pt x="5360" y="400"/>
                  </a:lnTo>
                  <a:cubicBezTo>
                    <a:pt x="5358" y="400"/>
                    <a:pt x="5356" y="400"/>
                    <a:pt x="5354" y="400"/>
                  </a:cubicBezTo>
                  <a:lnTo>
                    <a:pt x="4026" y="384"/>
                  </a:lnTo>
                  <a:lnTo>
                    <a:pt x="2682" y="384"/>
                  </a:lnTo>
                  <a:cubicBezTo>
                    <a:pt x="2680" y="384"/>
                    <a:pt x="2679" y="384"/>
                    <a:pt x="2677" y="384"/>
                  </a:cubicBezTo>
                  <a:lnTo>
                    <a:pt x="1349" y="48"/>
                  </a:lnTo>
                  <a:lnTo>
                    <a:pt x="1360" y="48"/>
                  </a:lnTo>
                  <a:lnTo>
                    <a:pt x="32" y="352"/>
                  </a:lnTo>
                  <a:cubicBezTo>
                    <a:pt x="19" y="355"/>
                    <a:pt x="6" y="347"/>
                    <a:pt x="3" y="334"/>
                  </a:cubicBezTo>
                  <a:cubicBezTo>
                    <a:pt x="0" y="321"/>
                    <a:pt x="8" y="308"/>
                    <a:pt x="21" y="305"/>
                  </a:cubicBezTo>
                  <a:close/>
                </a:path>
              </a:pathLst>
            </a:custGeom>
            <a:solidFill>
              <a:srgbClr val="86A44A"/>
            </a:solidFill>
            <a:ln w="12700"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31" name="Freeform 103"/>
            <p:cNvSpPr>
              <a:spLocks/>
            </p:cNvSpPr>
            <p:nvPr/>
          </p:nvSpPr>
          <p:spPr bwMode="auto">
            <a:xfrm>
              <a:off x="1874" y="1931"/>
              <a:ext cx="71" cy="71"/>
            </a:xfrm>
            <a:custGeom>
              <a:avLst/>
              <a:gdLst/>
              <a:ahLst/>
              <a:cxnLst>
                <a:cxn ang="0">
                  <a:pos x="35" y="0"/>
                </a:cxn>
                <a:cxn ang="0">
                  <a:pos x="71" y="71"/>
                </a:cxn>
                <a:cxn ang="0">
                  <a:pos x="0" y="71"/>
                </a:cxn>
                <a:cxn ang="0">
                  <a:pos x="35" y="0"/>
                </a:cxn>
              </a:cxnLst>
              <a:rect l="0" t="0" r="r" b="b"/>
              <a:pathLst>
                <a:path w="71" h="71">
                  <a:moveTo>
                    <a:pt x="35" y="0"/>
                  </a:moveTo>
                  <a:lnTo>
                    <a:pt x="71" y="71"/>
                  </a:lnTo>
                  <a:lnTo>
                    <a:pt x="0" y="71"/>
                  </a:lnTo>
                  <a:lnTo>
                    <a:pt x="35"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32" name="Freeform 104"/>
            <p:cNvSpPr>
              <a:spLocks noEditPoints="1"/>
            </p:cNvSpPr>
            <p:nvPr/>
          </p:nvSpPr>
          <p:spPr bwMode="auto">
            <a:xfrm>
              <a:off x="1870" y="1927"/>
              <a:ext cx="79" cy="79"/>
            </a:xfrm>
            <a:custGeom>
              <a:avLst/>
              <a:gdLst/>
              <a:ahLst/>
              <a:cxnLst>
                <a:cxn ang="0">
                  <a:pos x="76" y="5"/>
                </a:cxn>
                <a:cxn ang="0">
                  <a:pos x="83" y="0"/>
                </a:cxn>
                <a:cxn ang="0">
                  <a:pos x="90" y="5"/>
                </a:cxn>
                <a:cxn ang="0">
                  <a:pos x="165" y="152"/>
                </a:cxn>
                <a:cxn ang="0">
                  <a:pos x="165" y="160"/>
                </a:cxn>
                <a:cxn ang="0">
                  <a:pos x="158" y="163"/>
                </a:cxn>
                <a:cxn ang="0">
                  <a:pos x="8" y="163"/>
                </a:cxn>
                <a:cxn ang="0">
                  <a:pos x="2" y="160"/>
                </a:cxn>
                <a:cxn ang="0">
                  <a:pos x="1" y="152"/>
                </a:cxn>
                <a:cxn ang="0">
                  <a:pos x="76" y="5"/>
                </a:cxn>
                <a:cxn ang="0">
                  <a:pos x="16" y="159"/>
                </a:cxn>
                <a:cxn ang="0">
                  <a:pos x="8" y="147"/>
                </a:cxn>
                <a:cxn ang="0">
                  <a:pos x="158" y="147"/>
                </a:cxn>
                <a:cxn ang="0">
                  <a:pos x="151" y="159"/>
                </a:cxn>
                <a:cxn ang="0">
                  <a:pos x="76" y="12"/>
                </a:cxn>
                <a:cxn ang="0">
                  <a:pos x="90" y="12"/>
                </a:cxn>
                <a:cxn ang="0">
                  <a:pos x="16" y="159"/>
                </a:cxn>
              </a:cxnLst>
              <a:rect l="0" t="0" r="r" b="b"/>
              <a:pathLst>
                <a:path w="166" h="163">
                  <a:moveTo>
                    <a:pt x="76" y="5"/>
                  </a:moveTo>
                  <a:cubicBezTo>
                    <a:pt x="77" y="2"/>
                    <a:pt x="80" y="0"/>
                    <a:pt x="83" y="0"/>
                  </a:cubicBezTo>
                  <a:cubicBezTo>
                    <a:pt x="86" y="0"/>
                    <a:pt x="89" y="2"/>
                    <a:pt x="90" y="5"/>
                  </a:cubicBezTo>
                  <a:lnTo>
                    <a:pt x="165" y="152"/>
                  </a:lnTo>
                  <a:cubicBezTo>
                    <a:pt x="166" y="154"/>
                    <a:pt x="166" y="157"/>
                    <a:pt x="165" y="160"/>
                  </a:cubicBezTo>
                  <a:cubicBezTo>
                    <a:pt x="163" y="162"/>
                    <a:pt x="161" y="163"/>
                    <a:pt x="158" y="163"/>
                  </a:cubicBezTo>
                  <a:lnTo>
                    <a:pt x="8" y="163"/>
                  </a:lnTo>
                  <a:cubicBezTo>
                    <a:pt x="6" y="163"/>
                    <a:pt x="3" y="162"/>
                    <a:pt x="2" y="160"/>
                  </a:cubicBezTo>
                  <a:cubicBezTo>
                    <a:pt x="0" y="157"/>
                    <a:pt x="0" y="154"/>
                    <a:pt x="1" y="152"/>
                  </a:cubicBezTo>
                  <a:lnTo>
                    <a:pt x="76" y="5"/>
                  </a:lnTo>
                  <a:close/>
                  <a:moveTo>
                    <a:pt x="16" y="159"/>
                  </a:moveTo>
                  <a:lnTo>
                    <a:pt x="8" y="147"/>
                  </a:lnTo>
                  <a:lnTo>
                    <a:pt x="158" y="147"/>
                  </a:lnTo>
                  <a:lnTo>
                    <a:pt x="151" y="159"/>
                  </a:lnTo>
                  <a:lnTo>
                    <a:pt x="76" y="12"/>
                  </a:lnTo>
                  <a:lnTo>
                    <a:pt x="90" y="12"/>
                  </a:lnTo>
                  <a:lnTo>
                    <a:pt x="16" y="159"/>
                  </a:lnTo>
                  <a:close/>
                </a:path>
              </a:pathLst>
            </a:custGeom>
            <a:solidFill>
              <a:srgbClr val="86A44A"/>
            </a:solidFill>
            <a:ln w="12700"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33" name="Freeform 105"/>
            <p:cNvSpPr>
              <a:spLocks/>
            </p:cNvSpPr>
            <p:nvPr/>
          </p:nvSpPr>
          <p:spPr bwMode="auto">
            <a:xfrm>
              <a:off x="2510" y="1789"/>
              <a:ext cx="71" cy="72"/>
            </a:xfrm>
            <a:custGeom>
              <a:avLst/>
              <a:gdLst/>
              <a:ahLst/>
              <a:cxnLst>
                <a:cxn ang="0">
                  <a:pos x="35" y="0"/>
                </a:cxn>
                <a:cxn ang="0">
                  <a:pos x="71" y="72"/>
                </a:cxn>
                <a:cxn ang="0">
                  <a:pos x="0" y="72"/>
                </a:cxn>
                <a:cxn ang="0">
                  <a:pos x="35" y="0"/>
                </a:cxn>
              </a:cxnLst>
              <a:rect l="0" t="0" r="r" b="b"/>
              <a:pathLst>
                <a:path w="71" h="72">
                  <a:moveTo>
                    <a:pt x="35" y="0"/>
                  </a:moveTo>
                  <a:lnTo>
                    <a:pt x="71" y="72"/>
                  </a:lnTo>
                  <a:lnTo>
                    <a:pt x="0" y="72"/>
                  </a:lnTo>
                  <a:lnTo>
                    <a:pt x="35"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34" name="Freeform 106"/>
            <p:cNvSpPr>
              <a:spLocks noEditPoints="1"/>
            </p:cNvSpPr>
            <p:nvPr/>
          </p:nvSpPr>
          <p:spPr bwMode="auto">
            <a:xfrm>
              <a:off x="2505" y="1785"/>
              <a:ext cx="80" cy="80"/>
            </a:xfrm>
            <a:custGeom>
              <a:avLst/>
              <a:gdLst/>
              <a:ahLst/>
              <a:cxnLst>
                <a:cxn ang="0">
                  <a:pos x="76" y="5"/>
                </a:cxn>
                <a:cxn ang="0">
                  <a:pos x="83" y="0"/>
                </a:cxn>
                <a:cxn ang="0">
                  <a:pos x="91" y="5"/>
                </a:cxn>
                <a:cxn ang="0">
                  <a:pos x="165" y="152"/>
                </a:cxn>
                <a:cxn ang="0">
                  <a:pos x="165" y="160"/>
                </a:cxn>
                <a:cxn ang="0">
                  <a:pos x="158" y="164"/>
                </a:cxn>
                <a:cxn ang="0">
                  <a:pos x="9" y="164"/>
                </a:cxn>
                <a:cxn ang="0">
                  <a:pos x="2" y="160"/>
                </a:cxn>
                <a:cxn ang="0">
                  <a:pos x="2" y="152"/>
                </a:cxn>
                <a:cxn ang="0">
                  <a:pos x="76" y="5"/>
                </a:cxn>
                <a:cxn ang="0">
                  <a:pos x="16" y="159"/>
                </a:cxn>
                <a:cxn ang="0">
                  <a:pos x="9" y="148"/>
                </a:cxn>
                <a:cxn ang="0">
                  <a:pos x="158" y="148"/>
                </a:cxn>
                <a:cxn ang="0">
                  <a:pos x="151" y="159"/>
                </a:cxn>
                <a:cxn ang="0">
                  <a:pos x="76" y="12"/>
                </a:cxn>
                <a:cxn ang="0">
                  <a:pos x="91" y="12"/>
                </a:cxn>
                <a:cxn ang="0">
                  <a:pos x="16" y="159"/>
                </a:cxn>
              </a:cxnLst>
              <a:rect l="0" t="0" r="r" b="b"/>
              <a:pathLst>
                <a:path w="167" h="164">
                  <a:moveTo>
                    <a:pt x="76" y="5"/>
                  </a:moveTo>
                  <a:cubicBezTo>
                    <a:pt x="78" y="2"/>
                    <a:pt x="80" y="0"/>
                    <a:pt x="83" y="0"/>
                  </a:cubicBezTo>
                  <a:cubicBezTo>
                    <a:pt x="86" y="0"/>
                    <a:pt x="89" y="2"/>
                    <a:pt x="91" y="5"/>
                  </a:cubicBezTo>
                  <a:lnTo>
                    <a:pt x="165" y="152"/>
                  </a:lnTo>
                  <a:cubicBezTo>
                    <a:pt x="167" y="154"/>
                    <a:pt x="166" y="157"/>
                    <a:pt x="165" y="160"/>
                  </a:cubicBezTo>
                  <a:cubicBezTo>
                    <a:pt x="164" y="162"/>
                    <a:pt x="161" y="164"/>
                    <a:pt x="158" y="164"/>
                  </a:cubicBezTo>
                  <a:lnTo>
                    <a:pt x="9" y="164"/>
                  </a:lnTo>
                  <a:cubicBezTo>
                    <a:pt x="6" y="164"/>
                    <a:pt x="3" y="162"/>
                    <a:pt x="2" y="160"/>
                  </a:cubicBezTo>
                  <a:cubicBezTo>
                    <a:pt x="1" y="157"/>
                    <a:pt x="0" y="154"/>
                    <a:pt x="2" y="152"/>
                  </a:cubicBezTo>
                  <a:lnTo>
                    <a:pt x="76" y="5"/>
                  </a:lnTo>
                  <a:close/>
                  <a:moveTo>
                    <a:pt x="16" y="159"/>
                  </a:moveTo>
                  <a:lnTo>
                    <a:pt x="9" y="148"/>
                  </a:lnTo>
                  <a:lnTo>
                    <a:pt x="158" y="148"/>
                  </a:lnTo>
                  <a:lnTo>
                    <a:pt x="151" y="159"/>
                  </a:lnTo>
                  <a:lnTo>
                    <a:pt x="76" y="12"/>
                  </a:lnTo>
                  <a:lnTo>
                    <a:pt x="91" y="12"/>
                  </a:lnTo>
                  <a:lnTo>
                    <a:pt x="16" y="159"/>
                  </a:lnTo>
                  <a:close/>
                </a:path>
              </a:pathLst>
            </a:custGeom>
            <a:solidFill>
              <a:srgbClr val="86A44A"/>
            </a:solidFill>
            <a:ln w="12700"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35" name="Freeform 107"/>
            <p:cNvSpPr>
              <a:spLocks/>
            </p:cNvSpPr>
            <p:nvPr/>
          </p:nvSpPr>
          <p:spPr bwMode="auto">
            <a:xfrm>
              <a:off x="3145" y="1943"/>
              <a:ext cx="71" cy="71"/>
            </a:xfrm>
            <a:custGeom>
              <a:avLst/>
              <a:gdLst/>
              <a:ahLst/>
              <a:cxnLst>
                <a:cxn ang="0">
                  <a:pos x="36" y="0"/>
                </a:cxn>
                <a:cxn ang="0">
                  <a:pos x="71" y="71"/>
                </a:cxn>
                <a:cxn ang="0">
                  <a:pos x="0" y="71"/>
                </a:cxn>
                <a:cxn ang="0">
                  <a:pos x="36" y="0"/>
                </a:cxn>
              </a:cxnLst>
              <a:rect l="0" t="0" r="r" b="b"/>
              <a:pathLst>
                <a:path w="71" h="71">
                  <a:moveTo>
                    <a:pt x="36" y="0"/>
                  </a:moveTo>
                  <a:lnTo>
                    <a:pt x="71" y="71"/>
                  </a:lnTo>
                  <a:lnTo>
                    <a:pt x="0" y="71"/>
                  </a:lnTo>
                  <a:lnTo>
                    <a:pt x="36"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36" name="Freeform 108"/>
            <p:cNvSpPr>
              <a:spLocks noEditPoints="1"/>
            </p:cNvSpPr>
            <p:nvPr/>
          </p:nvSpPr>
          <p:spPr bwMode="auto">
            <a:xfrm>
              <a:off x="3141" y="1939"/>
              <a:ext cx="79" cy="79"/>
            </a:xfrm>
            <a:custGeom>
              <a:avLst/>
              <a:gdLst/>
              <a:ahLst/>
              <a:cxnLst>
                <a:cxn ang="0">
                  <a:pos x="76" y="4"/>
                </a:cxn>
                <a:cxn ang="0">
                  <a:pos x="83" y="0"/>
                </a:cxn>
                <a:cxn ang="0">
                  <a:pos x="90" y="4"/>
                </a:cxn>
                <a:cxn ang="0">
                  <a:pos x="165" y="151"/>
                </a:cxn>
                <a:cxn ang="0">
                  <a:pos x="164" y="159"/>
                </a:cxn>
                <a:cxn ang="0">
                  <a:pos x="157" y="163"/>
                </a:cxn>
                <a:cxn ang="0">
                  <a:pos x="8" y="163"/>
                </a:cxn>
                <a:cxn ang="0">
                  <a:pos x="1" y="159"/>
                </a:cxn>
                <a:cxn ang="0">
                  <a:pos x="1" y="151"/>
                </a:cxn>
                <a:cxn ang="0">
                  <a:pos x="76" y="4"/>
                </a:cxn>
                <a:cxn ang="0">
                  <a:pos x="15" y="158"/>
                </a:cxn>
                <a:cxn ang="0">
                  <a:pos x="8" y="147"/>
                </a:cxn>
                <a:cxn ang="0">
                  <a:pos x="157" y="147"/>
                </a:cxn>
                <a:cxn ang="0">
                  <a:pos x="150" y="158"/>
                </a:cxn>
                <a:cxn ang="0">
                  <a:pos x="76" y="11"/>
                </a:cxn>
                <a:cxn ang="0">
                  <a:pos x="90" y="11"/>
                </a:cxn>
                <a:cxn ang="0">
                  <a:pos x="15" y="158"/>
                </a:cxn>
              </a:cxnLst>
              <a:rect l="0" t="0" r="r" b="b"/>
              <a:pathLst>
                <a:path w="166" h="163">
                  <a:moveTo>
                    <a:pt x="76" y="4"/>
                  </a:moveTo>
                  <a:cubicBezTo>
                    <a:pt x="77" y="1"/>
                    <a:pt x="80" y="0"/>
                    <a:pt x="83" y="0"/>
                  </a:cubicBezTo>
                  <a:cubicBezTo>
                    <a:pt x="86" y="0"/>
                    <a:pt x="89" y="1"/>
                    <a:pt x="90" y="4"/>
                  </a:cubicBezTo>
                  <a:lnTo>
                    <a:pt x="165" y="151"/>
                  </a:lnTo>
                  <a:cubicBezTo>
                    <a:pt x="166" y="154"/>
                    <a:pt x="166" y="157"/>
                    <a:pt x="164" y="159"/>
                  </a:cubicBezTo>
                  <a:cubicBezTo>
                    <a:pt x="163" y="161"/>
                    <a:pt x="160" y="163"/>
                    <a:pt x="157" y="163"/>
                  </a:cubicBezTo>
                  <a:lnTo>
                    <a:pt x="8" y="163"/>
                  </a:lnTo>
                  <a:cubicBezTo>
                    <a:pt x="5" y="163"/>
                    <a:pt x="3" y="161"/>
                    <a:pt x="1" y="159"/>
                  </a:cubicBezTo>
                  <a:cubicBezTo>
                    <a:pt x="0" y="157"/>
                    <a:pt x="0" y="154"/>
                    <a:pt x="1" y="151"/>
                  </a:cubicBezTo>
                  <a:lnTo>
                    <a:pt x="76" y="4"/>
                  </a:lnTo>
                  <a:close/>
                  <a:moveTo>
                    <a:pt x="15" y="158"/>
                  </a:moveTo>
                  <a:lnTo>
                    <a:pt x="8" y="147"/>
                  </a:lnTo>
                  <a:lnTo>
                    <a:pt x="157" y="147"/>
                  </a:lnTo>
                  <a:lnTo>
                    <a:pt x="150" y="158"/>
                  </a:lnTo>
                  <a:lnTo>
                    <a:pt x="76" y="11"/>
                  </a:lnTo>
                  <a:lnTo>
                    <a:pt x="90" y="11"/>
                  </a:lnTo>
                  <a:lnTo>
                    <a:pt x="15" y="158"/>
                  </a:lnTo>
                  <a:close/>
                </a:path>
              </a:pathLst>
            </a:custGeom>
            <a:solidFill>
              <a:srgbClr val="86A44A"/>
            </a:solidFill>
            <a:ln w="12700"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37" name="Freeform 109"/>
            <p:cNvSpPr>
              <a:spLocks/>
            </p:cNvSpPr>
            <p:nvPr/>
          </p:nvSpPr>
          <p:spPr bwMode="auto">
            <a:xfrm>
              <a:off x="3780" y="1943"/>
              <a:ext cx="72" cy="71"/>
            </a:xfrm>
            <a:custGeom>
              <a:avLst/>
              <a:gdLst/>
              <a:ahLst/>
              <a:cxnLst>
                <a:cxn ang="0">
                  <a:pos x="36" y="0"/>
                </a:cxn>
                <a:cxn ang="0">
                  <a:pos x="72" y="71"/>
                </a:cxn>
                <a:cxn ang="0">
                  <a:pos x="0" y="71"/>
                </a:cxn>
                <a:cxn ang="0">
                  <a:pos x="36" y="0"/>
                </a:cxn>
              </a:cxnLst>
              <a:rect l="0" t="0" r="r" b="b"/>
              <a:pathLst>
                <a:path w="72" h="71">
                  <a:moveTo>
                    <a:pt x="36" y="0"/>
                  </a:moveTo>
                  <a:lnTo>
                    <a:pt x="72" y="71"/>
                  </a:lnTo>
                  <a:lnTo>
                    <a:pt x="0" y="71"/>
                  </a:lnTo>
                  <a:lnTo>
                    <a:pt x="36"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38" name="Freeform 110"/>
            <p:cNvSpPr>
              <a:spLocks noEditPoints="1"/>
            </p:cNvSpPr>
            <p:nvPr/>
          </p:nvSpPr>
          <p:spPr bwMode="auto">
            <a:xfrm>
              <a:off x="3776" y="1939"/>
              <a:ext cx="80" cy="79"/>
            </a:xfrm>
            <a:custGeom>
              <a:avLst/>
              <a:gdLst/>
              <a:ahLst/>
              <a:cxnLst>
                <a:cxn ang="0">
                  <a:pos x="76" y="4"/>
                </a:cxn>
                <a:cxn ang="0">
                  <a:pos x="83" y="0"/>
                </a:cxn>
                <a:cxn ang="0">
                  <a:pos x="90" y="4"/>
                </a:cxn>
                <a:cxn ang="0">
                  <a:pos x="165" y="151"/>
                </a:cxn>
                <a:cxn ang="0">
                  <a:pos x="165" y="159"/>
                </a:cxn>
                <a:cxn ang="0">
                  <a:pos x="158" y="163"/>
                </a:cxn>
                <a:cxn ang="0">
                  <a:pos x="8" y="163"/>
                </a:cxn>
                <a:cxn ang="0">
                  <a:pos x="2" y="159"/>
                </a:cxn>
                <a:cxn ang="0">
                  <a:pos x="1" y="151"/>
                </a:cxn>
                <a:cxn ang="0">
                  <a:pos x="76" y="4"/>
                </a:cxn>
                <a:cxn ang="0">
                  <a:pos x="16" y="158"/>
                </a:cxn>
                <a:cxn ang="0">
                  <a:pos x="8" y="147"/>
                </a:cxn>
                <a:cxn ang="0">
                  <a:pos x="158" y="147"/>
                </a:cxn>
                <a:cxn ang="0">
                  <a:pos x="151" y="158"/>
                </a:cxn>
                <a:cxn ang="0">
                  <a:pos x="76" y="11"/>
                </a:cxn>
                <a:cxn ang="0">
                  <a:pos x="90" y="11"/>
                </a:cxn>
                <a:cxn ang="0">
                  <a:pos x="16" y="158"/>
                </a:cxn>
              </a:cxnLst>
              <a:rect l="0" t="0" r="r" b="b"/>
              <a:pathLst>
                <a:path w="166" h="163">
                  <a:moveTo>
                    <a:pt x="76" y="4"/>
                  </a:moveTo>
                  <a:cubicBezTo>
                    <a:pt x="77" y="1"/>
                    <a:pt x="80" y="0"/>
                    <a:pt x="83" y="0"/>
                  </a:cubicBezTo>
                  <a:cubicBezTo>
                    <a:pt x="86" y="0"/>
                    <a:pt x="89" y="1"/>
                    <a:pt x="90" y="4"/>
                  </a:cubicBezTo>
                  <a:lnTo>
                    <a:pt x="165" y="151"/>
                  </a:lnTo>
                  <a:cubicBezTo>
                    <a:pt x="166" y="154"/>
                    <a:pt x="166" y="157"/>
                    <a:pt x="165" y="159"/>
                  </a:cubicBezTo>
                  <a:cubicBezTo>
                    <a:pt x="163" y="161"/>
                    <a:pt x="161" y="163"/>
                    <a:pt x="158" y="163"/>
                  </a:cubicBezTo>
                  <a:lnTo>
                    <a:pt x="8" y="163"/>
                  </a:lnTo>
                  <a:cubicBezTo>
                    <a:pt x="6" y="163"/>
                    <a:pt x="3" y="161"/>
                    <a:pt x="2" y="159"/>
                  </a:cubicBezTo>
                  <a:cubicBezTo>
                    <a:pt x="0" y="157"/>
                    <a:pt x="0" y="154"/>
                    <a:pt x="1" y="151"/>
                  </a:cubicBezTo>
                  <a:lnTo>
                    <a:pt x="76" y="4"/>
                  </a:lnTo>
                  <a:close/>
                  <a:moveTo>
                    <a:pt x="16" y="158"/>
                  </a:moveTo>
                  <a:lnTo>
                    <a:pt x="8" y="147"/>
                  </a:lnTo>
                  <a:lnTo>
                    <a:pt x="158" y="147"/>
                  </a:lnTo>
                  <a:lnTo>
                    <a:pt x="151" y="158"/>
                  </a:lnTo>
                  <a:lnTo>
                    <a:pt x="76" y="11"/>
                  </a:lnTo>
                  <a:lnTo>
                    <a:pt x="90" y="11"/>
                  </a:lnTo>
                  <a:lnTo>
                    <a:pt x="16" y="158"/>
                  </a:lnTo>
                  <a:close/>
                </a:path>
              </a:pathLst>
            </a:custGeom>
            <a:solidFill>
              <a:srgbClr val="86A44A"/>
            </a:solidFill>
            <a:ln w="12700"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39" name="Freeform 111"/>
            <p:cNvSpPr>
              <a:spLocks/>
            </p:cNvSpPr>
            <p:nvPr/>
          </p:nvSpPr>
          <p:spPr bwMode="auto">
            <a:xfrm>
              <a:off x="4416" y="1951"/>
              <a:ext cx="71" cy="71"/>
            </a:xfrm>
            <a:custGeom>
              <a:avLst/>
              <a:gdLst/>
              <a:ahLst/>
              <a:cxnLst>
                <a:cxn ang="0">
                  <a:pos x="35" y="0"/>
                </a:cxn>
                <a:cxn ang="0">
                  <a:pos x="71" y="71"/>
                </a:cxn>
                <a:cxn ang="0">
                  <a:pos x="0" y="71"/>
                </a:cxn>
                <a:cxn ang="0">
                  <a:pos x="35" y="0"/>
                </a:cxn>
              </a:cxnLst>
              <a:rect l="0" t="0" r="r" b="b"/>
              <a:pathLst>
                <a:path w="71" h="71">
                  <a:moveTo>
                    <a:pt x="35" y="0"/>
                  </a:moveTo>
                  <a:lnTo>
                    <a:pt x="71" y="71"/>
                  </a:lnTo>
                  <a:lnTo>
                    <a:pt x="0" y="71"/>
                  </a:lnTo>
                  <a:lnTo>
                    <a:pt x="35"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40" name="Freeform 112"/>
            <p:cNvSpPr>
              <a:spLocks noEditPoints="1"/>
            </p:cNvSpPr>
            <p:nvPr/>
          </p:nvSpPr>
          <p:spPr bwMode="auto">
            <a:xfrm>
              <a:off x="4412" y="1947"/>
              <a:ext cx="79" cy="79"/>
            </a:xfrm>
            <a:custGeom>
              <a:avLst/>
              <a:gdLst/>
              <a:ahLst/>
              <a:cxnLst>
                <a:cxn ang="0">
                  <a:pos x="76" y="5"/>
                </a:cxn>
                <a:cxn ang="0">
                  <a:pos x="83" y="0"/>
                </a:cxn>
                <a:cxn ang="0">
                  <a:pos x="91" y="5"/>
                </a:cxn>
                <a:cxn ang="0">
                  <a:pos x="165" y="152"/>
                </a:cxn>
                <a:cxn ang="0">
                  <a:pos x="165" y="160"/>
                </a:cxn>
                <a:cxn ang="0">
                  <a:pos x="158" y="163"/>
                </a:cxn>
                <a:cxn ang="0">
                  <a:pos x="9" y="163"/>
                </a:cxn>
                <a:cxn ang="0">
                  <a:pos x="2" y="160"/>
                </a:cxn>
                <a:cxn ang="0">
                  <a:pos x="2" y="152"/>
                </a:cxn>
                <a:cxn ang="0">
                  <a:pos x="76" y="5"/>
                </a:cxn>
                <a:cxn ang="0">
                  <a:pos x="16" y="159"/>
                </a:cxn>
                <a:cxn ang="0">
                  <a:pos x="9" y="147"/>
                </a:cxn>
                <a:cxn ang="0">
                  <a:pos x="158" y="147"/>
                </a:cxn>
                <a:cxn ang="0">
                  <a:pos x="151" y="159"/>
                </a:cxn>
                <a:cxn ang="0">
                  <a:pos x="76" y="12"/>
                </a:cxn>
                <a:cxn ang="0">
                  <a:pos x="91" y="12"/>
                </a:cxn>
                <a:cxn ang="0">
                  <a:pos x="16" y="159"/>
                </a:cxn>
              </a:cxnLst>
              <a:rect l="0" t="0" r="r" b="b"/>
              <a:pathLst>
                <a:path w="167" h="163">
                  <a:moveTo>
                    <a:pt x="76" y="5"/>
                  </a:moveTo>
                  <a:cubicBezTo>
                    <a:pt x="78" y="2"/>
                    <a:pt x="80" y="0"/>
                    <a:pt x="83" y="0"/>
                  </a:cubicBezTo>
                  <a:cubicBezTo>
                    <a:pt x="86" y="0"/>
                    <a:pt x="89" y="2"/>
                    <a:pt x="91" y="5"/>
                  </a:cubicBezTo>
                  <a:lnTo>
                    <a:pt x="165" y="152"/>
                  </a:lnTo>
                  <a:cubicBezTo>
                    <a:pt x="167" y="154"/>
                    <a:pt x="166" y="157"/>
                    <a:pt x="165" y="160"/>
                  </a:cubicBezTo>
                  <a:cubicBezTo>
                    <a:pt x="163" y="162"/>
                    <a:pt x="161" y="163"/>
                    <a:pt x="158" y="163"/>
                  </a:cubicBezTo>
                  <a:lnTo>
                    <a:pt x="9" y="163"/>
                  </a:lnTo>
                  <a:cubicBezTo>
                    <a:pt x="6" y="163"/>
                    <a:pt x="3" y="162"/>
                    <a:pt x="2" y="160"/>
                  </a:cubicBezTo>
                  <a:cubicBezTo>
                    <a:pt x="1" y="157"/>
                    <a:pt x="0" y="154"/>
                    <a:pt x="2" y="152"/>
                  </a:cubicBezTo>
                  <a:lnTo>
                    <a:pt x="76" y="5"/>
                  </a:lnTo>
                  <a:close/>
                  <a:moveTo>
                    <a:pt x="16" y="159"/>
                  </a:moveTo>
                  <a:lnTo>
                    <a:pt x="9" y="147"/>
                  </a:lnTo>
                  <a:lnTo>
                    <a:pt x="158" y="147"/>
                  </a:lnTo>
                  <a:lnTo>
                    <a:pt x="151" y="159"/>
                  </a:lnTo>
                  <a:lnTo>
                    <a:pt x="76" y="12"/>
                  </a:lnTo>
                  <a:lnTo>
                    <a:pt x="91" y="12"/>
                  </a:lnTo>
                  <a:lnTo>
                    <a:pt x="16" y="159"/>
                  </a:lnTo>
                  <a:close/>
                </a:path>
              </a:pathLst>
            </a:custGeom>
            <a:solidFill>
              <a:srgbClr val="86A44A"/>
            </a:solidFill>
            <a:ln w="12700"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41" name="Freeform 113"/>
            <p:cNvSpPr>
              <a:spLocks/>
            </p:cNvSpPr>
            <p:nvPr/>
          </p:nvSpPr>
          <p:spPr bwMode="auto">
            <a:xfrm>
              <a:off x="5051" y="1800"/>
              <a:ext cx="71" cy="72"/>
            </a:xfrm>
            <a:custGeom>
              <a:avLst/>
              <a:gdLst/>
              <a:ahLst/>
              <a:cxnLst>
                <a:cxn ang="0">
                  <a:pos x="36" y="0"/>
                </a:cxn>
                <a:cxn ang="0">
                  <a:pos x="71" y="72"/>
                </a:cxn>
                <a:cxn ang="0">
                  <a:pos x="0" y="72"/>
                </a:cxn>
                <a:cxn ang="0">
                  <a:pos x="36" y="0"/>
                </a:cxn>
              </a:cxnLst>
              <a:rect l="0" t="0" r="r" b="b"/>
              <a:pathLst>
                <a:path w="71" h="72">
                  <a:moveTo>
                    <a:pt x="36" y="0"/>
                  </a:moveTo>
                  <a:lnTo>
                    <a:pt x="71" y="72"/>
                  </a:lnTo>
                  <a:lnTo>
                    <a:pt x="0" y="72"/>
                  </a:lnTo>
                  <a:lnTo>
                    <a:pt x="36"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42" name="Freeform 114"/>
            <p:cNvSpPr>
              <a:spLocks noEditPoints="1"/>
            </p:cNvSpPr>
            <p:nvPr/>
          </p:nvSpPr>
          <p:spPr bwMode="auto">
            <a:xfrm>
              <a:off x="5048" y="1796"/>
              <a:ext cx="79" cy="79"/>
            </a:xfrm>
            <a:custGeom>
              <a:avLst/>
              <a:gdLst/>
              <a:ahLst/>
              <a:cxnLst>
                <a:cxn ang="0">
                  <a:pos x="76" y="5"/>
                </a:cxn>
                <a:cxn ang="0">
                  <a:pos x="83" y="0"/>
                </a:cxn>
                <a:cxn ang="0">
                  <a:pos x="90" y="5"/>
                </a:cxn>
                <a:cxn ang="0">
                  <a:pos x="165" y="152"/>
                </a:cxn>
                <a:cxn ang="0">
                  <a:pos x="164" y="160"/>
                </a:cxn>
                <a:cxn ang="0">
                  <a:pos x="157" y="164"/>
                </a:cxn>
                <a:cxn ang="0">
                  <a:pos x="8" y="164"/>
                </a:cxn>
                <a:cxn ang="0">
                  <a:pos x="1" y="160"/>
                </a:cxn>
                <a:cxn ang="0">
                  <a:pos x="1" y="152"/>
                </a:cxn>
                <a:cxn ang="0">
                  <a:pos x="76" y="5"/>
                </a:cxn>
                <a:cxn ang="0">
                  <a:pos x="15" y="159"/>
                </a:cxn>
                <a:cxn ang="0">
                  <a:pos x="8" y="148"/>
                </a:cxn>
                <a:cxn ang="0">
                  <a:pos x="157" y="148"/>
                </a:cxn>
                <a:cxn ang="0">
                  <a:pos x="150" y="159"/>
                </a:cxn>
                <a:cxn ang="0">
                  <a:pos x="76" y="12"/>
                </a:cxn>
                <a:cxn ang="0">
                  <a:pos x="90" y="12"/>
                </a:cxn>
                <a:cxn ang="0">
                  <a:pos x="15" y="159"/>
                </a:cxn>
              </a:cxnLst>
              <a:rect l="0" t="0" r="r" b="b"/>
              <a:pathLst>
                <a:path w="166" h="164">
                  <a:moveTo>
                    <a:pt x="76" y="5"/>
                  </a:moveTo>
                  <a:cubicBezTo>
                    <a:pt x="77" y="2"/>
                    <a:pt x="80" y="0"/>
                    <a:pt x="83" y="0"/>
                  </a:cubicBezTo>
                  <a:cubicBezTo>
                    <a:pt x="86" y="0"/>
                    <a:pt x="89" y="2"/>
                    <a:pt x="90" y="5"/>
                  </a:cubicBezTo>
                  <a:lnTo>
                    <a:pt x="165" y="152"/>
                  </a:lnTo>
                  <a:cubicBezTo>
                    <a:pt x="166" y="154"/>
                    <a:pt x="166" y="157"/>
                    <a:pt x="164" y="160"/>
                  </a:cubicBezTo>
                  <a:cubicBezTo>
                    <a:pt x="163" y="162"/>
                    <a:pt x="160" y="164"/>
                    <a:pt x="157" y="164"/>
                  </a:cubicBezTo>
                  <a:lnTo>
                    <a:pt x="8" y="164"/>
                  </a:lnTo>
                  <a:cubicBezTo>
                    <a:pt x="5" y="164"/>
                    <a:pt x="3" y="162"/>
                    <a:pt x="1" y="160"/>
                  </a:cubicBezTo>
                  <a:cubicBezTo>
                    <a:pt x="0" y="157"/>
                    <a:pt x="0" y="154"/>
                    <a:pt x="1" y="152"/>
                  </a:cubicBezTo>
                  <a:lnTo>
                    <a:pt x="76" y="5"/>
                  </a:lnTo>
                  <a:close/>
                  <a:moveTo>
                    <a:pt x="15" y="159"/>
                  </a:moveTo>
                  <a:lnTo>
                    <a:pt x="8" y="148"/>
                  </a:lnTo>
                  <a:lnTo>
                    <a:pt x="157" y="148"/>
                  </a:lnTo>
                  <a:lnTo>
                    <a:pt x="150" y="159"/>
                  </a:lnTo>
                  <a:lnTo>
                    <a:pt x="76" y="12"/>
                  </a:lnTo>
                  <a:lnTo>
                    <a:pt x="90" y="12"/>
                  </a:lnTo>
                  <a:lnTo>
                    <a:pt x="15" y="159"/>
                  </a:lnTo>
                  <a:close/>
                </a:path>
              </a:pathLst>
            </a:custGeom>
            <a:solidFill>
              <a:srgbClr val="86A44A"/>
            </a:solidFill>
            <a:ln w="12700"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43" name="Freeform 115"/>
            <p:cNvSpPr>
              <a:spLocks/>
            </p:cNvSpPr>
            <p:nvPr/>
          </p:nvSpPr>
          <p:spPr bwMode="auto">
            <a:xfrm>
              <a:off x="1899" y="2003"/>
              <a:ext cx="3198" cy="304"/>
            </a:xfrm>
            <a:custGeom>
              <a:avLst/>
              <a:gdLst/>
              <a:ahLst/>
              <a:cxnLst>
                <a:cxn ang="0">
                  <a:pos x="18" y="578"/>
                </a:cxn>
                <a:cxn ang="0">
                  <a:pos x="1346" y="2"/>
                </a:cxn>
                <a:cxn ang="0">
                  <a:pos x="1357" y="1"/>
                </a:cxn>
                <a:cxn ang="0">
                  <a:pos x="2685" y="97"/>
                </a:cxn>
                <a:cxn ang="0">
                  <a:pos x="4027" y="96"/>
                </a:cxn>
                <a:cxn ang="0">
                  <a:pos x="4035" y="98"/>
                </a:cxn>
                <a:cxn ang="0">
                  <a:pos x="5363" y="530"/>
                </a:cxn>
                <a:cxn ang="0">
                  <a:pos x="5351" y="529"/>
                </a:cxn>
                <a:cxn ang="0">
                  <a:pos x="6679" y="289"/>
                </a:cxn>
                <a:cxn ang="0">
                  <a:pos x="6707" y="308"/>
                </a:cxn>
                <a:cxn ang="0">
                  <a:pos x="6688" y="336"/>
                </a:cxn>
                <a:cxn ang="0">
                  <a:pos x="5360" y="576"/>
                </a:cxn>
                <a:cxn ang="0">
                  <a:pos x="5348" y="575"/>
                </a:cxn>
                <a:cxn ang="0">
                  <a:pos x="4020" y="143"/>
                </a:cxn>
                <a:cxn ang="0">
                  <a:pos x="4027" y="144"/>
                </a:cxn>
                <a:cxn ang="0">
                  <a:pos x="2682" y="144"/>
                </a:cxn>
                <a:cxn ang="0">
                  <a:pos x="1354" y="48"/>
                </a:cxn>
                <a:cxn ang="0">
                  <a:pos x="1365" y="46"/>
                </a:cxn>
                <a:cxn ang="0">
                  <a:pos x="37" y="622"/>
                </a:cxn>
                <a:cxn ang="0">
                  <a:pos x="5" y="610"/>
                </a:cxn>
                <a:cxn ang="0">
                  <a:pos x="18" y="578"/>
                </a:cxn>
              </a:cxnLst>
              <a:rect l="0" t="0" r="r" b="b"/>
              <a:pathLst>
                <a:path w="6709" h="628">
                  <a:moveTo>
                    <a:pt x="18" y="578"/>
                  </a:moveTo>
                  <a:lnTo>
                    <a:pt x="1346" y="2"/>
                  </a:lnTo>
                  <a:cubicBezTo>
                    <a:pt x="1349" y="1"/>
                    <a:pt x="1353" y="0"/>
                    <a:pt x="1357" y="1"/>
                  </a:cubicBezTo>
                  <a:lnTo>
                    <a:pt x="2685" y="97"/>
                  </a:lnTo>
                  <a:lnTo>
                    <a:pt x="4027" y="96"/>
                  </a:lnTo>
                  <a:cubicBezTo>
                    <a:pt x="4030" y="96"/>
                    <a:pt x="4032" y="97"/>
                    <a:pt x="4035" y="98"/>
                  </a:cubicBezTo>
                  <a:lnTo>
                    <a:pt x="5363" y="530"/>
                  </a:lnTo>
                  <a:lnTo>
                    <a:pt x="5351" y="529"/>
                  </a:lnTo>
                  <a:lnTo>
                    <a:pt x="6679" y="289"/>
                  </a:lnTo>
                  <a:cubicBezTo>
                    <a:pt x="6692" y="286"/>
                    <a:pt x="6705" y="295"/>
                    <a:pt x="6707" y="308"/>
                  </a:cubicBezTo>
                  <a:cubicBezTo>
                    <a:pt x="6709" y="321"/>
                    <a:pt x="6701" y="334"/>
                    <a:pt x="6688" y="336"/>
                  </a:cubicBezTo>
                  <a:lnTo>
                    <a:pt x="5360" y="576"/>
                  </a:lnTo>
                  <a:cubicBezTo>
                    <a:pt x="5356" y="577"/>
                    <a:pt x="5352" y="577"/>
                    <a:pt x="5348" y="575"/>
                  </a:cubicBezTo>
                  <a:lnTo>
                    <a:pt x="4020" y="143"/>
                  </a:lnTo>
                  <a:lnTo>
                    <a:pt x="4027" y="144"/>
                  </a:lnTo>
                  <a:lnTo>
                    <a:pt x="2682" y="144"/>
                  </a:lnTo>
                  <a:lnTo>
                    <a:pt x="1354" y="48"/>
                  </a:lnTo>
                  <a:lnTo>
                    <a:pt x="1365" y="46"/>
                  </a:lnTo>
                  <a:lnTo>
                    <a:pt x="37" y="622"/>
                  </a:lnTo>
                  <a:cubicBezTo>
                    <a:pt x="25" y="628"/>
                    <a:pt x="11" y="622"/>
                    <a:pt x="5" y="610"/>
                  </a:cubicBezTo>
                  <a:cubicBezTo>
                    <a:pt x="0" y="598"/>
                    <a:pt x="6" y="584"/>
                    <a:pt x="18" y="578"/>
                  </a:cubicBezTo>
                  <a:close/>
                </a:path>
              </a:pathLst>
            </a:custGeom>
            <a:solidFill>
              <a:srgbClr val="6E548D"/>
            </a:solidFill>
            <a:ln w="12700"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44" name="Freeform 116"/>
            <p:cNvSpPr>
              <a:spLocks noEditPoints="1"/>
            </p:cNvSpPr>
            <p:nvPr/>
          </p:nvSpPr>
          <p:spPr bwMode="auto">
            <a:xfrm>
              <a:off x="1874" y="1975"/>
              <a:ext cx="3248" cy="350"/>
            </a:xfrm>
            <a:custGeom>
              <a:avLst/>
              <a:gdLst/>
              <a:ahLst/>
              <a:cxnLst>
                <a:cxn ang="0">
                  <a:pos x="68" y="350"/>
                </a:cxn>
                <a:cxn ang="0">
                  <a:pos x="0" y="280"/>
                </a:cxn>
                <a:cxn ang="0">
                  <a:pos x="68" y="350"/>
                </a:cxn>
                <a:cxn ang="0">
                  <a:pos x="0" y="350"/>
                </a:cxn>
                <a:cxn ang="0">
                  <a:pos x="68" y="280"/>
                </a:cxn>
                <a:cxn ang="0">
                  <a:pos x="0" y="350"/>
                </a:cxn>
                <a:cxn ang="0">
                  <a:pos x="709" y="78"/>
                </a:cxn>
                <a:cxn ang="0">
                  <a:pos x="633" y="0"/>
                </a:cxn>
                <a:cxn ang="0">
                  <a:pos x="709" y="78"/>
                </a:cxn>
                <a:cxn ang="0">
                  <a:pos x="633" y="78"/>
                </a:cxn>
                <a:cxn ang="0">
                  <a:pos x="709" y="0"/>
                </a:cxn>
                <a:cxn ang="0">
                  <a:pos x="633" y="78"/>
                </a:cxn>
                <a:cxn ang="0">
                  <a:pos x="1342" y="125"/>
                </a:cxn>
                <a:cxn ang="0">
                  <a:pos x="1273" y="55"/>
                </a:cxn>
                <a:cxn ang="0">
                  <a:pos x="1342" y="125"/>
                </a:cxn>
                <a:cxn ang="0">
                  <a:pos x="1273" y="125"/>
                </a:cxn>
                <a:cxn ang="0">
                  <a:pos x="1342" y="55"/>
                </a:cxn>
                <a:cxn ang="0">
                  <a:pos x="1273" y="125"/>
                </a:cxn>
                <a:cxn ang="0">
                  <a:pos x="1975" y="125"/>
                </a:cxn>
                <a:cxn ang="0">
                  <a:pos x="1906" y="55"/>
                </a:cxn>
                <a:cxn ang="0">
                  <a:pos x="1975" y="125"/>
                </a:cxn>
                <a:cxn ang="0">
                  <a:pos x="1906" y="125"/>
                </a:cxn>
                <a:cxn ang="0">
                  <a:pos x="1975" y="55"/>
                </a:cxn>
                <a:cxn ang="0">
                  <a:pos x="1906" y="125"/>
                </a:cxn>
                <a:cxn ang="0">
                  <a:pos x="2616" y="334"/>
                </a:cxn>
                <a:cxn ang="0">
                  <a:pos x="2539" y="265"/>
                </a:cxn>
                <a:cxn ang="0">
                  <a:pos x="2616" y="334"/>
                </a:cxn>
                <a:cxn ang="0">
                  <a:pos x="2539" y="334"/>
                </a:cxn>
                <a:cxn ang="0">
                  <a:pos x="2616" y="265"/>
                </a:cxn>
                <a:cxn ang="0">
                  <a:pos x="2539" y="334"/>
                </a:cxn>
                <a:cxn ang="0">
                  <a:pos x="3248" y="218"/>
                </a:cxn>
                <a:cxn ang="0">
                  <a:pos x="3180" y="148"/>
                </a:cxn>
                <a:cxn ang="0">
                  <a:pos x="3248" y="218"/>
                </a:cxn>
                <a:cxn ang="0">
                  <a:pos x="3180" y="218"/>
                </a:cxn>
                <a:cxn ang="0">
                  <a:pos x="3248" y="148"/>
                </a:cxn>
                <a:cxn ang="0">
                  <a:pos x="3180" y="218"/>
                </a:cxn>
              </a:cxnLst>
              <a:rect l="0" t="0" r="r" b="b"/>
              <a:pathLst>
                <a:path w="3248" h="350">
                  <a:moveTo>
                    <a:pt x="68" y="350"/>
                  </a:moveTo>
                  <a:lnTo>
                    <a:pt x="0" y="280"/>
                  </a:lnTo>
                  <a:lnTo>
                    <a:pt x="68" y="350"/>
                  </a:lnTo>
                  <a:close/>
                  <a:moveTo>
                    <a:pt x="0" y="350"/>
                  </a:moveTo>
                  <a:lnTo>
                    <a:pt x="68" y="280"/>
                  </a:lnTo>
                  <a:lnTo>
                    <a:pt x="0" y="350"/>
                  </a:lnTo>
                  <a:close/>
                  <a:moveTo>
                    <a:pt x="709" y="78"/>
                  </a:moveTo>
                  <a:lnTo>
                    <a:pt x="633" y="0"/>
                  </a:lnTo>
                  <a:lnTo>
                    <a:pt x="709" y="78"/>
                  </a:lnTo>
                  <a:close/>
                  <a:moveTo>
                    <a:pt x="633" y="78"/>
                  </a:moveTo>
                  <a:lnTo>
                    <a:pt x="709" y="0"/>
                  </a:lnTo>
                  <a:lnTo>
                    <a:pt x="633" y="78"/>
                  </a:lnTo>
                  <a:close/>
                  <a:moveTo>
                    <a:pt x="1342" y="125"/>
                  </a:moveTo>
                  <a:lnTo>
                    <a:pt x="1273" y="55"/>
                  </a:lnTo>
                  <a:lnTo>
                    <a:pt x="1342" y="125"/>
                  </a:lnTo>
                  <a:close/>
                  <a:moveTo>
                    <a:pt x="1273" y="125"/>
                  </a:moveTo>
                  <a:lnTo>
                    <a:pt x="1342" y="55"/>
                  </a:lnTo>
                  <a:lnTo>
                    <a:pt x="1273" y="125"/>
                  </a:lnTo>
                  <a:close/>
                  <a:moveTo>
                    <a:pt x="1975" y="125"/>
                  </a:moveTo>
                  <a:lnTo>
                    <a:pt x="1906" y="55"/>
                  </a:lnTo>
                  <a:lnTo>
                    <a:pt x="1975" y="125"/>
                  </a:lnTo>
                  <a:close/>
                  <a:moveTo>
                    <a:pt x="1906" y="125"/>
                  </a:moveTo>
                  <a:lnTo>
                    <a:pt x="1975" y="55"/>
                  </a:lnTo>
                  <a:lnTo>
                    <a:pt x="1906" y="125"/>
                  </a:lnTo>
                  <a:close/>
                  <a:moveTo>
                    <a:pt x="2616" y="334"/>
                  </a:moveTo>
                  <a:lnTo>
                    <a:pt x="2539" y="265"/>
                  </a:lnTo>
                  <a:lnTo>
                    <a:pt x="2616" y="334"/>
                  </a:lnTo>
                  <a:close/>
                  <a:moveTo>
                    <a:pt x="2539" y="334"/>
                  </a:moveTo>
                  <a:lnTo>
                    <a:pt x="2616" y="265"/>
                  </a:lnTo>
                  <a:lnTo>
                    <a:pt x="2539" y="334"/>
                  </a:lnTo>
                  <a:close/>
                  <a:moveTo>
                    <a:pt x="3248" y="218"/>
                  </a:moveTo>
                  <a:lnTo>
                    <a:pt x="3180" y="148"/>
                  </a:lnTo>
                  <a:lnTo>
                    <a:pt x="3248" y="218"/>
                  </a:lnTo>
                  <a:close/>
                  <a:moveTo>
                    <a:pt x="3180" y="218"/>
                  </a:moveTo>
                  <a:lnTo>
                    <a:pt x="3248" y="148"/>
                  </a:lnTo>
                  <a:lnTo>
                    <a:pt x="3180" y="218"/>
                  </a:lnTo>
                  <a:close/>
                </a:path>
              </a:pathLst>
            </a:custGeom>
            <a:solidFill>
              <a:srgbClr val="71588F"/>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45" name="Freeform 117"/>
            <p:cNvSpPr>
              <a:spLocks noEditPoints="1"/>
            </p:cNvSpPr>
            <p:nvPr/>
          </p:nvSpPr>
          <p:spPr bwMode="auto">
            <a:xfrm>
              <a:off x="1871" y="1973"/>
              <a:ext cx="3254" cy="355"/>
            </a:xfrm>
            <a:custGeom>
              <a:avLst/>
              <a:gdLst/>
              <a:ahLst/>
              <a:cxnLst>
                <a:cxn ang="0">
                  <a:pos x="69" y="355"/>
                </a:cxn>
                <a:cxn ang="0">
                  <a:pos x="0" y="285"/>
                </a:cxn>
                <a:cxn ang="0">
                  <a:pos x="6" y="280"/>
                </a:cxn>
                <a:cxn ang="0">
                  <a:pos x="74" y="350"/>
                </a:cxn>
                <a:cxn ang="0">
                  <a:pos x="69" y="355"/>
                </a:cxn>
                <a:cxn ang="0">
                  <a:pos x="0" y="350"/>
                </a:cxn>
                <a:cxn ang="0">
                  <a:pos x="69" y="280"/>
                </a:cxn>
                <a:cxn ang="0">
                  <a:pos x="74" y="285"/>
                </a:cxn>
                <a:cxn ang="0">
                  <a:pos x="6" y="355"/>
                </a:cxn>
                <a:cxn ang="0">
                  <a:pos x="0" y="350"/>
                </a:cxn>
                <a:cxn ang="0">
                  <a:pos x="710" y="83"/>
                </a:cxn>
                <a:cxn ang="0">
                  <a:pos x="633" y="5"/>
                </a:cxn>
                <a:cxn ang="0">
                  <a:pos x="639" y="0"/>
                </a:cxn>
                <a:cxn ang="0">
                  <a:pos x="715" y="78"/>
                </a:cxn>
                <a:cxn ang="0">
                  <a:pos x="710" y="83"/>
                </a:cxn>
                <a:cxn ang="0">
                  <a:pos x="633" y="78"/>
                </a:cxn>
                <a:cxn ang="0">
                  <a:pos x="710" y="0"/>
                </a:cxn>
                <a:cxn ang="0">
                  <a:pos x="715" y="5"/>
                </a:cxn>
                <a:cxn ang="0">
                  <a:pos x="639" y="83"/>
                </a:cxn>
                <a:cxn ang="0">
                  <a:pos x="633" y="78"/>
                </a:cxn>
                <a:cxn ang="0">
                  <a:pos x="1343" y="130"/>
                </a:cxn>
                <a:cxn ang="0">
                  <a:pos x="1274" y="60"/>
                </a:cxn>
                <a:cxn ang="0">
                  <a:pos x="1279" y="54"/>
                </a:cxn>
                <a:cxn ang="0">
                  <a:pos x="1348" y="124"/>
                </a:cxn>
                <a:cxn ang="0">
                  <a:pos x="1343" y="130"/>
                </a:cxn>
                <a:cxn ang="0">
                  <a:pos x="1274" y="124"/>
                </a:cxn>
                <a:cxn ang="0">
                  <a:pos x="1343" y="54"/>
                </a:cxn>
                <a:cxn ang="0">
                  <a:pos x="1348" y="60"/>
                </a:cxn>
                <a:cxn ang="0">
                  <a:pos x="1279" y="130"/>
                </a:cxn>
                <a:cxn ang="0">
                  <a:pos x="1274" y="124"/>
                </a:cxn>
                <a:cxn ang="0">
                  <a:pos x="1976" y="130"/>
                </a:cxn>
                <a:cxn ang="0">
                  <a:pos x="1907" y="60"/>
                </a:cxn>
                <a:cxn ang="0">
                  <a:pos x="1912" y="54"/>
                </a:cxn>
                <a:cxn ang="0">
                  <a:pos x="1981" y="124"/>
                </a:cxn>
                <a:cxn ang="0">
                  <a:pos x="1976" y="130"/>
                </a:cxn>
                <a:cxn ang="0">
                  <a:pos x="1907" y="124"/>
                </a:cxn>
                <a:cxn ang="0">
                  <a:pos x="1976" y="54"/>
                </a:cxn>
                <a:cxn ang="0">
                  <a:pos x="1981" y="60"/>
                </a:cxn>
                <a:cxn ang="0">
                  <a:pos x="1912" y="130"/>
                </a:cxn>
                <a:cxn ang="0">
                  <a:pos x="1907" y="124"/>
                </a:cxn>
                <a:cxn ang="0">
                  <a:pos x="2616" y="339"/>
                </a:cxn>
                <a:cxn ang="0">
                  <a:pos x="2540" y="269"/>
                </a:cxn>
                <a:cxn ang="0">
                  <a:pos x="2545" y="264"/>
                </a:cxn>
                <a:cxn ang="0">
                  <a:pos x="2621" y="334"/>
                </a:cxn>
                <a:cxn ang="0">
                  <a:pos x="2616" y="339"/>
                </a:cxn>
                <a:cxn ang="0">
                  <a:pos x="2540" y="334"/>
                </a:cxn>
                <a:cxn ang="0">
                  <a:pos x="2616" y="264"/>
                </a:cxn>
                <a:cxn ang="0">
                  <a:pos x="2621" y="269"/>
                </a:cxn>
                <a:cxn ang="0">
                  <a:pos x="2545" y="339"/>
                </a:cxn>
                <a:cxn ang="0">
                  <a:pos x="2540" y="334"/>
                </a:cxn>
                <a:cxn ang="0">
                  <a:pos x="3249" y="223"/>
                </a:cxn>
                <a:cxn ang="0">
                  <a:pos x="3180" y="153"/>
                </a:cxn>
                <a:cxn ang="0">
                  <a:pos x="3186" y="148"/>
                </a:cxn>
                <a:cxn ang="0">
                  <a:pos x="3254" y="217"/>
                </a:cxn>
                <a:cxn ang="0">
                  <a:pos x="3249" y="223"/>
                </a:cxn>
                <a:cxn ang="0">
                  <a:pos x="3180" y="217"/>
                </a:cxn>
                <a:cxn ang="0">
                  <a:pos x="3249" y="148"/>
                </a:cxn>
                <a:cxn ang="0">
                  <a:pos x="3254" y="153"/>
                </a:cxn>
                <a:cxn ang="0">
                  <a:pos x="3186" y="223"/>
                </a:cxn>
                <a:cxn ang="0">
                  <a:pos x="3180" y="217"/>
                </a:cxn>
              </a:cxnLst>
              <a:rect l="0" t="0" r="r" b="b"/>
              <a:pathLst>
                <a:path w="3254" h="355">
                  <a:moveTo>
                    <a:pt x="69" y="355"/>
                  </a:moveTo>
                  <a:lnTo>
                    <a:pt x="0" y="285"/>
                  </a:lnTo>
                  <a:lnTo>
                    <a:pt x="6" y="280"/>
                  </a:lnTo>
                  <a:lnTo>
                    <a:pt x="74" y="350"/>
                  </a:lnTo>
                  <a:lnTo>
                    <a:pt x="69" y="355"/>
                  </a:lnTo>
                  <a:close/>
                  <a:moveTo>
                    <a:pt x="0" y="350"/>
                  </a:moveTo>
                  <a:lnTo>
                    <a:pt x="69" y="280"/>
                  </a:lnTo>
                  <a:lnTo>
                    <a:pt x="74" y="285"/>
                  </a:lnTo>
                  <a:lnTo>
                    <a:pt x="6" y="355"/>
                  </a:lnTo>
                  <a:lnTo>
                    <a:pt x="0" y="350"/>
                  </a:lnTo>
                  <a:close/>
                  <a:moveTo>
                    <a:pt x="710" y="83"/>
                  </a:moveTo>
                  <a:lnTo>
                    <a:pt x="633" y="5"/>
                  </a:lnTo>
                  <a:lnTo>
                    <a:pt x="639" y="0"/>
                  </a:lnTo>
                  <a:lnTo>
                    <a:pt x="715" y="78"/>
                  </a:lnTo>
                  <a:lnTo>
                    <a:pt x="710" y="83"/>
                  </a:lnTo>
                  <a:close/>
                  <a:moveTo>
                    <a:pt x="633" y="78"/>
                  </a:moveTo>
                  <a:lnTo>
                    <a:pt x="710" y="0"/>
                  </a:lnTo>
                  <a:lnTo>
                    <a:pt x="715" y="5"/>
                  </a:lnTo>
                  <a:lnTo>
                    <a:pt x="639" y="83"/>
                  </a:lnTo>
                  <a:lnTo>
                    <a:pt x="633" y="78"/>
                  </a:lnTo>
                  <a:close/>
                  <a:moveTo>
                    <a:pt x="1343" y="130"/>
                  </a:moveTo>
                  <a:lnTo>
                    <a:pt x="1274" y="60"/>
                  </a:lnTo>
                  <a:lnTo>
                    <a:pt x="1279" y="54"/>
                  </a:lnTo>
                  <a:lnTo>
                    <a:pt x="1348" y="124"/>
                  </a:lnTo>
                  <a:lnTo>
                    <a:pt x="1343" y="130"/>
                  </a:lnTo>
                  <a:close/>
                  <a:moveTo>
                    <a:pt x="1274" y="124"/>
                  </a:moveTo>
                  <a:lnTo>
                    <a:pt x="1343" y="54"/>
                  </a:lnTo>
                  <a:lnTo>
                    <a:pt x="1348" y="60"/>
                  </a:lnTo>
                  <a:lnTo>
                    <a:pt x="1279" y="130"/>
                  </a:lnTo>
                  <a:lnTo>
                    <a:pt x="1274" y="124"/>
                  </a:lnTo>
                  <a:close/>
                  <a:moveTo>
                    <a:pt x="1976" y="130"/>
                  </a:moveTo>
                  <a:lnTo>
                    <a:pt x="1907" y="60"/>
                  </a:lnTo>
                  <a:lnTo>
                    <a:pt x="1912" y="54"/>
                  </a:lnTo>
                  <a:lnTo>
                    <a:pt x="1981" y="124"/>
                  </a:lnTo>
                  <a:lnTo>
                    <a:pt x="1976" y="130"/>
                  </a:lnTo>
                  <a:close/>
                  <a:moveTo>
                    <a:pt x="1907" y="124"/>
                  </a:moveTo>
                  <a:lnTo>
                    <a:pt x="1976" y="54"/>
                  </a:lnTo>
                  <a:lnTo>
                    <a:pt x="1981" y="60"/>
                  </a:lnTo>
                  <a:lnTo>
                    <a:pt x="1912" y="130"/>
                  </a:lnTo>
                  <a:lnTo>
                    <a:pt x="1907" y="124"/>
                  </a:lnTo>
                  <a:close/>
                  <a:moveTo>
                    <a:pt x="2616" y="339"/>
                  </a:moveTo>
                  <a:lnTo>
                    <a:pt x="2540" y="269"/>
                  </a:lnTo>
                  <a:lnTo>
                    <a:pt x="2545" y="264"/>
                  </a:lnTo>
                  <a:lnTo>
                    <a:pt x="2621" y="334"/>
                  </a:lnTo>
                  <a:lnTo>
                    <a:pt x="2616" y="339"/>
                  </a:lnTo>
                  <a:close/>
                  <a:moveTo>
                    <a:pt x="2540" y="334"/>
                  </a:moveTo>
                  <a:lnTo>
                    <a:pt x="2616" y="264"/>
                  </a:lnTo>
                  <a:lnTo>
                    <a:pt x="2621" y="269"/>
                  </a:lnTo>
                  <a:lnTo>
                    <a:pt x="2545" y="339"/>
                  </a:lnTo>
                  <a:lnTo>
                    <a:pt x="2540" y="334"/>
                  </a:lnTo>
                  <a:close/>
                  <a:moveTo>
                    <a:pt x="3249" y="223"/>
                  </a:moveTo>
                  <a:lnTo>
                    <a:pt x="3180" y="153"/>
                  </a:lnTo>
                  <a:lnTo>
                    <a:pt x="3186" y="148"/>
                  </a:lnTo>
                  <a:lnTo>
                    <a:pt x="3254" y="217"/>
                  </a:lnTo>
                  <a:lnTo>
                    <a:pt x="3249" y="223"/>
                  </a:lnTo>
                  <a:close/>
                  <a:moveTo>
                    <a:pt x="3180" y="217"/>
                  </a:moveTo>
                  <a:lnTo>
                    <a:pt x="3249" y="148"/>
                  </a:lnTo>
                  <a:lnTo>
                    <a:pt x="3254" y="153"/>
                  </a:lnTo>
                  <a:lnTo>
                    <a:pt x="3186" y="223"/>
                  </a:lnTo>
                  <a:lnTo>
                    <a:pt x="3180" y="217"/>
                  </a:lnTo>
                  <a:close/>
                </a:path>
              </a:pathLst>
            </a:custGeom>
            <a:solidFill>
              <a:srgbClr val="6E548D"/>
            </a:solidFill>
            <a:ln w="12700"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46" name="Freeform 118"/>
            <p:cNvSpPr>
              <a:spLocks/>
            </p:cNvSpPr>
            <p:nvPr/>
          </p:nvSpPr>
          <p:spPr bwMode="auto">
            <a:xfrm>
              <a:off x="1900" y="2267"/>
              <a:ext cx="3196" cy="23"/>
            </a:xfrm>
            <a:custGeom>
              <a:avLst/>
              <a:gdLst/>
              <a:ahLst/>
              <a:cxnLst>
                <a:cxn ang="0">
                  <a:pos x="24" y="0"/>
                </a:cxn>
                <a:cxn ang="0">
                  <a:pos x="1352" y="0"/>
                </a:cxn>
                <a:cxn ang="0">
                  <a:pos x="2680" y="0"/>
                </a:cxn>
                <a:cxn ang="0">
                  <a:pos x="4024" y="0"/>
                </a:cxn>
                <a:cxn ang="0">
                  <a:pos x="5352" y="0"/>
                </a:cxn>
                <a:cxn ang="0">
                  <a:pos x="6680" y="0"/>
                </a:cxn>
                <a:cxn ang="0">
                  <a:pos x="6704" y="24"/>
                </a:cxn>
                <a:cxn ang="0">
                  <a:pos x="6680" y="48"/>
                </a:cxn>
                <a:cxn ang="0">
                  <a:pos x="5352" y="48"/>
                </a:cxn>
                <a:cxn ang="0">
                  <a:pos x="4024" y="48"/>
                </a:cxn>
                <a:cxn ang="0">
                  <a:pos x="2680" y="48"/>
                </a:cxn>
                <a:cxn ang="0">
                  <a:pos x="1352" y="48"/>
                </a:cxn>
                <a:cxn ang="0">
                  <a:pos x="24" y="48"/>
                </a:cxn>
                <a:cxn ang="0">
                  <a:pos x="0" y="24"/>
                </a:cxn>
                <a:cxn ang="0">
                  <a:pos x="24" y="0"/>
                </a:cxn>
              </a:cxnLst>
              <a:rect l="0" t="0" r="r" b="b"/>
              <a:pathLst>
                <a:path w="6704" h="48">
                  <a:moveTo>
                    <a:pt x="24" y="0"/>
                  </a:moveTo>
                  <a:lnTo>
                    <a:pt x="1352" y="0"/>
                  </a:lnTo>
                  <a:lnTo>
                    <a:pt x="2680" y="0"/>
                  </a:lnTo>
                  <a:lnTo>
                    <a:pt x="4024" y="0"/>
                  </a:lnTo>
                  <a:lnTo>
                    <a:pt x="5352" y="0"/>
                  </a:lnTo>
                  <a:lnTo>
                    <a:pt x="6680" y="0"/>
                  </a:lnTo>
                  <a:cubicBezTo>
                    <a:pt x="6694" y="0"/>
                    <a:pt x="6704" y="11"/>
                    <a:pt x="6704" y="24"/>
                  </a:cubicBezTo>
                  <a:cubicBezTo>
                    <a:pt x="6704" y="38"/>
                    <a:pt x="6694" y="48"/>
                    <a:pt x="6680" y="48"/>
                  </a:cubicBezTo>
                  <a:lnTo>
                    <a:pt x="5352" y="48"/>
                  </a:lnTo>
                  <a:lnTo>
                    <a:pt x="4024" y="48"/>
                  </a:lnTo>
                  <a:lnTo>
                    <a:pt x="2680" y="48"/>
                  </a:lnTo>
                  <a:lnTo>
                    <a:pt x="1352" y="48"/>
                  </a:lnTo>
                  <a:lnTo>
                    <a:pt x="24" y="48"/>
                  </a:lnTo>
                  <a:cubicBezTo>
                    <a:pt x="11" y="48"/>
                    <a:pt x="0" y="38"/>
                    <a:pt x="0" y="24"/>
                  </a:cubicBezTo>
                  <a:cubicBezTo>
                    <a:pt x="0" y="11"/>
                    <a:pt x="11" y="0"/>
                    <a:pt x="24" y="0"/>
                  </a:cubicBezTo>
                  <a:close/>
                </a:path>
              </a:pathLst>
            </a:custGeom>
            <a:solidFill>
              <a:srgbClr val="DA8137"/>
            </a:solidFill>
            <a:ln w="12700"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47" name="Oval 119"/>
            <p:cNvSpPr>
              <a:spLocks noChangeArrowheads="1"/>
            </p:cNvSpPr>
            <p:nvPr/>
          </p:nvSpPr>
          <p:spPr bwMode="auto">
            <a:xfrm>
              <a:off x="1874" y="2240"/>
              <a:ext cx="68" cy="77"/>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48" name="Freeform 120"/>
            <p:cNvSpPr>
              <a:spLocks noEditPoints="1"/>
            </p:cNvSpPr>
            <p:nvPr/>
          </p:nvSpPr>
          <p:spPr bwMode="auto">
            <a:xfrm>
              <a:off x="1870" y="2236"/>
              <a:ext cx="77" cy="86"/>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DA8137"/>
            </a:solidFill>
            <a:ln w="12700"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49" name="Oval 121"/>
            <p:cNvSpPr>
              <a:spLocks noChangeArrowheads="1"/>
            </p:cNvSpPr>
            <p:nvPr/>
          </p:nvSpPr>
          <p:spPr bwMode="auto">
            <a:xfrm>
              <a:off x="2507" y="2240"/>
              <a:ext cx="76" cy="77"/>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50" name="Freeform 122"/>
            <p:cNvSpPr>
              <a:spLocks noEditPoints="1"/>
            </p:cNvSpPr>
            <p:nvPr/>
          </p:nvSpPr>
          <p:spPr bwMode="auto">
            <a:xfrm>
              <a:off x="2503" y="2236"/>
              <a:ext cx="84" cy="86"/>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DA8137"/>
            </a:solidFill>
            <a:ln w="12700"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51" name="Oval 123"/>
            <p:cNvSpPr>
              <a:spLocks noChangeArrowheads="1"/>
            </p:cNvSpPr>
            <p:nvPr/>
          </p:nvSpPr>
          <p:spPr bwMode="auto">
            <a:xfrm>
              <a:off x="3147" y="2240"/>
              <a:ext cx="69" cy="77"/>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52" name="Freeform 124"/>
            <p:cNvSpPr>
              <a:spLocks noEditPoints="1"/>
            </p:cNvSpPr>
            <p:nvPr/>
          </p:nvSpPr>
          <p:spPr bwMode="auto">
            <a:xfrm>
              <a:off x="3143" y="2236"/>
              <a:ext cx="77" cy="86"/>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DA8137"/>
            </a:solidFill>
            <a:ln w="12700"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53" name="Oval 125"/>
            <p:cNvSpPr>
              <a:spLocks noChangeArrowheads="1"/>
            </p:cNvSpPr>
            <p:nvPr/>
          </p:nvSpPr>
          <p:spPr bwMode="auto">
            <a:xfrm>
              <a:off x="3780" y="2240"/>
              <a:ext cx="69" cy="77"/>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54" name="Freeform 126"/>
            <p:cNvSpPr>
              <a:spLocks noEditPoints="1"/>
            </p:cNvSpPr>
            <p:nvPr/>
          </p:nvSpPr>
          <p:spPr bwMode="auto">
            <a:xfrm>
              <a:off x="3776" y="2236"/>
              <a:ext cx="77" cy="86"/>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DA8137"/>
            </a:solidFill>
            <a:ln w="12700"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55" name="Oval 127"/>
            <p:cNvSpPr>
              <a:spLocks noChangeArrowheads="1"/>
            </p:cNvSpPr>
            <p:nvPr/>
          </p:nvSpPr>
          <p:spPr bwMode="auto">
            <a:xfrm>
              <a:off x="4413" y="2240"/>
              <a:ext cx="77" cy="77"/>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56" name="Freeform 128"/>
            <p:cNvSpPr>
              <a:spLocks noEditPoints="1"/>
            </p:cNvSpPr>
            <p:nvPr/>
          </p:nvSpPr>
          <p:spPr bwMode="auto">
            <a:xfrm>
              <a:off x="4409" y="2236"/>
              <a:ext cx="85" cy="86"/>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DA8137"/>
            </a:solidFill>
            <a:ln w="12700"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57" name="Oval 129"/>
            <p:cNvSpPr>
              <a:spLocks noChangeArrowheads="1"/>
            </p:cNvSpPr>
            <p:nvPr/>
          </p:nvSpPr>
          <p:spPr bwMode="auto">
            <a:xfrm>
              <a:off x="5054" y="2240"/>
              <a:ext cx="69" cy="77"/>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58" name="Freeform 130"/>
            <p:cNvSpPr>
              <a:spLocks noEditPoints="1"/>
            </p:cNvSpPr>
            <p:nvPr/>
          </p:nvSpPr>
          <p:spPr bwMode="auto">
            <a:xfrm>
              <a:off x="5050" y="2236"/>
              <a:ext cx="77" cy="86"/>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DA8137"/>
            </a:solidFill>
            <a:ln w="12700"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48259" name="Rectangle 131"/>
            <p:cNvSpPr>
              <a:spLocks noChangeArrowheads="1"/>
            </p:cNvSpPr>
            <p:nvPr/>
          </p:nvSpPr>
          <p:spPr bwMode="auto">
            <a:xfrm>
              <a:off x="2005" y="2742"/>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60" name="Rectangle 132"/>
            <p:cNvSpPr>
              <a:spLocks noChangeArrowheads="1"/>
            </p:cNvSpPr>
            <p:nvPr/>
          </p:nvSpPr>
          <p:spPr bwMode="auto">
            <a:xfrm>
              <a:off x="2640" y="2707"/>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61" name="Rectangle 133"/>
            <p:cNvSpPr>
              <a:spLocks noChangeArrowheads="1"/>
            </p:cNvSpPr>
            <p:nvPr/>
          </p:nvSpPr>
          <p:spPr bwMode="auto">
            <a:xfrm>
              <a:off x="3276" y="2695"/>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2,1</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62" name="Rectangle 134"/>
            <p:cNvSpPr>
              <a:spLocks noChangeArrowheads="1"/>
            </p:cNvSpPr>
            <p:nvPr/>
          </p:nvSpPr>
          <p:spPr bwMode="auto">
            <a:xfrm>
              <a:off x="3911" y="2600"/>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2,9</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63" name="Rectangle 135"/>
            <p:cNvSpPr>
              <a:spLocks noChangeArrowheads="1"/>
            </p:cNvSpPr>
            <p:nvPr/>
          </p:nvSpPr>
          <p:spPr bwMode="auto">
            <a:xfrm>
              <a:off x="4545" y="1546"/>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11,69</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64" name="Rectangle 136"/>
            <p:cNvSpPr>
              <a:spLocks noChangeArrowheads="1"/>
            </p:cNvSpPr>
            <p:nvPr/>
          </p:nvSpPr>
          <p:spPr bwMode="auto">
            <a:xfrm>
              <a:off x="5144" y="1482"/>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12,22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65" name="Rectangle 137"/>
            <p:cNvSpPr>
              <a:spLocks noChangeArrowheads="1"/>
            </p:cNvSpPr>
            <p:nvPr/>
          </p:nvSpPr>
          <p:spPr bwMode="auto">
            <a:xfrm>
              <a:off x="1444" y="2942"/>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66" name="Rectangle 138"/>
            <p:cNvSpPr>
              <a:spLocks noChangeArrowheads="1"/>
            </p:cNvSpPr>
            <p:nvPr/>
          </p:nvSpPr>
          <p:spPr bwMode="auto">
            <a:xfrm>
              <a:off x="1444" y="2702"/>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67" name="Rectangle 139"/>
            <p:cNvSpPr>
              <a:spLocks noChangeArrowheads="1"/>
            </p:cNvSpPr>
            <p:nvPr/>
          </p:nvSpPr>
          <p:spPr bwMode="auto">
            <a:xfrm>
              <a:off x="1444" y="2462"/>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4</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68" name="Rectangle 140"/>
            <p:cNvSpPr>
              <a:spLocks noChangeArrowheads="1"/>
            </p:cNvSpPr>
            <p:nvPr/>
          </p:nvSpPr>
          <p:spPr bwMode="auto">
            <a:xfrm>
              <a:off x="1444" y="2222"/>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69" name="Rectangle 141"/>
            <p:cNvSpPr>
              <a:spLocks noChangeArrowheads="1"/>
            </p:cNvSpPr>
            <p:nvPr/>
          </p:nvSpPr>
          <p:spPr bwMode="auto">
            <a:xfrm>
              <a:off x="1444" y="1981"/>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8</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70" name="Rectangle 142"/>
            <p:cNvSpPr>
              <a:spLocks noChangeArrowheads="1"/>
            </p:cNvSpPr>
            <p:nvPr/>
          </p:nvSpPr>
          <p:spPr bwMode="auto">
            <a:xfrm>
              <a:off x="1395" y="1743"/>
              <a:ext cx="11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71" name="Rectangle 143"/>
            <p:cNvSpPr>
              <a:spLocks noChangeArrowheads="1"/>
            </p:cNvSpPr>
            <p:nvPr/>
          </p:nvSpPr>
          <p:spPr bwMode="auto">
            <a:xfrm>
              <a:off x="1395" y="1503"/>
              <a:ext cx="11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72" name="Rectangle 144"/>
            <p:cNvSpPr>
              <a:spLocks noChangeArrowheads="1"/>
            </p:cNvSpPr>
            <p:nvPr/>
          </p:nvSpPr>
          <p:spPr bwMode="auto">
            <a:xfrm>
              <a:off x="1395" y="1263"/>
              <a:ext cx="11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14</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48273" name="Freeform 145"/>
            <p:cNvSpPr>
              <a:spLocks noEditPoints="1"/>
            </p:cNvSpPr>
            <p:nvPr/>
          </p:nvSpPr>
          <p:spPr bwMode="auto">
            <a:xfrm>
              <a:off x="299" y="1257"/>
              <a:ext cx="5117" cy="2804"/>
            </a:xfrm>
            <a:custGeom>
              <a:avLst/>
              <a:gdLst/>
              <a:ahLst/>
              <a:cxnLst>
                <a:cxn ang="0">
                  <a:pos x="0" y="8"/>
                </a:cxn>
                <a:cxn ang="0">
                  <a:pos x="8" y="0"/>
                </a:cxn>
                <a:cxn ang="0">
                  <a:pos x="10728" y="0"/>
                </a:cxn>
                <a:cxn ang="0">
                  <a:pos x="10736" y="8"/>
                </a:cxn>
                <a:cxn ang="0">
                  <a:pos x="10736" y="5768"/>
                </a:cxn>
                <a:cxn ang="0">
                  <a:pos x="10728" y="5776"/>
                </a:cxn>
                <a:cxn ang="0">
                  <a:pos x="8" y="5776"/>
                </a:cxn>
                <a:cxn ang="0">
                  <a:pos x="0" y="5768"/>
                </a:cxn>
                <a:cxn ang="0">
                  <a:pos x="0" y="8"/>
                </a:cxn>
                <a:cxn ang="0">
                  <a:pos x="16" y="5768"/>
                </a:cxn>
                <a:cxn ang="0">
                  <a:pos x="8" y="5760"/>
                </a:cxn>
                <a:cxn ang="0">
                  <a:pos x="10728" y="5760"/>
                </a:cxn>
                <a:cxn ang="0">
                  <a:pos x="10720" y="5768"/>
                </a:cxn>
                <a:cxn ang="0">
                  <a:pos x="10720" y="8"/>
                </a:cxn>
                <a:cxn ang="0">
                  <a:pos x="10728" y="16"/>
                </a:cxn>
                <a:cxn ang="0">
                  <a:pos x="8" y="16"/>
                </a:cxn>
                <a:cxn ang="0">
                  <a:pos x="16" y="8"/>
                </a:cxn>
                <a:cxn ang="0">
                  <a:pos x="16" y="5768"/>
                </a:cxn>
              </a:cxnLst>
              <a:rect l="0" t="0" r="r" b="b"/>
              <a:pathLst>
                <a:path w="10736" h="5776">
                  <a:moveTo>
                    <a:pt x="0" y="8"/>
                  </a:moveTo>
                  <a:cubicBezTo>
                    <a:pt x="0" y="4"/>
                    <a:pt x="4" y="0"/>
                    <a:pt x="8" y="0"/>
                  </a:cubicBezTo>
                  <a:lnTo>
                    <a:pt x="10728" y="0"/>
                  </a:lnTo>
                  <a:cubicBezTo>
                    <a:pt x="10733" y="0"/>
                    <a:pt x="10736" y="4"/>
                    <a:pt x="10736" y="8"/>
                  </a:cubicBezTo>
                  <a:lnTo>
                    <a:pt x="10736" y="5768"/>
                  </a:lnTo>
                  <a:cubicBezTo>
                    <a:pt x="10736" y="5773"/>
                    <a:pt x="10733" y="5776"/>
                    <a:pt x="10728" y="5776"/>
                  </a:cubicBezTo>
                  <a:lnTo>
                    <a:pt x="8" y="5776"/>
                  </a:lnTo>
                  <a:cubicBezTo>
                    <a:pt x="4" y="5776"/>
                    <a:pt x="0" y="5773"/>
                    <a:pt x="0" y="5768"/>
                  </a:cubicBezTo>
                  <a:lnTo>
                    <a:pt x="0" y="8"/>
                  </a:lnTo>
                  <a:close/>
                  <a:moveTo>
                    <a:pt x="16" y="5768"/>
                  </a:moveTo>
                  <a:lnTo>
                    <a:pt x="8" y="5760"/>
                  </a:lnTo>
                  <a:lnTo>
                    <a:pt x="10728" y="5760"/>
                  </a:lnTo>
                  <a:lnTo>
                    <a:pt x="10720" y="5768"/>
                  </a:lnTo>
                  <a:lnTo>
                    <a:pt x="10720" y="8"/>
                  </a:lnTo>
                  <a:lnTo>
                    <a:pt x="10728" y="16"/>
                  </a:lnTo>
                  <a:lnTo>
                    <a:pt x="8" y="16"/>
                  </a:lnTo>
                  <a:lnTo>
                    <a:pt x="16" y="8"/>
                  </a:lnTo>
                  <a:lnTo>
                    <a:pt x="16" y="5768"/>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s-PE" sz="1400"/>
            </a:p>
          </p:txBody>
        </p:sp>
      </p:grpSp>
      <p:sp>
        <p:nvSpPr>
          <p:cNvPr id="146" name="145 Rectángulo"/>
          <p:cNvSpPr/>
          <p:nvPr/>
        </p:nvSpPr>
        <p:spPr>
          <a:xfrm>
            <a:off x="395536" y="6381328"/>
            <a:ext cx="7056784" cy="369332"/>
          </a:xfrm>
          <a:prstGeom prst="rect">
            <a:avLst/>
          </a:prstGeom>
        </p:spPr>
        <p:txBody>
          <a:bodyPr wrap="square">
            <a:spAutoFit/>
          </a:bodyPr>
          <a:lstStyle/>
          <a:p>
            <a:r>
              <a:rPr lang="es-ES_tradnl" dirty="0" smtClean="0"/>
              <a:t>Fuente Unidad de Estadística _OEI  HONADOMANI  2011 </a:t>
            </a:r>
            <a:endParaRPr lang="es-P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600" b="1" dirty="0" smtClean="0"/>
              <a:t>Porcentaje de Ocupación </a:t>
            </a:r>
            <a:r>
              <a:rPr lang="es-PE" sz="3600" b="1" dirty="0" smtClean="0"/>
              <a:t>Cama</a:t>
            </a:r>
            <a:br>
              <a:rPr lang="es-PE" sz="3600" b="1" dirty="0" smtClean="0"/>
            </a:br>
            <a:r>
              <a:rPr lang="es-PE" sz="3600" b="1" dirty="0" smtClean="0"/>
              <a:t>Años</a:t>
            </a:r>
            <a:r>
              <a:rPr lang="es-PE" sz="3600" b="1" dirty="0" smtClean="0"/>
              <a:t> </a:t>
            </a:r>
            <a:r>
              <a:rPr lang="es-PE" sz="3600" b="1" dirty="0" smtClean="0"/>
              <a:t>2005-2010</a:t>
            </a:r>
            <a:endParaRPr lang="es-PE" sz="3600" dirty="0"/>
          </a:p>
        </p:txBody>
      </p:sp>
      <p:grpSp>
        <p:nvGrpSpPr>
          <p:cNvPr id="52229" name="Group 5"/>
          <p:cNvGrpSpPr>
            <a:grpSpLocks noChangeAspect="1"/>
          </p:cNvGrpSpPr>
          <p:nvPr/>
        </p:nvGrpSpPr>
        <p:grpSpPr bwMode="auto">
          <a:xfrm>
            <a:off x="725736" y="1778000"/>
            <a:ext cx="7590680" cy="4351475"/>
            <a:chOff x="185" y="1120"/>
            <a:chExt cx="3733" cy="2140"/>
          </a:xfrm>
        </p:grpSpPr>
        <p:sp>
          <p:nvSpPr>
            <p:cNvPr id="52228" name="AutoShape 4"/>
            <p:cNvSpPr>
              <a:spLocks noChangeAspect="1" noChangeArrowheads="1" noTextEdit="1"/>
            </p:cNvSpPr>
            <p:nvPr/>
          </p:nvSpPr>
          <p:spPr bwMode="auto">
            <a:xfrm>
              <a:off x="185" y="1120"/>
              <a:ext cx="3733" cy="2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30" name="Rectangle 6"/>
            <p:cNvSpPr>
              <a:spLocks noChangeArrowheads="1"/>
            </p:cNvSpPr>
            <p:nvPr/>
          </p:nvSpPr>
          <p:spPr bwMode="auto">
            <a:xfrm>
              <a:off x="188" y="1123"/>
              <a:ext cx="3721" cy="21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31" name="Rectangle 7"/>
            <p:cNvSpPr>
              <a:spLocks noChangeArrowheads="1"/>
            </p:cNvSpPr>
            <p:nvPr/>
          </p:nvSpPr>
          <p:spPr bwMode="auto">
            <a:xfrm>
              <a:off x="1197" y="1167"/>
              <a:ext cx="2593" cy="132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32" name="Freeform 8"/>
            <p:cNvSpPr>
              <a:spLocks noEditPoints="1"/>
            </p:cNvSpPr>
            <p:nvPr/>
          </p:nvSpPr>
          <p:spPr bwMode="auto">
            <a:xfrm>
              <a:off x="1200" y="1167"/>
              <a:ext cx="2587" cy="1067"/>
            </a:xfrm>
            <a:custGeom>
              <a:avLst/>
              <a:gdLst/>
              <a:ahLst/>
              <a:cxnLst>
                <a:cxn ang="0">
                  <a:pos x="0" y="1061"/>
                </a:cxn>
                <a:cxn ang="0">
                  <a:pos x="2587" y="1061"/>
                </a:cxn>
                <a:cxn ang="0">
                  <a:pos x="2587" y="1067"/>
                </a:cxn>
                <a:cxn ang="0">
                  <a:pos x="0" y="1067"/>
                </a:cxn>
                <a:cxn ang="0">
                  <a:pos x="0" y="1061"/>
                </a:cxn>
                <a:cxn ang="0">
                  <a:pos x="0" y="792"/>
                </a:cxn>
                <a:cxn ang="0">
                  <a:pos x="2587" y="792"/>
                </a:cxn>
                <a:cxn ang="0">
                  <a:pos x="2587" y="797"/>
                </a:cxn>
                <a:cxn ang="0">
                  <a:pos x="0" y="797"/>
                </a:cxn>
                <a:cxn ang="0">
                  <a:pos x="0" y="792"/>
                </a:cxn>
                <a:cxn ang="0">
                  <a:pos x="0" y="528"/>
                </a:cxn>
                <a:cxn ang="0">
                  <a:pos x="2587" y="528"/>
                </a:cxn>
                <a:cxn ang="0">
                  <a:pos x="2587" y="533"/>
                </a:cxn>
                <a:cxn ang="0">
                  <a:pos x="0" y="533"/>
                </a:cxn>
                <a:cxn ang="0">
                  <a:pos x="0" y="528"/>
                </a:cxn>
                <a:cxn ang="0">
                  <a:pos x="0" y="264"/>
                </a:cxn>
                <a:cxn ang="0">
                  <a:pos x="2587" y="264"/>
                </a:cxn>
                <a:cxn ang="0">
                  <a:pos x="2587" y="269"/>
                </a:cxn>
                <a:cxn ang="0">
                  <a:pos x="0" y="269"/>
                </a:cxn>
                <a:cxn ang="0">
                  <a:pos x="0" y="264"/>
                </a:cxn>
                <a:cxn ang="0">
                  <a:pos x="0" y="0"/>
                </a:cxn>
                <a:cxn ang="0">
                  <a:pos x="2587" y="0"/>
                </a:cxn>
                <a:cxn ang="0">
                  <a:pos x="2587" y="5"/>
                </a:cxn>
                <a:cxn ang="0">
                  <a:pos x="0" y="5"/>
                </a:cxn>
                <a:cxn ang="0">
                  <a:pos x="0" y="0"/>
                </a:cxn>
              </a:cxnLst>
              <a:rect l="0" t="0" r="r" b="b"/>
              <a:pathLst>
                <a:path w="2587" h="1067">
                  <a:moveTo>
                    <a:pt x="0" y="1061"/>
                  </a:moveTo>
                  <a:lnTo>
                    <a:pt x="2587" y="1061"/>
                  </a:lnTo>
                  <a:lnTo>
                    <a:pt x="2587" y="1067"/>
                  </a:lnTo>
                  <a:lnTo>
                    <a:pt x="0" y="1067"/>
                  </a:lnTo>
                  <a:lnTo>
                    <a:pt x="0" y="1061"/>
                  </a:lnTo>
                  <a:close/>
                  <a:moveTo>
                    <a:pt x="0" y="792"/>
                  </a:moveTo>
                  <a:lnTo>
                    <a:pt x="2587" y="792"/>
                  </a:lnTo>
                  <a:lnTo>
                    <a:pt x="2587" y="797"/>
                  </a:lnTo>
                  <a:lnTo>
                    <a:pt x="0" y="797"/>
                  </a:lnTo>
                  <a:lnTo>
                    <a:pt x="0" y="792"/>
                  </a:lnTo>
                  <a:close/>
                  <a:moveTo>
                    <a:pt x="0" y="528"/>
                  </a:moveTo>
                  <a:lnTo>
                    <a:pt x="2587" y="528"/>
                  </a:lnTo>
                  <a:lnTo>
                    <a:pt x="2587" y="533"/>
                  </a:lnTo>
                  <a:lnTo>
                    <a:pt x="0" y="533"/>
                  </a:lnTo>
                  <a:lnTo>
                    <a:pt x="0" y="528"/>
                  </a:lnTo>
                  <a:close/>
                  <a:moveTo>
                    <a:pt x="0" y="264"/>
                  </a:moveTo>
                  <a:lnTo>
                    <a:pt x="2587" y="264"/>
                  </a:lnTo>
                  <a:lnTo>
                    <a:pt x="2587" y="269"/>
                  </a:lnTo>
                  <a:lnTo>
                    <a:pt x="0" y="269"/>
                  </a:lnTo>
                  <a:lnTo>
                    <a:pt x="0" y="264"/>
                  </a:lnTo>
                  <a:close/>
                  <a:moveTo>
                    <a:pt x="0" y="0"/>
                  </a:moveTo>
                  <a:lnTo>
                    <a:pt x="2587" y="0"/>
                  </a:lnTo>
                  <a:lnTo>
                    <a:pt x="2587" y="5"/>
                  </a:lnTo>
                  <a:lnTo>
                    <a:pt x="0" y="5"/>
                  </a:lnTo>
                  <a:lnTo>
                    <a:pt x="0"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33" name="Rectangle 9"/>
            <p:cNvSpPr>
              <a:spLocks noChangeArrowheads="1"/>
            </p:cNvSpPr>
            <p:nvPr/>
          </p:nvSpPr>
          <p:spPr bwMode="auto">
            <a:xfrm>
              <a:off x="1197" y="1170"/>
              <a:ext cx="6" cy="1325"/>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34" name="Rectangle 10"/>
            <p:cNvSpPr>
              <a:spLocks noChangeArrowheads="1"/>
            </p:cNvSpPr>
            <p:nvPr/>
          </p:nvSpPr>
          <p:spPr bwMode="auto">
            <a:xfrm>
              <a:off x="1200" y="2493"/>
              <a:ext cx="2587" cy="5"/>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35" name="Rectangle 11"/>
            <p:cNvSpPr>
              <a:spLocks noChangeArrowheads="1"/>
            </p:cNvSpPr>
            <p:nvPr/>
          </p:nvSpPr>
          <p:spPr bwMode="auto">
            <a:xfrm>
              <a:off x="1200" y="2493"/>
              <a:ext cx="2587" cy="5"/>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36" name="Freeform 12"/>
            <p:cNvSpPr>
              <a:spLocks noEditPoints="1"/>
            </p:cNvSpPr>
            <p:nvPr/>
          </p:nvSpPr>
          <p:spPr bwMode="auto">
            <a:xfrm>
              <a:off x="1197" y="2495"/>
              <a:ext cx="2593" cy="132"/>
            </a:xfrm>
            <a:custGeom>
              <a:avLst/>
              <a:gdLst/>
              <a:ahLst/>
              <a:cxnLst>
                <a:cxn ang="0">
                  <a:pos x="6" y="0"/>
                </a:cxn>
                <a:cxn ang="0">
                  <a:pos x="6" y="132"/>
                </a:cxn>
                <a:cxn ang="0">
                  <a:pos x="0" y="132"/>
                </a:cxn>
                <a:cxn ang="0">
                  <a:pos x="0" y="0"/>
                </a:cxn>
                <a:cxn ang="0">
                  <a:pos x="6" y="0"/>
                </a:cxn>
                <a:cxn ang="0">
                  <a:pos x="436" y="0"/>
                </a:cxn>
                <a:cxn ang="0">
                  <a:pos x="436" y="132"/>
                </a:cxn>
                <a:cxn ang="0">
                  <a:pos x="430" y="132"/>
                </a:cxn>
                <a:cxn ang="0">
                  <a:pos x="430" y="0"/>
                </a:cxn>
                <a:cxn ang="0">
                  <a:pos x="436" y="0"/>
                </a:cxn>
                <a:cxn ang="0">
                  <a:pos x="866" y="0"/>
                </a:cxn>
                <a:cxn ang="0">
                  <a:pos x="866" y="132"/>
                </a:cxn>
                <a:cxn ang="0">
                  <a:pos x="860" y="132"/>
                </a:cxn>
                <a:cxn ang="0">
                  <a:pos x="860" y="0"/>
                </a:cxn>
                <a:cxn ang="0">
                  <a:pos x="866" y="0"/>
                </a:cxn>
                <a:cxn ang="0">
                  <a:pos x="1302" y="0"/>
                </a:cxn>
                <a:cxn ang="0">
                  <a:pos x="1302" y="132"/>
                </a:cxn>
                <a:cxn ang="0">
                  <a:pos x="1297" y="132"/>
                </a:cxn>
                <a:cxn ang="0">
                  <a:pos x="1297" y="0"/>
                </a:cxn>
                <a:cxn ang="0">
                  <a:pos x="1302" y="0"/>
                </a:cxn>
                <a:cxn ang="0">
                  <a:pos x="1733" y="0"/>
                </a:cxn>
                <a:cxn ang="0">
                  <a:pos x="1733" y="132"/>
                </a:cxn>
                <a:cxn ang="0">
                  <a:pos x="1727" y="132"/>
                </a:cxn>
                <a:cxn ang="0">
                  <a:pos x="1727" y="0"/>
                </a:cxn>
                <a:cxn ang="0">
                  <a:pos x="1733" y="0"/>
                </a:cxn>
                <a:cxn ang="0">
                  <a:pos x="2163" y="0"/>
                </a:cxn>
                <a:cxn ang="0">
                  <a:pos x="2163" y="132"/>
                </a:cxn>
                <a:cxn ang="0">
                  <a:pos x="2157" y="132"/>
                </a:cxn>
                <a:cxn ang="0">
                  <a:pos x="2157" y="0"/>
                </a:cxn>
                <a:cxn ang="0">
                  <a:pos x="2163" y="0"/>
                </a:cxn>
                <a:cxn ang="0">
                  <a:pos x="2593" y="0"/>
                </a:cxn>
                <a:cxn ang="0">
                  <a:pos x="2593" y="132"/>
                </a:cxn>
                <a:cxn ang="0">
                  <a:pos x="2587" y="132"/>
                </a:cxn>
                <a:cxn ang="0">
                  <a:pos x="2587" y="0"/>
                </a:cxn>
                <a:cxn ang="0">
                  <a:pos x="2593" y="0"/>
                </a:cxn>
              </a:cxnLst>
              <a:rect l="0" t="0" r="r" b="b"/>
              <a:pathLst>
                <a:path w="2593" h="132">
                  <a:moveTo>
                    <a:pt x="6" y="0"/>
                  </a:moveTo>
                  <a:lnTo>
                    <a:pt x="6" y="132"/>
                  </a:lnTo>
                  <a:lnTo>
                    <a:pt x="0" y="132"/>
                  </a:lnTo>
                  <a:lnTo>
                    <a:pt x="0" y="0"/>
                  </a:lnTo>
                  <a:lnTo>
                    <a:pt x="6" y="0"/>
                  </a:lnTo>
                  <a:close/>
                  <a:moveTo>
                    <a:pt x="436" y="0"/>
                  </a:moveTo>
                  <a:lnTo>
                    <a:pt x="436" y="132"/>
                  </a:lnTo>
                  <a:lnTo>
                    <a:pt x="430" y="132"/>
                  </a:lnTo>
                  <a:lnTo>
                    <a:pt x="430" y="0"/>
                  </a:lnTo>
                  <a:lnTo>
                    <a:pt x="436" y="0"/>
                  </a:lnTo>
                  <a:close/>
                  <a:moveTo>
                    <a:pt x="866" y="0"/>
                  </a:moveTo>
                  <a:lnTo>
                    <a:pt x="866" y="132"/>
                  </a:lnTo>
                  <a:lnTo>
                    <a:pt x="860" y="132"/>
                  </a:lnTo>
                  <a:lnTo>
                    <a:pt x="860" y="0"/>
                  </a:lnTo>
                  <a:lnTo>
                    <a:pt x="866" y="0"/>
                  </a:lnTo>
                  <a:close/>
                  <a:moveTo>
                    <a:pt x="1302" y="0"/>
                  </a:moveTo>
                  <a:lnTo>
                    <a:pt x="1302" y="132"/>
                  </a:lnTo>
                  <a:lnTo>
                    <a:pt x="1297" y="132"/>
                  </a:lnTo>
                  <a:lnTo>
                    <a:pt x="1297" y="0"/>
                  </a:lnTo>
                  <a:lnTo>
                    <a:pt x="1302" y="0"/>
                  </a:lnTo>
                  <a:close/>
                  <a:moveTo>
                    <a:pt x="1733" y="0"/>
                  </a:moveTo>
                  <a:lnTo>
                    <a:pt x="1733" y="132"/>
                  </a:lnTo>
                  <a:lnTo>
                    <a:pt x="1727" y="132"/>
                  </a:lnTo>
                  <a:lnTo>
                    <a:pt x="1727" y="0"/>
                  </a:lnTo>
                  <a:lnTo>
                    <a:pt x="1733" y="0"/>
                  </a:lnTo>
                  <a:close/>
                  <a:moveTo>
                    <a:pt x="2163" y="0"/>
                  </a:moveTo>
                  <a:lnTo>
                    <a:pt x="2163" y="132"/>
                  </a:lnTo>
                  <a:lnTo>
                    <a:pt x="2157" y="132"/>
                  </a:lnTo>
                  <a:lnTo>
                    <a:pt x="2157" y="0"/>
                  </a:lnTo>
                  <a:lnTo>
                    <a:pt x="2163" y="0"/>
                  </a:lnTo>
                  <a:close/>
                  <a:moveTo>
                    <a:pt x="2593" y="0"/>
                  </a:moveTo>
                  <a:lnTo>
                    <a:pt x="2593" y="132"/>
                  </a:lnTo>
                  <a:lnTo>
                    <a:pt x="2587" y="132"/>
                  </a:lnTo>
                  <a:lnTo>
                    <a:pt x="2587" y="0"/>
                  </a:lnTo>
                  <a:lnTo>
                    <a:pt x="2593"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37" name="Rectangle 13"/>
            <p:cNvSpPr>
              <a:spLocks noChangeArrowheads="1"/>
            </p:cNvSpPr>
            <p:nvPr/>
          </p:nvSpPr>
          <p:spPr bwMode="auto">
            <a:xfrm>
              <a:off x="1331" y="2520"/>
              <a:ext cx="205"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2005</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38" name="Rectangle 14"/>
            <p:cNvSpPr>
              <a:spLocks noChangeArrowheads="1"/>
            </p:cNvSpPr>
            <p:nvPr/>
          </p:nvSpPr>
          <p:spPr bwMode="auto">
            <a:xfrm>
              <a:off x="1763" y="2520"/>
              <a:ext cx="205"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2006</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39" name="Rectangle 15"/>
            <p:cNvSpPr>
              <a:spLocks noChangeArrowheads="1"/>
            </p:cNvSpPr>
            <p:nvPr/>
          </p:nvSpPr>
          <p:spPr bwMode="auto">
            <a:xfrm>
              <a:off x="2194" y="2520"/>
              <a:ext cx="205"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2007</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40" name="Rectangle 16"/>
            <p:cNvSpPr>
              <a:spLocks noChangeArrowheads="1"/>
            </p:cNvSpPr>
            <p:nvPr/>
          </p:nvSpPr>
          <p:spPr bwMode="auto">
            <a:xfrm>
              <a:off x="2625" y="2520"/>
              <a:ext cx="205"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2008</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41" name="Rectangle 17"/>
            <p:cNvSpPr>
              <a:spLocks noChangeArrowheads="1"/>
            </p:cNvSpPr>
            <p:nvPr/>
          </p:nvSpPr>
          <p:spPr bwMode="auto">
            <a:xfrm>
              <a:off x="3057" y="2520"/>
              <a:ext cx="205"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2009</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42" name="Rectangle 18"/>
            <p:cNvSpPr>
              <a:spLocks noChangeArrowheads="1"/>
            </p:cNvSpPr>
            <p:nvPr/>
          </p:nvSpPr>
          <p:spPr bwMode="auto">
            <a:xfrm>
              <a:off x="3488" y="2520"/>
              <a:ext cx="205"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2010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43" name="Freeform 19"/>
            <p:cNvSpPr>
              <a:spLocks noEditPoints="1"/>
            </p:cNvSpPr>
            <p:nvPr/>
          </p:nvSpPr>
          <p:spPr bwMode="auto">
            <a:xfrm>
              <a:off x="278" y="2625"/>
              <a:ext cx="3512" cy="123"/>
            </a:xfrm>
            <a:custGeom>
              <a:avLst/>
              <a:gdLst/>
              <a:ahLst/>
              <a:cxnLst>
                <a:cxn ang="0">
                  <a:pos x="3509" y="0"/>
                </a:cxn>
                <a:cxn ang="0">
                  <a:pos x="3" y="5"/>
                </a:cxn>
                <a:cxn ang="0">
                  <a:pos x="6" y="2"/>
                </a:cxn>
                <a:cxn ang="0">
                  <a:pos x="0" y="123"/>
                </a:cxn>
                <a:cxn ang="0">
                  <a:pos x="6" y="2"/>
                </a:cxn>
                <a:cxn ang="0">
                  <a:pos x="925" y="123"/>
                </a:cxn>
                <a:cxn ang="0">
                  <a:pos x="919" y="2"/>
                </a:cxn>
                <a:cxn ang="0">
                  <a:pos x="925" y="2"/>
                </a:cxn>
                <a:cxn ang="0">
                  <a:pos x="919" y="123"/>
                </a:cxn>
                <a:cxn ang="0">
                  <a:pos x="925" y="2"/>
                </a:cxn>
                <a:cxn ang="0">
                  <a:pos x="1355" y="123"/>
                </a:cxn>
                <a:cxn ang="0">
                  <a:pos x="1349" y="2"/>
                </a:cxn>
                <a:cxn ang="0">
                  <a:pos x="1355" y="2"/>
                </a:cxn>
                <a:cxn ang="0">
                  <a:pos x="1349" y="123"/>
                </a:cxn>
                <a:cxn ang="0">
                  <a:pos x="1355" y="2"/>
                </a:cxn>
                <a:cxn ang="0">
                  <a:pos x="1785" y="123"/>
                </a:cxn>
                <a:cxn ang="0">
                  <a:pos x="1779" y="2"/>
                </a:cxn>
                <a:cxn ang="0">
                  <a:pos x="1785" y="2"/>
                </a:cxn>
                <a:cxn ang="0">
                  <a:pos x="1779" y="123"/>
                </a:cxn>
                <a:cxn ang="0">
                  <a:pos x="1785" y="2"/>
                </a:cxn>
                <a:cxn ang="0">
                  <a:pos x="2221" y="123"/>
                </a:cxn>
                <a:cxn ang="0">
                  <a:pos x="2216" y="2"/>
                </a:cxn>
                <a:cxn ang="0">
                  <a:pos x="2221" y="2"/>
                </a:cxn>
                <a:cxn ang="0">
                  <a:pos x="2216" y="123"/>
                </a:cxn>
                <a:cxn ang="0">
                  <a:pos x="2221" y="2"/>
                </a:cxn>
                <a:cxn ang="0">
                  <a:pos x="2652" y="123"/>
                </a:cxn>
                <a:cxn ang="0">
                  <a:pos x="2646" y="2"/>
                </a:cxn>
                <a:cxn ang="0">
                  <a:pos x="2652" y="2"/>
                </a:cxn>
                <a:cxn ang="0">
                  <a:pos x="2646" y="123"/>
                </a:cxn>
                <a:cxn ang="0">
                  <a:pos x="2652" y="2"/>
                </a:cxn>
                <a:cxn ang="0">
                  <a:pos x="3082" y="123"/>
                </a:cxn>
                <a:cxn ang="0">
                  <a:pos x="3076" y="2"/>
                </a:cxn>
                <a:cxn ang="0">
                  <a:pos x="3082" y="2"/>
                </a:cxn>
                <a:cxn ang="0">
                  <a:pos x="3076" y="123"/>
                </a:cxn>
                <a:cxn ang="0">
                  <a:pos x="3082" y="2"/>
                </a:cxn>
                <a:cxn ang="0">
                  <a:pos x="3512" y="123"/>
                </a:cxn>
                <a:cxn ang="0">
                  <a:pos x="3506" y="2"/>
                </a:cxn>
                <a:cxn ang="0">
                  <a:pos x="3512" y="2"/>
                </a:cxn>
                <a:cxn ang="0">
                  <a:pos x="3506" y="123"/>
                </a:cxn>
                <a:cxn ang="0">
                  <a:pos x="3512" y="2"/>
                </a:cxn>
              </a:cxnLst>
              <a:rect l="0" t="0" r="r" b="b"/>
              <a:pathLst>
                <a:path w="3512" h="123">
                  <a:moveTo>
                    <a:pt x="3" y="0"/>
                  </a:moveTo>
                  <a:lnTo>
                    <a:pt x="3509" y="0"/>
                  </a:lnTo>
                  <a:lnTo>
                    <a:pt x="3509" y="5"/>
                  </a:lnTo>
                  <a:lnTo>
                    <a:pt x="3" y="5"/>
                  </a:lnTo>
                  <a:lnTo>
                    <a:pt x="3" y="0"/>
                  </a:lnTo>
                  <a:close/>
                  <a:moveTo>
                    <a:pt x="6" y="2"/>
                  </a:moveTo>
                  <a:lnTo>
                    <a:pt x="6" y="123"/>
                  </a:lnTo>
                  <a:lnTo>
                    <a:pt x="0" y="123"/>
                  </a:lnTo>
                  <a:lnTo>
                    <a:pt x="0" y="2"/>
                  </a:lnTo>
                  <a:lnTo>
                    <a:pt x="6" y="2"/>
                  </a:lnTo>
                  <a:close/>
                  <a:moveTo>
                    <a:pt x="925" y="2"/>
                  </a:moveTo>
                  <a:lnTo>
                    <a:pt x="925" y="123"/>
                  </a:lnTo>
                  <a:lnTo>
                    <a:pt x="919" y="123"/>
                  </a:lnTo>
                  <a:lnTo>
                    <a:pt x="919" y="2"/>
                  </a:lnTo>
                  <a:lnTo>
                    <a:pt x="925" y="2"/>
                  </a:lnTo>
                  <a:close/>
                  <a:moveTo>
                    <a:pt x="925" y="2"/>
                  </a:moveTo>
                  <a:lnTo>
                    <a:pt x="925" y="123"/>
                  </a:lnTo>
                  <a:lnTo>
                    <a:pt x="919" y="123"/>
                  </a:lnTo>
                  <a:lnTo>
                    <a:pt x="919" y="2"/>
                  </a:lnTo>
                  <a:lnTo>
                    <a:pt x="925" y="2"/>
                  </a:lnTo>
                  <a:close/>
                  <a:moveTo>
                    <a:pt x="1355" y="2"/>
                  </a:moveTo>
                  <a:lnTo>
                    <a:pt x="1355" y="123"/>
                  </a:lnTo>
                  <a:lnTo>
                    <a:pt x="1349" y="123"/>
                  </a:lnTo>
                  <a:lnTo>
                    <a:pt x="1349" y="2"/>
                  </a:lnTo>
                  <a:lnTo>
                    <a:pt x="1355" y="2"/>
                  </a:lnTo>
                  <a:close/>
                  <a:moveTo>
                    <a:pt x="1355" y="2"/>
                  </a:moveTo>
                  <a:lnTo>
                    <a:pt x="1355" y="123"/>
                  </a:lnTo>
                  <a:lnTo>
                    <a:pt x="1349" y="123"/>
                  </a:lnTo>
                  <a:lnTo>
                    <a:pt x="1349" y="2"/>
                  </a:lnTo>
                  <a:lnTo>
                    <a:pt x="1355" y="2"/>
                  </a:lnTo>
                  <a:close/>
                  <a:moveTo>
                    <a:pt x="1785" y="2"/>
                  </a:moveTo>
                  <a:lnTo>
                    <a:pt x="1785" y="123"/>
                  </a:lnTo>
                  <a:lnTo>
                    <a:pt x="1779" y="123"/>
                  </a:lnTo>
                  <a:lnTo>
                    <a:pt x="1779" y="2"/>
                  </a:lnTo>
                  <a:lnTo>
                    <a:pt x="1785" y="2"/>
                  </a:lnTo>
                  <a:close/>
                  <a:moveTo>
                    <a:pt x="1785" y="2"/>
                  </a:moveTo>
                  <a:lnTo>
                    <a:pt x="1785" y="123"/>
                  </a:lnTo>
                  <a:lnTo>
                    <a:pt x="1779" y="123"/>
                  </a:lnTo>
                  <a:lnTo>
                    <a:pt x="1779" y="2"/>
                  </a:lnTo>
                  <a:lnTo>
                    <a:pt x="1785" y="2"/>
                  </a:lnTo>
                  <a:close/>
                  <a:moveTo>
                    <a:pt x="2221" y="2"/>
                  </a:moveTo>
                  <a:lnTo>
                    <a:pt x="2221" y="123"/>
                  </a:lnTo>
                  <a:lnTo>
                    <a:pt x="2216" y="123"/>
                  </a:lnTo>
                  <a:lnTo>
                    <a:pt x="2216" y="2"/>
                  </a:lnTo>
                  <a:lnTo>
                    <a:pt x="2221" y="2"/>
                  </a:lnTo>
                  <a:close/>
                  <a:moveTo>
                    <a:pt x="2221" y="2"/>
                  </a:moveTo>
                  <a:lnTo>
                    <a:pt x="2221" y="123"/>
                  </a:lnTo>
                  <a:lnTo>
                    <a:pt x="2216" y="123"/>
                  </a:lnTo>
                  <a:lnTo>
                    <a:pt x="2216" y="2"/>
                  </a:lnTo>
                  <a:lnTo>
                    <a:pt x="2221" y="2"/>
                  </a:lnTo>
                  <a:close/>
                  <a:moveTo>
                    <a:pt x="2652" y="2"/>
                  </a:moveTo>
                  <a:lnTo>
                    <a:pt x="2652" y="123"/>
                  </a:lnTo>
                  <a:lnTo>
                    <a:pt x="2646" y="123"/>
                  </a:lnTo>
                  <a:lnTo>
                    <a:pt x="2646" y="2"/>
                  </a:lnTo>
                  <a:lnTo>
                    <a:pt x="2652" y="2"/>
                  </a:lnTo>
                  <a:close/>
                  <a:moveTo>
                    <a:pt x="2652" y="2"/>
                  </a:moveTo>
                  <a:lnTo>
                    <a:pt x="2652" y="123"/>
                  </a:lnTo>
                  <a:lnTo>
                    <a:pt x="2646" y="123"/>
                  </a:lnTo>
                  <a:lnTo>
                    <a:pt x="2646" y="2"/>
                  </a:lnTo>
                  <a:lnTo>
                    <a:pt x="2652" y="2"/>
                  </a:lnTo>
                  <a:close/>
                  <a:moveTo>
                    <a:pt x="3082" y="2"/>
                  </a:moveTo>
                  <a:lnTo>
                    <a:pt x="3082" y="123"/>
                  </a:lnTo>
                  <a:lnTo>
                    <a:pt x="3076" y="123"/>
                  </a:lnTo>
                  <a:lnTo>
                    <a:pt x="3076" y="2"/>
                  </a:lnTo>
                  <a:lnTo>
                    <a:pt x="3082" y="2"/>
                  </a:lnTo>
                  <a:close/>
                  <a:moveTo>
                    <a:pt x="3082" y="2"/>
                  </a:moveTo>
                  <a:lnTo>
                    <a:pt x="3082" y="123"/>
                  </a:lnTo>
                  <a:lnTo>
                    <a:pt x="3076" y="123"/>
                  </a:lnTo>
                  <a:lnTo>
                    <a:pt x="3076" y="2"/>
                  </a:lnTo>
                  <a:lnTo>
                    <a:pt x="3082" y="2"/>
                  </a:lnTo>
                  <a:close/>
                  <a:moveTo>
                    <a:pt x="3512" y="2"/>
                  </a:moveTo>
                  <a:lnTo>
                    <a:pt x="3512" y="123"/>
                  </a:lnTo>
                  <a:lnTo>
                    <a:pt x="3506" y="123"/>
                  </a:lnTo>
                  <a:lnTo>
                    <a:pt x="3506" y="2"/>
                  </a:lnTo>
                  <a:lnTo>
                    <a:pt x="3512" y="2"/>
                  </a:lnTo>
                  <a:close/>
                  <a:moveTo>
                    <a:pt x="3512" y="2"/>
                  </a:moveTo>
                  <a:lnTo>
                    <a:pt x="3512" y="123"/>
                  </a:lnTo>
                  <a:lnTo>
                    <a:pt x="3506" y="123"/>
                  </a:lnTo>
                  <a:lnTo>
                    <a:pt x="3506" y="2"/>
                  </a:lnTo>
                  <a:lnTo>
                    <a:pt x="3512" y="2"/>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44" name="Freeform 20"/>
            <p:cNvSpPr>
              <a:spLocks/>
            </p:cNvSpPr>
            <p:nvPr/>
          </p:nvSpPr>
          <p:spPr bwMode="auto">
            <a:xfrm>
              <a:off x="301" y="2674"/>
              <a:ext cx="168" cy="17"/>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416FA6"/>
            </a:solidFill>
            <a:ln w="9525"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45" name="Freeform 21"/>
            <p:cNvSpPr>
              <a:spLocks/>
            </p:cNvSpPr>
            <p:nvPr/>
          </p:nvSpPr>
          <p:spPr bwMode="auto">
            <a:xfrm>
              <a:off x="358" y="2660"/>
              <a:ext cx="48" cy="44"/>
            </a:xfrm>
            <a:custGeom>
              <a:avLst/>
              <a:gdLst/>
              <a:ahLst/>
              <a:cxnLst>
                <a:cxn ang="0">
                  <a:pos x="24" y="44"/>
                </a:cxn>
                <a:cxn ang="0">
                  <a:pos x="0" y="22"/>
                </a:cxn>
                <a:cxn ang="0">
                  <a:pos x="24" y="0"/>
                </a:cxn>
                <a:cxn ang="0">
                  <a:pos x="48" y="22"/>
                </a:cxn>
                <a:cxn ang="0">
                  <a:pos x="24" y="44"/>
                </a:cxn>
              </a:cxnLst>
              <a:rect l="0" t="0" r="r" b="b"/>
              <a:pathLst>
                <a:path w="48" h="44">
                  <a:moveTo>
                    <a:pt x="24" y="44"/>
                  </a:moveTo>
                  <a:lnTo>
                    <a:pt x="0" y="22"/>
                  </a:lnTo>
                  <a:lnTo>
                    <a:pt x="24" y="0"/>
                  </a:lnTo>
                  <a:lnTo>
                    <a:pt x="48" y="22"/>
                  </a:lnTo>
                  <a:lnTo>
                    <a:pt x="24" y="44"/>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46" name="Freeform 22"/>
            <p:cNvSpPr>
              <a:spLocks noEditPoints="1"/>
            </p:cNvSpPr>
            <p:nvPr/>
          </p:nvSpPr>
          <p:spPr bwMode="auto">
            <a:xfrm>
              <a:off x="355" y="2658"/>
              <a:ext cx="54" cy="49"/>
            </a:xfrm>
            <a:custGeom>
              <a:avLst/>
              <a:gdLst/>
              <a:ahLst/>
              <a:cxnLst>
                <a:cxn ang="0">
                  <a:pos x="78" y="142"/>
                </a:cxn>
                <a:cxn ang="0">
                  <a:pos x="67" y="142"/>
                </a:cxn>
                <a:cxn ang="0">
                  <a:pos x="3" y="78"/>
                </a:cxn>
                <a:cxn ang="0">
                  <a:pos x="3" y="67"/>
                </a:cxn>
                <a:cxn ang="0">
                  <a:pos x="67" y="3"/>
                </a:cxn>
                <a:cxn ang="0">
                  <a:pos x="78" y="3"/>
                </a:cxn>
                <a:cxn ang="0">
                  <a:pos x="142" y="67"/>
                </a:cxn>
                <a:cxn ang="0">
                  <a:pos x="142" y="78"/>
                </a:cxn>
                <a:cxn ang="0">
                  <a:pos x="78" y="142"/>
                </a:cxn>
                <a:cxn ang="0">
                  <a:pos x="131" y="67"/>
                </a:cxn>
                <a:cxn ang="0">
                  <a:pos x="131" y="78"/>
                </a:cxn>
                <a:cxn ang="0">
                  <a:pos x="67" y="14"/>
                </a:cxn>
                <a:cxn ang="0">
                  <a:pos x="78" y="14"/>
                </a:cxn>
                <a:cxn ang="0">
                  <a:pos x="14" y="78"/>
                </a:cxn>
                <a:cxn ang="0">
                  <a:pos x="14" y="67"/>
                </a:cxn>
                <a:cxn ang="0">
                  <a:pos x="78" y="131"/>
                </a:cxn>
                <a:cxn ang="0">
                  <a:pos x="67" y="131"/>
                </a:cxn>
                <a:cxn ang="0">
                  <a:pos x="131" y="67"/>
                </a:cxn>
              </a:cxnLst>
              <a:rect l="0" t="0" r="r" b="b"/>
              <a:pathLst>
                <a:path w="145" h="145">
                  <a:moveTo>
                    <a:pt x="78" y="142"/>
                  </a:moveTo>
                  <a:cubicBezTo>
                    <a:pt x="75" y="145"/>
                    <a:pt x="70" y="145"/>
                    <a:pt x="67" y="142"/>
                  </a:cubicBezTo>
                  <a:lnTo>
                    <a:pt x="3" y="78"/>
                  </a:lnTo>
                  <a:cubicBezTo>
                    <a:pt x="0" y="75"/>
                    <a:pt x="0" y="70"/>
                    <a:pt x="3" y="67"/>
                  </a:cubicBezTo>
                  <a:lnTo>
                    <a:pt x="67" y="3"/>
                  </a:lnTo>
                  <a:cubicBezTo>
                    <a:pt x="70" y="0"/>
                    <a:pt x="75" y="0"/>
                    <a:pt x="78" y="3"/>
                  </a:cubicBezTo>
                  <a:lnTo>
                    <a:pt x="142" y="67"/>
                  </a:lnTo>
                  <a:cubicBezTo>
                    <a:pt x="145" y="70"/>
                    <a:pt x="145" y="75"/>
                    <a:pt x="142" y="78"/>
                  </a:cubicBezTo>
                  <a:lnTo>
                    <a:pt x="78" y="142"/>
                  </a:lnTo>
                  <a:close/>
                  <a:moveTo>
                    <a:pt x="131" y="67"/>
                  </a:moveTo>
                  <a:lnTo>
                    <a:pt x="131" y="78"/>
                  </a:lnTo>
                  <a:lnTo>
                    <a:pt x="67" y="14"/>
                  </a:lnTo>
                  <a:lnTo>
                    <a:pt x="78" y="14"/>
                  </a:lnTo>
                  <a:lnTo>
                    <a:pt x="14" y="78"/>
                  </a:lnTo>
                  <a:lnTo>
                    <a:pt x="14" y="67"/>
                  </a:lnTo>
                  <a:lnTo>
                    <a:pt x="78" y="131"/>
                  </a:lnTo>
                  <a:lnTo>
                    <a:pt x="67" y="131"/>
                  </a:lnTo>
                  <a:lnTo>
                    <a:pt x="131" y="67"/>
                  </a:lnTo>
                  <a:close/>
                </a:path>
              </a:pathLst>
            </a:custGeom>
            <a:solidFill>
              <a:srgbClr val="416FA6"/>
            </a:solidFill>
            <a:ln w="9525"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47" name="Rectangle 23"/>
            <p:cNvSpPr>
              <a:spLocks noChangeArrowheads="1"/>
            </p:cNvSpPr>
            <p:nvPr/>
          </p:nvSpPr>
          <p:spPr bwMode="auto">
            <a:xfrm>
              <a:off x="492" y="2643"/>
              <a:ext cx="32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GINECO</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48" name="Rectangle 24"/>
            <p:cNvSpPr>
              <a:spLocks noChangeArrowheads="1"/>
            </p:cNvSpPr>
            <p:nvPr/>
          </p:nvSpPr>
          <p:spPr bwMode="auto">
            <a:xfrm>
              <a:off x="737" y="2643"/>
              <a:ext cx="3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49" name="Rectangle 25"/>
            <p:cNvSpPr>
              <a:spLocks noChangeArrowheads="1"/>
            </p:cNvSpPr>
            <p:nvPr/>
          </p:nvSpPr>
          <p:spPr bwMode="auto">
            <a:xfrm>
              <a:off x="761" y="2643"/>
              <a:ext cx="53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OBSTETRICIA</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50" name="Rectangle 26"/>
            <p:cNvSpPr>
              <a:spLocks noChangeArrowheads="1"/>
            </p:cNvSpPr>
            <p:nvPr/>
          </p:nvSpPr>
          <p:spPr bwMode="auto">
            <a:xfrm>
              <a:off x="1342" y="2649"/>
              <a:ext cx="20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86.2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51" name="Rectangle 27"/>
            <p:cNvSpPr>
              <a:spLocks noChangeArrowheads="1"/>
            </p:cNvSpPr>
            <p:nvPr/>
          </p:nvSpPr>
          <p:spPr bwMode="auto">
            <a:xfrm>
              <a:off x="1774" y="2649"/>
              <a:ext cx="20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83.7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52" name="Rectangle 28"/>
            <p:cNvSpPr>
              <a:spLocks noChangeArrowheads="1"/>
            </p:cNvSpPr>
            <p:nvPr/>
          </p:nvSpPr>
          <p:spPr bwMode="auto">
            <a:xfrm>
              <a:off x="2205" y="2649"/>
              <a:ext cx="20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80.5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53" name="Rectangle 29"/>
            <p:cNvSpPr>
              <a:spLocks noChangeArrowheads="1"/>
            </p:cNvSpPr>
            <p:nvPr/>
          </p:nvSpPr>
          <p:spPr bwMode="auto">
            <a:xfrm>
              <a:off x="2637" y="2649"/>
              <a:ext cx="20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86.4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54" name="Rectangle 30"/>
            <p:cNvSpPr>
              <a:spLocks noChangeArrowheads="1"/>
            </p:cNvSpPr>
            <p:nvPr/>
          </p:nvSpPr>
          <p:spPr bwMode="auto">
            <a:xfrm>
              <a:off x="3050" y="2649"/>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83.86</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55" name="Rectangle 31"/>
            <p:cNvSpPr>
              <a:spLocks noChangeArrowheads="1"/>
            </p:cNvSpPr>
            <p:nvPr/>
          </p:nvSpPr>
          <p:spPr bwMode="auto">
            <a:xfrm>
              <a:off x="3481" y="2649"/>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84.83</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56" name="Freeform 32"/>
            <p:cNvSpPr>
              <a:spLocks noEditPoints="1"/>
            </p:cNvSpPr>
            <p:nvPr/>
          </p:nvSpPr>
          <p:spPr bwMode="auto">
            <a:xfrm>
              <a:off x="278" y="2746"/>
              <a:ext cx="3512" cy="129"/>
            </a:xfrm>
            <a:custGeom>
              <a:avLst/>
              <a:gdLst/>
              <a:ahLst/>
              <a:cxnLst>
                <a:cxn ang="0">
                  <a:pos x="3509" y="0"/>
                </a:cxn>
                <a:cxn ang="0">
                  <a:pos x="3" y="5"/>
                </a:cxn>
                <a:cxn ang="0">
                  <a:pos x="6" y="2"/>
                </a:cxn>
                <a:cxn ang="0">
                  <a:pos x="0" y="129"/>
                </a:cxn>
                <a:cxn ang="0">
                  <a:pos x="6" y="2"/>
                </a:cxn>
                <a:cxn ang="0">
                  <a:pos x="925" y="129"/>
                </a:cxn>
                <a:cxn ang="0">
                  <a:pos x="919" y="2"/>
                </a:cxn>
                <a:cxn ang="0">
                  <a:pos x="925" y="2"/>
                </a:cxn>
                <a:cxn ang="0">
                  <a:pos x="919" y="129"/>
                </a:cxn>
                <a:cxn ang="0">
                  <a:pos x="925" y="2"/>
                </a:cxn>
                <a:cxn ang="0">
                  <a:pos x="1355" y="129"/>
                </a:cxn>
                <a:cxn ang="0">
                  <a:pos x="1349" y="2"/>
                </a:cxn>
                <a:cxn ang="0">
                  <a:pos x="1355" y="2"/>
                </a:cxn>
                <a:cxn ang="0">
                  <a:pos x="1349" y="129"/>
                </a:cxn>
                <a:cxn ang="0">
                  <a:pos x="1355" y="2"/>
                </a:cxn>
                <a:cxn ang="0">
                  <a:pos x="1785" y="129"/>
                </a:cxn>
                <a:cxn ang="0">
                  <a:pos x="1779" y="2"/>
                </a:cxn>
                <a:cxn ang="0">
                  <a:pos x="1785" y="2"/>
                </a:cxn>
                <a:cxn ang="0">
                  <a:pos x="1779" y="129"/>
                </a:cxn>
                <a:cxn ang="0">
                  <a:pos x="1785" y="2"/>
                </a:cxn>
                <a:cxn ang="0">
                  <a:pos x="2221" y="129"/>
                </a:cxn>
                <a:cxn ang="0">
                  <a:pos x="2216" y="2"/>
                </a:cxn>
                <a:cxn ang="0">
                  <a:pos x="2221" y="2"/>
                </a:cxn>
                <a:cxn ang="0">
                  <a:pos x="2216" y="129"/>
                </a:cxn>
                <a:cxn ang="0">
                  <a:pos x="2221" y="2"/>
                </a:cxn>
                <a:cxn ang="0">
                  <a:pos x="2652" y="129"/>
                </a:cxn>
                <a:cxn ang="0">
                  <a:pos x="2646" y="2"/>
                </a:cxn>
                <a:cxn ang="0">
                  <a:pos x="2652" y="2"/>
                </a:cxn>
                <a:cxn ang="0">
                  <a:pos x="2646" y="129"/>
                </a:cxn>
                <a:cxn ang="0">
                  <a:pos x="2652" y="2"/>
                </a:cxn>
                <a:cxn ang="0">
                  <a:pos x="3082" y="129"/>
                </a:cxn>
                <a:cxn ang="0">
                  <a:pos x="3076" y="2"/>
                </a:cxn>
                <a:cxn ang="0">
                  <a:pos x="3082" y="2"/>
                </a:cxn>
                <a:cxn ang="0">
                  <a:pos x="3076" y="129"/>
                </a:cxn>
                <a:cxn ang="0">
                  <a:pos x="3082" y="2"/>
                </a:cxn>
                <a:cxn ang="0">
                  <a:pos x="3512" y="129"/>
                </a:cxn>
                <a:cxn ang="0">
                  <a:pos x="3506" y="2"/>
                </a:cxn>
                <a:cxn ang="0">
                  <a:pos x="3512" y="2"/>
                </a:cxn>
                <a:cxn ang="0">
                  <a:pos x="3506" y="129"/>
                </a:cxn>
                <a:cxn ang="0">
                  <a:pos x="3512" y="2"/>
                </a:cxn>
              </a:cxnLst>
              <a:rect l="0" t="0" r="r" b="b"/>
              <a:pathLst>
                <a:path w="3512" h="129">
                  <a:moveTo>
                    <a:pt x="3" y="0"/>
                  </a:moveTo>
                  <a:lnTo>
                    <a:pt x="3509" y="0"/>
                  </a:lnTo>
                  <a:lnTo>
                    <a:pt x="3509" y="5"/>
                  </a:lnTo>
                  <a:lnTo>
                    <a:pt x="3" y="5"/>
                  </a:lnTo>
                  <a:lnTo>
                    <a:pt x="3" y="0"/>
                  </a:lnTo>
                  <a:close/>
                  <a:moveTo>
                    <a:pt x="6" y="2"/>
                  </a:moveTo>
                  <a:lnTo>
                    <a:pt x="6" y="129"/>
                  </a:lnTo>
                  <a:lnTo>
                    <a:pt x="0" y="129"/>
                  </a:lnTo>
                  <a:lnTo>
                    <a:pt x="0" y="2"/>
                  </a:lnTo>
                  <a:lnTo>
                    <a:pt x="6" y="2"/>
                  </a:lnTo>
                  <a:close/>
                  <a:moveTo>
                    <a:pt x="925" y="2"/>
                  </a:moveTo>
                  <a:lnTo>
                    <a:pt x="925" y="129"/>
                  </a:lnTo>
                  <a:lnTo>
                    <a:pt x="919" y="129"/>
                  </a:lnTo>
                  <a:lnTo>
                    <a:pt x="919" y="2"/>
                  </a:lnTo>
                  <a:lnTo>
                    <a:pt x="925" y="2"/>
                  </a:lnTo>
                  <a:close/>
                  <a:moveTo>
                    <a:pt x="925" y="2"/>
                  </a:moveTo>
                  <a:lnTo>
                    <a:pt x="925" y="129"/>
                  </a:lnTo>
                  <a:lnTo>
                    <a:pt x="919" y="129"/>
                  </a:lnTo>
                  <a:lnTo>
                    <a:pt x="919" y="2"/>
                  </a:lnTo>
                  <a:lnTo>
                    <a:pt x="925" y="2"/>
                  </a:lnTo>
                  <a:close/>
                  <a:moveTo>
                    <a:pt x="1355" y="2"/>
                  </a:moveTo>
                  <a:lnTo>
                    <a:pt x="1355" y="129"/>
                  </a:lnTo>
                  <a:lnTo>
                    <a:pt x="1349" y="129"/>
                  </a:lnTo>
                  <a:lnTo>
                    <a:pt x="1349" y="2"/>
                  </a:lnTo>
                  <a:lnTo>
                    <a:pt x="1355" y="2"/>
                  </a:lnTo>
                  <a:close/>
                  <a:moveTo>
                    <a:pt x="1355" y="2"/>
                  </a:moveTo>
                  <a:lnTo>
                    <a:pt x="1355" y="129"/>
                  </a:lnTo>
                  <a:lnTo>
                    <a:pt x="1349" y="129"/>
                  </a:lnTo>
                  <a:lnTo>
                    <a:pt x="1349" y="2"/>
                  </a:lnTo>
                  <a:lnTo>
                    <a:pt x="1355" y="2"/>
                  </a:lnTo>
                  <a:close/>
                  <a:moveTo>
                    <a:pt x="1785" y="2"/>
                  </a:moveTo>
                  <a:lnTo>
                    <a:pt x="1785" y="129"/>
                  </a:lnTo>
                  <a:lnTo>
                    <a:pt x="1779" y="129"/>
                  </a:lnTo>
                  <a:lnTo>
                    <a:pt x="1779" y="2"/>
                  </a:lnTo>
                  <a:lnTo>
                    <a:pt x="1785" y="2"/>
                  </a:lnTo>
                  <a:close/>
                  <a:moveTo>
                    <a:pt x="1785" y="2"/>
                  </a:moveTo>
                  <a:lnTo>
                    <a:pt x="1785" y="129"/>
                  </a:lnTo>
                  <a:lnTo>
                    <a:pt x="1779" y="129"/>
                  </a:lnTo>
                  <a:lnTo>
                    <a:pt x="1779" y="2"/>
                  </a:lnTo>
                  <a:lnTo>
                    <a:pt x="1785" y="2"/>
                  </a:lnTo>
                  <a:close/>
                  <a:moveTo>
                    <a:pt x="2221" y="2"/>
                  </a:moveTo>
                  <a:lnTo>
                    <a:pt x="2221" y="129"/>
                  </a:lnTo>
                  <a:lnTo>
                    <a:pt x="2216" y="129"/>
                  </a:lnTo>
                  <a:lnTo>
                    <a:pt x="2216" y="2"/>
                  </a:lnTo>
                  <a:lnTo>
                    <a:pt x="2221" y="2"/>
                  </a:lnTo>
                  <a:close/>
                  <a:moveTo>
                    <a:pt x="2221" y="2"/>
                  </a:moveTo>
                  <a:lnTo>
                    <a:pt x="2221" y="129"/>
                  </a:lnTo>
                  <a:lnTo>
                    <a:pt x="2216" y="129"/>
                  </a:lnTo>
                  <a:lnTo>
                    <a:pt x="2216" y="2"/>
                  </a:lnTo>
                  <a:lnTo>
                    <a:pt x="2221" y="2"/>
                  </a:lnTo>
                  <a:close/>
                  <a:moveTo>
                    <a:pt x="2652" y="2"/>
                  </a:moveTo>
                  <a:lnTo>
                    <a:pt x="2652" y="129"/>
                  </a:lnTo>
                  <a:lnTo>
                    <a:pt x="2646" y="129"/>
                  </a:lnTo>
                  <a:lnTo>
                    <a:pt x="2646" y="2"/>
                  </a:lnTo>
                  <a:lnTo>
                    <a:pt x="2652" y="2"/>
                  </a:lnTo>
                  <a:close/>
                  <a:moveTo>
                    <a:pt x="2652" y="2"/>
                  </a:moveTo>
                  <a:lnTo>
                    <a:pt x="2652" y="129"/>
                  </a:lnTo>
                  <a:lnTo>
                    <a:pt x="2646" y="129"/>
                  </a:lnTo>
                  <a:lnTo>
                    <a:pt x="2646" y="2"/>
                  </a:lnTo>
                  <a:lnTo>
                    <a:pt x="2652" y="2"/>
                  </a:lnTo>
                  <a:close/>
                  <a:moveTo>
                    <a:pt x="3082" y="2"/>
                  </a:moveTo>
                  <a:lnTo>
                    <a:pt x="3082" y="129"/>
                  </a:lnTo>
                  <a:lnTo>
                    <a:pt x="3076" y="129"/>
                  </a:lnTo>
                  <a:lnTo>
                    <a:pt x="3076" y="2"/>
                  </a:lnTo>
                  <a:lnTo>
                    <a:pt x="3082" y="2"/>
                  </a:lnTo>
                  <a:close/>
                  <a:moveTo>
                    <a:pt x="3082" y="2"/>
                  </a:moveTo>
                  <a:lnTo>
                    <a:pt x="3082" y="129"/>
                  </a:lnTo>
                  <a:lnTo>
                    <a:pt x="3076" y="129"/>
                  </a:lnTo>
                  <a:lnTo>
                    <a:pt x="3076" y="2"/>
                  </a:lnTo>
                  <a:lnTo>
                    <a:pt x="3082" y="2"/>
                  </a:lnTo>
                  <a:close/>
                  <a:moveTo>
                    <a:pt x="3512" y="2"/>
                  </a:moveTo>
                  <a:lnTo>
                    <a:pt x="3512" y="129"/>
                  </a:lnTo>
                  <a:lnTo>
                    <a:pt x="3506" y="129"/>
                  </a:lnTo>
                  <a:lnTo>
                    <a:pt x="3506" y="2"/>
                  </a:lnTo>
                  <a:lnTo>
                    <a:pt x="3512" y="2"/>
                  </a:lnTo>
                  <a:close/>
                  <a:moveTo>
                    <a:pt x="3512" y="2"/>
                  </a:moveTo>
                  <a:lnTo>
                    <a:pt x="3512" y="129"/>
                  </a:lnTo>
                  <a:lnTo>
                    <a:pt x="3506" y="129"/>
                  </a:lnTo>
                  <a:lnTo>
                    <a:pt x="3506" y="2"/>
                  </a:lnTo>
                  <a:lnTo>
                    <a:pt x="3512" y="2"/>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57" name="Freeform 33"/>
            <p:cNvSpPr>
              <a:spLocks/>
            </p:cNvSpPr>
            <p:nvPr/>
          </p:nvSpPr>
          <p:spPr bwMode="auto">
            <a:xfrm>
              <a:off x="301" y="2795"/>
              <a:ext cx="168" cy="17"/>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A8423F"/>
            </a:solidFill>
            <a:ln w="9525"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58" name="Rectangle 34"/>
            <p:cNvSpPr>
              <a:spLocks noChangeArrowheads="1"/>
            </p:cNvSpPr>
            <p:nvPr/>
          </p:nvSpPr>
          <p:spPr bwMode="auto">
            <a:xfrm>
              <a:off x="358" y="2781"/>
              <a:ext cx="48" cy="44"/>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59" name="Freeform 35"/>
            <p:cNvSpPr>
              <a:spLocks noEditPoints="1"/>
            </p:cNvSpPr>
            <p:nvPr/>
          </p:nvSpPr>
          <p:spPr bwMode="auto">
            <a:xfrm>
              <a:off x="355" y="2779"/>
              <a:ext cx="54" cy="49"/>
            </a:xfrm>
            <a:custGeom>
              <a:avLst/>
              <a:gdLst/>
              <a:ahLst/>
              <a:cxnLst>
                <a:cxn ang="0">
                  <a:pos x="0" y="8"/>
                </a:cxn>
                <a:cxn ang="0">
                  <a:pos x="8" y="0"/>
                </a:cxn>
                <a:cxn ang="0">
                  <a:pos x="136" y="0"/>
                </a:cxn>
                <a:cxn ang="0">
                  <a:pos x="144" y="8"/>
                </a:cxn>
                <a:cxn ang="0">
                  <a:pos x="144" y="136"/>
                </a:cxn>
                <a:cxn ang="0">
                  <a:pos x="136" y="144"/>
                </a:cxn>
                <a:cxn ang="0">
                  <a:pos x="8" y="144"/>
                </a:cxn>
                <a:cxn ang="0">
                  <a:pos x="0" y="136"/>
                </a:cxn>
                <a:cxn ang="0">
                  <a:pos x="0" y="8"/>
                </a:cxn>
                <a:cxn ang="0">
                  <a:pos x="16" y="136"/>
                </a:cxn>
                <a:cxn ang="0">
                  <a:pos x="8" y="128"/>
                </a:cxn>
                <a:cxn ang="0">
                  <a:pos x="136" y="128"/>
                </a:cxn>
                <a:cxn ang="0">
                  <a:pos x="128" y="136"/>
                </a:cxn>
                <a:cxn ang="0">
                  <a:pos x="128" y="8"/>
                </a:cxn>
                <a:cxn ang="0">
                  <a:pos x="136" y="16"/>
                </a:cxn>
                <a:cxn ang="0">
                  <a:pos x="8" y="16"/>
                </a:cxn>
                <a:cxn ang="0">
                  <a:pos x="16" y="8"/>
                </a:cxn>
                <a:cxn ang="0">
                  <a:pos x="16" y="136"/>
                </a:cxn>
              </a:cxnLst>
              <a:rect l="0" t="0" r="r" b="b"/>
              <a:pathLst>
                <a:path w="144" h="144">
                  <a:moveTo>
                    <a:pt x="0" y="8"/>
                  </a:moveTo>
                  <a:cubicBezTo>
                    <a:pt x="0" y="4"/>
                    <a:pt x="4" y="0"/>
                    <a:pt x="8" y="0"/>
                  </a:cubicBezTo>
                  <a:lnTo>
                    <a:pt x="136" y="0"/>
                  </a:lnTo>
                  <a:cubicBezTo>
                    <a:pt x="141" y="0"/>
                    <a:pt x="144" y="4"/>
                    <a:pt x="144" y="8"/>
                  </a:cubicBezTo>
                  <a:lnTo>
                    <a:pt x="144" y="136"/>
                  </a:lnTo>
                  <a:cubicBezTo>
                    <a:pt x="144" y="141"/>
                    <a:pt x="141" y="144"/>
                    <a:pt x="136" y="144"/>
                  </a:cubicBezTo>
                  <a:lnTo>
                    <a:pt x="8" y="144"/>
                  </a:lnTo>
                  <a:cubicBezTo>
                    <a:pt x="4" y="144"/>
                    <a:pt x="0" y="141"/>
                    <a:pt x="0" y="136"/>
                  </a:cubicBezTo>
                  <a:lnTo>
                    <a:pt x="0" y="8"/>
                  </a:lnTo>
                  <a:close/>
                  <a:moveTo>
                    <a:pt x="16" y="136"/>
                  </a:moveTo>
                  <a:lnTo>
                    <a:pt x="8" y="128"/>
                  </a:lnTo>
                  <a:lnTo>
                    <a:pt x="136" y="128"/>
                  </a:lnTo>
                  <a:lnTo>
                    <a:pt x="128" y="136"/>
                  </a:lnTo>
                  <a:lnTo>
                    <a:pt x="128" y="8"/>
                  </a:lnTo>
                  <a:lnTo>
                    <a:pt x="136" y="16"/>
                  </a:lnTo>
                  <a:lnTo>
                    <a:pt x="8" y="16"/>
                  </a:lnTo>
                  <a:lnTo>
                    <a:pt x="16" y="8"/>
                  </a:lnTo>
                  <a:lnTo>
                    <a:pt x="16" y="136"/>
                  </a:lnTo>
                  <a:close/>
                </a:path>
              </a:pathLst>
            </a:custGeom>
            <a:solidFill>
              <a:srgbClr val="A8423F"/>
            </a:solidFill>
            <a:ln w="9525"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60" name="Rectangle 36"/>
            <p:cNvSpPr>
              <a:spLocks noChangeArrowheads="1"/>
            </p:cNvSpPr>
            <p:nvPr/>
          </p:nvSpPr>
          <p:spPr bwMode="auto">
            <a:xfrm>
              <a:off x="486" y="2765"/>
              <a:ext cx="85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CIRUGÍA PEDIÁTRICA</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61" name="Rectangle 37"/>
            <p:cNvSpPr>
              <a:spLocks noChangeArrowheads="1"/>
            </p:cNvSpPr>
            <p:nvPr/>
          </p:nvSpPr>
          <p:spPr bwMode="auto">
            <a:xfrm>
              <a:off x="1342" y="2771"/>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63.7</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62" name="Rectangle 38"/>
            <p:cNvSpPr>
              <a:spLocks noChangeArrowheads="1"/>
            </p:cNvSpPr>
            <p:nvPr/>
          </p:nvSpPr>
          <p:spPr bwMode="auto">
            <a:xfrm>
              <a:off x="1774" y="2771"/>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79.0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63" name="Rectangle 39"/>
            <p:cNvSpPr>
              <a:spLocks noChangeArrowheads="1"/>
            </p:cNvSpPr>
            <p:nvPr/>
          </p:nvSpPr>
          <p:spPr bwMode="auto">
            <a:xfrm>
              <a:off x="2205" y="2771"/>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78.5</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64" name="Rectangle 40"/>
            <p:cNvSpPr>
              <a:spLocks noChangeArrowheads="1"/>
            </p:cNvSpPr>
            <p:nvPr/>
          </p:nvSpPr>
          <p:spPr bwMode="auto">
            <a:xfrm>
              <a:off x="2637" y="2771"/>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77.4</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65" name="Rectangle 41"/>
            <p:cNvSpPr>
              <a:spLocks noChangeArrowheads="1"/>
            </p:cNvSpPr>
            <p:nvPr/>
          </p:nvSpPr>
          <p:spPr bwMode="auto">
            <a:xfrm>
              <a:off x="3050" y="2771"/>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67.40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66" name="Rectangle 42"/>
            <p:cNvSpPr>
              <a:spLocks noChangeArrowheads="1"/>
            </p:cNvSpPr>
            <p:nvPr/>
          </p:nvSpPr>
          <p:spPr bwMode="auto">
            <a:xfrm>
              <a:off x="3481" y="2771"/>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68.25</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67" name="Freeform 43"/>
            <p:cNvSpPr>
              <a:spLocks noEditPoints="1"/>
            </p:cNvSpPr>
            <p:nvPr/>
          </p:nvSpPr>
          <p:spPr bwMode="auto">
            <a:xfrm>
              <a:off x="278" y="2872"/>
              <a:ext cx="3512" cy="124"/>
            </a:xfrm>
            <a:custGeom>
              <a:avLst/>
              <a:gdLst/>
              <a:ahLst/>
              <a:cxnLst>
                <a:cxn ang="0">
                  <a:pos x="3509" y="0"/>
                </a:cxn>
                <a:cxn ang="0">
                  <a:pos x="3" y="6"/>
                </a:cxn>
                <a:cxn ang="0">
                  <a:pos x="6" y="3"/>
                </a:cxn>
                <a:cxn ang="0">
                  <a:pos x="0" y="124"/>
                </a:cxn>
                <a:cxn ang="0">
                  <a:pos x="6" y="3"/>
                </a:cxn>
                <a:cxn ang="0">
                  <a:pos x="925" y="124"/>
                </a:cxn>
                <a:cxn ang="0">
                  <a:pos x="919" y="3"/>
                </a:cxn>
                <a:cxn ang="0">
                  <a:pos x="925" y="3"/>
                </a:cxn>
                <a:cxn ang="0">
                  <a:pos x="919" y="124"/>
                </a:cxn>
                <a:cxn ang="0">
                  <a:pos x="925" y="3"/>
                </a:cxn>
                <a:cxn ang="0">
                  <a:pos x="1355" y="124"/>
                </a:cxn>
                <a:cxn ang="0">
                  <a:pos x="1349" y="3"/>
                </a:cxn>
                <a:cxn ang="0">
                  <a:pos x="1355" y="3"/>
                </a:cxn>
                <a:cxn ang="0">
                  <a:pos x="1349" y="124"/>
                </a:cxn>
                <a:cxn ang="0">
                  <a:pos x="1355" y="3"/>
                </a:cxn>
                <a:cxn ang="0">
                  <a:pos x="1785" y="124"/>
                </a:cxn>
                <a:cxn ang="0">
                  <a:pos x="1779" y="3"/>
                </a:cxn>
                <a:cxn ang="0">
                  <a:pos x="1785" y="3"/>
                </a:cxn>
                <a:cxn ang="0">
                  <a:pos x="1779" y="124"/>
                </a:cxn>
                <a:cxn ang="0">
                  <a:pos x="1785" y="3"/>
                </a:cxn>
                <a:cxn ang="0">
                  <a:pos x="2221" y="124"/>
                </a:cxn>
                <a:cxn ang="0">
                  <a:pos x="2216" y="3"/>
                </a:cxn>
                <a:cxn ang="0">
                  <a:pos x="2221" y="3"/>
                </a:cxn>
                <a:cxn ang="0">
                  <a:pos x="2216" y="124"/>
                </a:cxn>
                <a:cxn ang="0">
                  <a:pos x="2221" y="3"/>
                </a:cxn>
                <a:cxn ang="0">
                  <a:pos x="2652" y="124"/>
                </a:cxn>
                <a:cxn ang="0">
                  <a:pos x="2646" y="3"/>
                </a:cxn>
                <a:cxn ang="0">
                  <a:pos x="2652" y="3"/>
                </a:cxn>
                <a:cxn ang="0">
                  <a:pos x="2646" y="124"/>
                </a:cxn>
                <a:cxn ang="0">
                  <a:pos x="2652" y="3"/>
                </a:cxn>
                <a:cxn ang="0">
                  <a:pos x="3082" y="124"/>
                </a:cxn>
                <a:cxn ang="0">
                  <a:pos x="3076" y="3"/>
                </a:cxn>
                <a:cxn ang="0">
                  <a:pos x="3082" y="3"/>
                </a:cxn>
                <a:cxn ang="0">
                  <a:pos x="3076" y="124"/>
                </a:cxn>
                <a:cxn ang="0">
                  <a:pos x="3082" y="3"/>
                </a:cxn>
                <a:cxn ang="0">
                  <a:pos x="3512" y="124"/>
                </a:cxn>
                <a:cxn ang="0">
                  <a:pos x="3506" y="3"/>
                </a:cxn>
                <a:cxn ang="0">
                  <a:pos x="3512" y="3"/>
                </a:cxn>
                <a:cxn ang="0">
                  <a:pos x="3506" y="124"/>
                </a:cxn>
                <a:cxn ang="0">
                  <a:pos x="3512" y="3"/>
                </a:cxn>
              </a:cxnLst>
              <a:rect l="0" t="0" r="r" b="b"/>
              <a:pathLst>
                <a:path w="3512" h="124">
                  <a:moveTo>
                    <a:pt x="3" y="0"/>
                  </a:moveTo>
                  <a:lnTo>
                    <a:pt x="3509" y="0"/>
                  </a:lnTo>
                  <a:lnTo>
                    <a:pt x="3509" y="6"/>
                  </a:lnTo>
                  <a:lnTo>
                    <a:pt x="3" y="6"/>
                  </a:lnTo>
                  <a:lnTo>
                    <a:pt x="3" y="0"/>
                  </a:lnTo>
                  <a:close/>
                  <a:moveTo>
                    <a:pt x="6" y="3"/>
                  </a:moveTo>
                  <a:lnTo>
                    <a:pt x="6" y="124"/>
                  </a:lnTo>
                  <a:lnTo>
                    <a:pt x="0" y="124"/>
                  </a:lnTo>
                  <a:lnTo>
                    <a:pt x="0" y="3"/>
                  </a:lnTo>
                  <a:lnTo>
                    <a:pt x="6" y="3"/>
                  </a:lnTo>
                  <a:close/>
                  <a:moveTo>
                    <a:pt x="925" y="3"/>
                  </a:moveTo>
                  <a:lnTo>
                    <a:pt x="925" y="124"/>
                  </a:lnTo>
                  <a:lnTo>
                    <a:pt x="919" y="124"/>
                  </a:lnTo>
                  <a:lnTo>
                    <a:pt x="919" y="3"/>
                  </a:lnTo>
                  <a:lnTo>
                    <a:pt x="925" y="3"/>
                  </a:lnTo>
                  <a:close/>
                  <a:moveTo>
                    <a:pt x="925" y="3"/>
                  </a:moveTo>
                  <a:lnTo>
                    <a:pt x="925" y="124"/>
                  </a:lnTo>
                  <a:lnTo>
                    <a:pt x="919" y="124"/>
                  </a:lnTo>
                  <a:lnTo>
                    <a:pt x="919" y="3"/>
                  </a:lnTo>
                  <a:lnTo>
                    <a:pt x="925" y="3"/>
                  </a:lnTo>
                  <a:close/>
                  <a:moveTo>
                    <a:pt x="1355" y="3"/>
                  </a:moveTo>
                  <a:lnTo>
                    <a:pt x="1355" y="124"/>
                  </a:lnTo>
                  <a:lnTo>
                    <a:pt x="1349" y="124"/>
                  </a:lnTo>
                  <a:lnTo>
                    <a:pt x="1349" y="3"/>
                  </a:lnTo>
                  <a:lnTo>
                    <a:pt x="1355" y="3"/>
                  </a:lnTo>
                  <a:close/>
                  <a:moveTo>
                    <a:pt x="1355" y="3"/>
                  </a:moveTo>
                  <a:lnTo>
                    <a:pt x="1355" y="124"/>
                  </a:lnTo>
                  <a:lnTo>
                    <a:pt x="1349" y="124"/>
                  </a:lnTo>
                  <a:lnTo>
                    <a:pt x="1349" y="3"/>
                  </a:lnTo>
                  <a:lnTo>
                    <a:pt x="1355" y="3"/>
                  </a:lnTo>
                  <a:close/>
                  <a:moveTo>
                    <a:pt x="1785" y="3"/>
                  </a:moveTo>
                  <a:lnTo>
                    <a:pt x="1785" y="124"/>
                  </a:lnTo>
                  <a:lnTo>
                    <a:pt x="1779" y="124"/>
                  </a:lnTo>
                  <a:lnTo>
                    <a:pt x="1779" y="3"/>
                  </a:lnTo>
                  <a:lnTo>
                    <a:pt x="1785" y="3"/>
                  </a:lnTo>
                  <a:close/>
                  <a:moveTo>
                    <a:pt x="1785" y="3"/>
                  </a:moveTo>
                  <a:lnTo>
                    <a:pt x="1785" y="124"/>
                  </a:lnTo>
                  <a:lnTo>
                    <a:pt x="1779" y="124"/>
                  </a:lnTo>
                  <a:lnTo>
                    <a:pt x="1779" y="3"/>
                  </a:lnTo>
                  <a:lnTo>
                    <a:pt x="1785" y="3"/>
                  </a:lnTo>
                  <a:close/>
                  <a:moveTo>
                    <a:pt x="2221" y="3"/>
                  </a:moveTo>
                  <a:lnTo>
                    <a:pt x="2221" y="124"/>
                  </a:lnTo>
                  <a:lnTo>
                    <a:pt x="2216" y="124"/>
                  </a:lnTo>
                  <a:lnTo>
                    <a:pt x="2216" y="3"/>
                  </a:lnTo>
                  <a:lnTo>
                    <a:pt x="2221" y="3"/>
                  </a:lnTo>
                  <a:close/>
                  <a:moveTo>
                    <a:pt x="2221" y="3"/>
                  </a:moveTo>
                  <a:lnTo>
                    <a:pt x="2221" y="124"/>
                  </a:lnTo>
                  <a:lnTo>
                    <a:pt x="2216" y="124"/>
                  </a:lnTo>
                  <a:lnTo>
                    <a:pt x="2216" y="3"/>
                  </a:lnTo>
                  <a:lnTo>
                    <a:pt x="2221" y="3"/>
                  </a:lnTo>
                  <a:close/>
                  <a:moveTo>
                    <a:pt x="2652" y="3"/>
                  </a:moveTo>
                  <a:lnTo>
                    <a:pt x="2652" y="124"/>
                  </a:lnTo>
                  <a:lnTo>
                    <a:pt x="2646" y="124"/>
                  </a:lnTo>
                  <a:lnTo>
                    <a:pt x="2646" y="3"/>
                  </a:lnTo>
                  <a:lnTo>
                    <a:pt x="2652" y="3"/>
                  </a:lnTo>
                  <a:close/>
                  <a:moveTo>
                    <a:pt x="2652" y="3"/>
                  </a:moveTo>
                  <a:lnTo>
                    <a:pt x="2652" y="124"/>
                  </a:lnTo>
                  <a:lnTo>
                    <a:pt x="2646" y="124"/>
                  </a:lnTo>
                  <a:lnTo>
                    <a:pt x="2646" y="3"/>
                  </a:lnTo>
                  <a:lnTo>
                    <a:pt x="2652" y="3"/>
                  </a:lnTo>
                  <a:close/>
                  <a:moveTo>
                    <a:pt x="3082" y="3"/>
                  </a:moveTo>
                  <a:lnTo>
                    <a:pt x="3082" y="124"/>
                  </a:lnTo>
                  <a:lnTo>
                    <a:pt x="3076" y="124"/>
                  </a:lnTo>
                  <a:lnTo>
                    <a:pt x="3076" y="3"/>
                  </a:lnTo>
                  <a:lnTo>
                    <a:pt x="3082" y="3"/>
                  </a:lnTo>
                  <a:close/>
                  <a:moveTo>
                    <a:pt x="3082" y="3"/>
                  </a:moveTo>
                  <a:lnTo>
                    <a:pt x="3082" y="124"/>
                  </a:lnTo>
                  <a:lnTo>
                    <a:pt x="3076" y="124"/>
                  </a:lnTo>
                  <a:lnTo>
                    <a:pt x="3076" y="3"/>
                  </a:lnTo>
                  <a:lnTo>
                    <a:pt x="3082" y="3"/>
                  </a:lnTo>
                  <a:close/>
                  <a:moveTo>
                    <a:pt x="3512" y="3"/>
                  </a:moveTo>
                  <a:lnTo>
                    <a:pt x="3512" y="124"/>
                  </a:lnTo>
                  <a:lnTo>
                    <a:pt x="3506" y="124"/>
                  </a:lnTo>
                  <a:lnTo>
                    <a:pt x="3506" y="3"/>
                  </a:lnTo>
                  <a:lnTo>
                    <a:pt x="3512" y="3"/>
                  </a:lnTo>
                  <a:close/>
                  <a:moveTo>
                    <a:pt x="3512" y="3"/>
                  </a:moveTo>
                  <a:lnTo>
                    <a:pt x="3512" y="124"/>
                  </a:lnTo>
                  <a:lnTo>
                    <a:pt x="3506" y="124"/>
                  </a:lnTo>
                  <a:lnTo>
                    <a:pt x="3506" y="3"/>
                  </a:lnTo>
                  <a:lnTo>
                    <a:pt x="3512" y="3"/>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68" name="Freeform 44"/>
            <p:cNvSpPr>
              <a:spLocks/>
            </p:cNvSpPr>
            <p:nvPr/>
          </p:nvSpPr>
          <p:spPr bwMode="auto">
            <a:xfrm>
              <a:off x="301" y="2922"/>
              <a:ext cx="168" cy="16"/>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86A44A"/>
            </a:solidFill>
            <a:ln w="9525"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69" name="Freeform 45"/>
            <p:cNvSpPr>
              <a:spLocks/>
            </p:cNvSpPr>
            <p:nvPr/>
          </p:nvSpPr>
          <p:spPr bwMode="auto">
            <a:xfrm>
              <a:off x="358" y="2908"/>
              <a:ext cx="48" cy="44"/>
            </a:xfrm>
            <a:custGeom>
              <a:avLst/>
              <a:gdLst/>
              <a:ahLst/>
              <a:cxnLst>
                <a:cxn ang="0">
                  <a:pos x="24" y="0"/>
                </a:cxn>
                <a:cxn ang="0">
                  <a:pos x="48" y="44"/>
                </a:cxn>
                <a:cxn ang="0">
                  <a:pos x="0" y="44"/>
                </a:cxn>
                <a:cxn ang="0">
                  <a:pos x="24" y="0"/>
                </a:cxn>
              </a:cxnLst>
              <a:rect l="0" t="0" r="r" b="b"/>
              <a:pathLst>
                <a:path w="48" h="44">
                  <a:moveTo>
                    <a:pt x="24" y="0"/>
                  </a:moveTo>
                  <a:lnTo>
                    <a:pt x="48" y="44"/>
                  </a:lnTo>
                  <a:lnTo>
                    <a:pt x="0" y="44"/>
                  </a:lnTo>
                  <a:lnTo>
                    <a:pt x="24"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70" name="Freeform 46"/>
            <p:cNvSpPr>
              <a:spLocks noEditPoints="1"/>
            </p:cNvSpPr>
            <p:nvPr/>
          </p:nvSpPr>
          <p:spPr bwMode="auto">
            <a:xfrm>
              <a:off x="355" y="2905"/>
              <a:ext cx="54" cy="50"/>
            </a:xfrm>
            <a:custGeom>
              <a:avLst/>
              <a:gdLst/>
              <a:ahLst/>
              <a:cxnLst>
                <a:cxn ang="0">
                  <a:pos x="65" y="5"/>
                </a:cxn>
                <a:cxn ang="0">
                  <a:pos x="72" y="0"/>
                </a:cxn>
                <a:cxn ang="0">
                  <a:pos x="80" y="5"/>
                </a:cxn>
                <a:cxn ang="0">
                  <a:pos x="144" y="133"/>
                </a:cxn>
                <a:cxn ang="0">
                  <a:pos x="143" y="141"/>
                </a:cxn>
                <a:cxn ang="0">
                  <a:pos x="136" y="144"/>
                </a:cxn>
                <a:cxn ang="0">
                  <a:pos x="8" y="144"/>
                </a:cxn>
                <a:cxn ang="0">
                  <a:pos x="2" y="141"/>
                </a:cxn>
                <a:cxn ang="0">
                  <a:pos x="1" y="133"/>
                </a:cxn>
                <a:cxn ang="0">
                  <a:pos x="65" y="5"/>
                </a:cxn>
                <a:cxn ang="0">
                  <a:pos x="16" y="140"/>
                </a:cxn>
                <a:cxn ang="0">
                  <a:pos x="8" y="128"/>
                </a:cxn>
                <a:cxn ang="0">
                  <a:pos x="136" y="128"/>
                </a:cxn>
                <a:cxn ang="0">
                  <a:pos x="129" y="140"/>
                </a:cxn>
                <a:cxn ang="0">
                  <a:pos x="65" y="12"/>
                </a:cxn>
                <a:cxn ang="0">
                  <a:pos x="80" y="12"/>
                </a:cxn>
                <a:cxn ang="0">
                  <a:pos x="16" y="140"/>
                </a:cxn>
              </a:cxnLst>
              <a:rect l="0" t="0" r="r" b="b"/>
              <a:pathLst>
                <a:path w="145" h="144">
                  <a:moveTo>
                    <a:pt x="65" y="5"/>
                  </a:moveTo>
                  <a:cubicBezTo>
                    <a:pt x="67" y="2"/>
                    <a:pt x="69" y="0"/>
                    <a:pt x="72" y="0"/>
                  </a:cubicBezTo>
                  <a:cubicBezTo>
                    <a:pt x="75" y="0"/>
                    <a:pt x="78" y="2"/>
                    <a:pt x="80" y="5"/>
                  </a:cubicBezTo>
                  <a:lnTo>
                    <a:pt x="144" y="133"/>
                  </a:lnTo>
                  <a:cubicBezTo>
                    <a:pt x="145" y="135"/>
                    <a:pt x="145" y="138"/>
                    <a:pt x="143" y="141"/>
                  </a:cubicBezTo>
                  <a:cubicBezTo>
                    <a:pt x="142" y="143"/>
                    <a:pt x="139" y="144"/>
                    <a:pt x="136" y="144"/>
                  </a:cubicBezTo>
                  <a:lnTo>
                    <a:pt x="8" y="144"/>
                  </a:lnTo>
                  <a:cubicBezTo>
                    <a:pt x="6" y="144"/>
                    <a:pt x="3" y="143"/>
                    <a:pt x="2" y="141"/>
                  </a:cubicBezTo>
                  <a:cubicBezTo>
                    <a:pt x="0" y="138"/>
                    <a:pt x="0" y="135"/>
                    <a:pt x="1" y="133"/>
                  </a:cubicBezTo>
                  <a:lnTo>
                    <a:pt x="65" y="5"/>
                  </a:lnTo>
                  <a:close/>
                  <a:moveTo>
                    <a:pt x="16" y="140"/>
                  </a:moveTo>
                  <a:lnTo>
                    <a:pt x="8" y="128"/>
                  </a:lnTo>
                  <a:lnTo>
                    <a:pt x="136" y="128"/>
                  </a:lnTo>
                  <a:lnTo>
                    <a:pt x="129" y="140"/>
                  </a:lnTo>
                  <a:lnTo>
                    <a:pt x="65" y="12"/>
                  </a:lnTo>
                  <a:lnTo>
                    <a:pt x="80" y="12"/>
                  </a:lnTo>
                  <a:lnTo>
                    <a:pt x="16" y="140"/>
                  </a:lnTo>
                  <a:close/>
                </a:path>
              </a:pathLst>
            </a:custGeom>
            <a:solidFill>
              <a:srgbClr val="86A44A"/>
            </a:solidFill>
            <a:ln w="9525"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71" name="Rectangle 47"/>
            <p:cNvSpPr>
              <a:spLocks noChangeArrowheads="1"/>
            </p:cNvSpPr>
            <p:nvPr/>
          </p:nvSpPr>
          <p:spPr bwMode="auto">
            <a:xfrm>
              <a:off x="486" y="2888"/>
              <a:ext cx="42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PEDIATRÍA</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72" name="Rectangle 48"/>
            <p:cNvSpPr>
              <a:spLocks noChangeArrowheads="1"/>
            </p:cNvSpPr>
            <p:nvPr/>
          </p:nvSpPr>
          <p:spPr bwMode="auto">
            <a:xfrm>
              <a:off x="1342" y="2894"/>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59.7</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73" name="Rectangle 49"/>
            <p:cNvSpPr>
              <a:spLocks noChangeArrowheads="1"/>
            </p:cNvSpPr>
            <p:nvPr/>
          </p:nvSpPr>
          <p:spPr bwMode="auto">
            <a:xfrm>
              <a:off x="1774" y="2894"/>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64.8</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74" name="Rectangle 50"/>
            <p:cNvSpPr>
              <a:spLocks noChangeArrowheads="1"/>
            </p:cNvSpPr>
            <p:nvPr/>
          </p:nvSpPr>
          <p:spPr bwMode="auto">
            <a:xfrm>
              <a:off x="2205" y="2894"/>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66.6</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75" name="Rectangle 51"/>
            <p:cNvSpPr>
              <a:spLocks noChangeArrowheads="1"/>
            </p:cNvSpPr>
            <p:nvPr/>
          </p:nvSpPr>
          <p:spPr bwMode="auto">
            <a:xfrm>
              <a:off x="2637" y="2894"/>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67.2</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76" name="Rectangle 52"/>
            <p:cNvSpPr>
              <a:spLocks noChangeArrowheads="1"/>
            </p:cNvSpPr>
            <p:nvPr/>
          </p:nvSpPr>
          <p:spPr bwMode="auto">
            <a:xfrm>
              <a:off x="3050" y="2894"/>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64.65</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77" name="Rectangle 53"/>
            <p:cNvSpPr>
              <a:spLocks noChangeArrowheads="1"/>
            </p:cNvSpPr>
            <p:nvPr/>
          </p:nvSpPr>
          <p:spPr bwMode="auto">
            <a:xfrm>
              <a:off x="3481" y="2894"/>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68.43</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78" name="Freeform 54"/>
            <p:cNvSpPr>
              <a:spLocks noEditPoints="1"/>
            </p:cNvSpPr>
            <p:nvPr/>
          </p:nvSpPr>
          <p:spPr bwMode="auto">
            <a:xfrm>
              <a:off x="278" y="2993"/>
              <a:ext cx="3512" cy="124"/>
            </a:xfrm>
            <a:custGeom>
              <a:avLst/>
              <a:gdLst/>
              <a:ahLst/>
              <a:cxnLst>
                <a:cxn ang="0">
                  <a:pos x="3509" y="0"/>
                </a:cxn>
                <a:cxn ang="0">
                  <a:pos x="3" y="6"/>
                </a:cxn>
                <a:cxn ang="0">
                  <a:pos x="6" y="3"/>
                </a:cxn>
                <a:cxn ang="0">
                  <a:pos x="0" y="124"/>
                </a:cxn>
                <a:cxn ang="0">
                  <a:pos x="6" y="3"/>
                </a:cxn>
                <a:cxn ang="0">
                  <a:pos x="925" y="124"/>
                </a:cxn>
                <a:cxn ang="0">
                  <a:pos x="919" y="3"/>
                </a:cxn>
                <a:cxn ang="0">
                  <a:pos x="925" y="3"/>
                </a:cxn>
                <a:cxn ang="0">
                  <a:pos x="919" y="124"/>
                </a:cxn>
                <a:cxn ang="0">
                  <a:pos x="925" y="3"/>
                </a:cxn>
                <a:cxn ang="0">
                  <a:pos x="1355" y="124"/>
                </a:cxn>
                <a:cxn ang="0">
                  <a:pos x="1349" y="3"/>
                </a:cxn>
                <a:cxn ang="0">
                  <a:pos x="1355" y="3"/>
                </a:cxn>
                <a:cxn ang="0">
                  <a:pos x="1349" y="124"/>
                </a:cxn>
                <a:cxn ang="0">
                  <a:pos x="1355" y="3"/>
                </a:cxn>
                <a:cxn ang="0">
                  <a:pos x="1785" y="124"/>
                </a:cxn>
                <a:cxn ang="0">
                  <a:pos x="1779" y="3"/>
                </a:cxn>
                <a:cxn ang="0">
                  <a:pos x="1785" y="3"/>
                </a:cxn>
                <a:cxn ang="0">
                  <a:pos x="1779" y="124"/>
                </a:cxn>
                <a:cxn ang="0">
                  <a:pos x="1785" y="3"/>
                </a:cxn>
                <a:cxn ang="0">
                  <a:pos x="2221" y="124"/>
                </a:cxn>
                <a:cxn ang="0">
                  <a:pos x="2216" y="3"/>
                </a:cxn>
                <a:cxn ang="0">
                  <a:pos x="2221" y="3"/>
                </a:cxn>
                <a:cxn ang="0">
                  <a:pos x="2216" y="124"/>
                </a:cxn>
                <a:cxn ang="0">
                  <a:pos x="2221" y="3"/>
                </a:cxn>
                <a:cxn ang="0">
                  <a:pos x="2652" y="124"/>
                </a:cxn>
                <a:cxn ang="0">
                  <a:pos x="2646" y="3"/>
                </a:cxn>
                <a:cxn ang="0">
                  <a:pos x="2652" y="3"/>
                </a:cxn>
                <a:cxn ang="0">
                  <a:pos x="2646" y="124"/>
                </a:cxn>
                <a:cxn ang="0">
                  <a:pos x="2652" y="3"/>
                </a:cxn>
                <a:cxn ang="0">
                  <a:pos x="3082" y="124"/>
                </a:cxn>
                <a:cxn ang="0">
                  <a:pos x="3076" y="3"/>
                </a:cxn>
                <a:cxn ang="0">
                  <a:pos x="3082" y="3"/>
                </a:cxn>
                <a:cxn ang="0">
                  <a:pos x="3076" y="124"/>
                </a:cxn>
                <a:cxn ang="0">
                  <a:pos x="3082" y="3"/>
                </a:cxn>
                <a:cxn ang="0">
                  <a:pos x="3512" y="124"/>
                </a:cxn>
                <a:cxn ang="0">
                  <a:pos x="3506" y="3"/>
                </a:cxn>
                <a:cxn ang="0">
                  <a:pos x="3512" y="3"/>
                </a:cxn>
                <a:cxn ang="0">
                  <a:pos x="3506" y="124"/>
                </a:cxn>
                <a:cxn ang="0">
                  <a:pos x="3512" y="3"/>
                </a:cxn>
              </a:cxnLst>
              <a:rect l="0" t="0" r="r" b="b"/>
              <a:pathLst>
                <a:path w="3512" h="124">
                  <a:moveTo>
                    <a:pt x="3" y="0"/>
                  </a:moveTo>
                  <a:lnTo>
                    <a:pt x="3509" y="0"/>
                  </a:lnTo>
                  <a:lnTo>
                    <a:pt x="3509" y="6"/>
                  </a:lnTo>
                  <a:lnTo>
                    <a:pt x="3" y="6"/>
                  </a:lnTo>
                  <a:lnTo>
                    <a:pt x="3" y="0"/>
                  </a:lnTo>
                  <a:close/>
                  <a:moveTo>
                    <a:pt x="6" y="3"/>
                  </a:moveTo>
                  <a:lnTo>
                    <a:pt x="6" y="124"/>
                  </a:lnTo>
                  <a:lnTo>
                    <a:pt x="0" y="124"/>
                  </a:lnTo>
                  <a:lnTo>
                    <a:pt x="0" y="3"/>
                  </a:lnTo>
                  <a:lnTo>
                    <a:pt x="6" y="3"/>
                  </a:lnTo>
                  <a:close/>
                  <a:moveTo>
                    <a:pt x="925" y="3"/>
                  </a:moveTo>
                  <a:lnTo>
                    <a:pt x="925" y="124"/>
                  </a:lnTo>
                  <a:lnTo>
                    <a:pt x="919" y="124"/>
                  </a:lnTo>
                  <a:lnTo>
                    <a:pt x="919" y="3"/>
                  </a:lnTo>
                  <a:lnTo>
                    <a:pt x="925" y="3"/>
                  </a:lnTo>
                  <a:close/>
                  <a:moveTo>
                    <a:pt x="925" y="3"/>
                  </a:moveTo>
                  <a:lnTo>
                    <a:pt x="925" y="124"/>
                  </a:lnTo>
                  <a:lnTo>
                    <a:pt x="919" y="124"/>
                  </a:lnTo>
                  <a:lnTo>
                    <a:pt x="919" y="3"/>
                  </a:lnTo>
                  <a:lnTo>
                    <a:pt x="925" y="3"/>
                  </a:lnTo>
                  <a:close/>
                  <a:moveTo>
                    <a:pt x="1355" y="3"/>
                  </a:moveTo>
                  <a:lnTo>
                    <a:pt x="1355" y="124"/>
                  </a:lnTo>
                  <a:lnTo>
                    <a:pt x="1349" y="124"/>
                  </a:lnTo>
                  <a:lnTo>
                    <a:pt x="1349" y="3"/>
                  </a:lnTo>
                  <a:lnTo>
                    <a:pt x="1355" y="3"/>
                  </a:lnTo>
                  <a:close/>
                  <a:moveTo>
                    <a:pt x="1355" y="3"/>
                  </a:moveTo>
                  <a:lnTo>
                    <a:pt x="1355" y="124"/>
                  </a:lnTo>
                  <a:lnTo>
                    <a:pt x="1349" y="124"/>
                  </a:lnTo>
                  <a:lnTo>
                    <a:pt x="1349" y="3"/>
                  </a:lnTo>
                  <a:lnTo>
                    <a:pt x="1355" y="3"/>
                  </a:lnTo>
                  <a:close/>
                  <a:moveTo>
                    <a:pt x="1785" y="3"/>
                  </a:moveTo>
                  <a:lnTo>
                    <a:pt x="1785" y="124"/>
                  </a:lnTo>
                  <a:lnTo>
                    <a:pt x="1779" y="124"/>
                  </a:lnTo>
                  <a:lnTo>
                    <a:pt x="1779" y="3"/>
                  </a:lnTo>
                  <a:lnTo>
                    <a:pt x="1785" y="3"/>
                  </a:lnTo>
                  <a:close/>
                  <a:moveTo>
                    <a:pt x="1785" y="3"/>
                  </a:moveTo>
                  <a:lnTo>
                    <a:pt x="1785" y="124"/>
                  </a:lnTo>
                  <a:lnTo>
                    <a:pt x="1779" y="124"/>
                  </a:lnTo>
                  <a:lnTo>
                    <a:pt x="1779" y="3"/>
                  </a:lnTo>
                  <a:lnTo>
                    <a:pt x="1785" y="3"/>
                  </a:lnTo>
                  <a:close/>
                  <a:moveTo>
                    <a:pt x="2221" y="3"/>
                  </a:moveTo>
                  <a:lnTo>
                    <a:pt x="2221" y="124"/>
                  </a:lnTo>
                  <a:lnTo>
                    <a:pt x="2216" y="124"/>
                  </a:lnTo>
                  <a:lnTo>
                    <a:pt x="2216" y="3"/>
                  </a:lnTo>
                  <a:lnTo>
                    <a:pt x="2221" y="3"/>
                  </a:lnTo>
                  <a:close/>
                  <a:moveTo>
                    <a:pt x="2221" y="3"/>
                  </a:moveTo>
                  <a:lnTo>
                    <a:pt x="2221" y="124"/>
                  </a:lnTo>
                  <a:lnTo>
                    <a:pt x="2216" y="124"/>
                  </a:lnTo>
                  <a:lnTo>
                    <a:pt x="2216" y="3"/>
                  </a:lnTo>
                  <a:lnTo>
                    <a:pt x="2221" y="3"/>
                  </a:lnTo>
                  <a:close/>
                  <a:moveTo>
                    <a:pt x="2652" y="3"/>
                  </a:moveTo>
                  <a:lnTo>
                    <a:pt x="2652" y="124"/>
                  </a:lnTo>
                  <a:lnTo>
                    <a:pt x="2646" y="124"/>
                  </a:lnTo>
                  <a:lnTo>
                    <a:pt x="2646" y="3"/>
                  </a:lnTo>
                  <a:lnTo>
                    <a:pt x="2652" y="3"/>
                  </a:lnTo>
                  <a:close/>
                  <a:moveTo>
                    <a:pt x="2652" y="3"/>
                  </a:moveTo>
                  <a:lnTo>
                    <a:pt x="2652" y="124"/>
                  </a:lnTo>
                  <a:lnTo>
                    <a:pt x="2646" y="124"/>
                  </a:lnTo>
                  <a:lnTo>
                    <a:pt x="2646" y="3"/>
                  </a:lnTo>
                  <a:lnTo>
                    <a:pt x="2652" y="3"/>
                  </a:lnTo>
                  <a:close/>
                  <a:moveTo>
                    <a:pt x="3082" y="3"/>
                  </a:moveTo>
                  <a:lnTo>
                    <a:pt x="3082" y="124"/>
                  </a:lnTo>
                  <a:lnTo>
                    <a:pt x="3076" y="124"/>
                  </a:lnTo>
                  <a:lnTo>
                    <a:pt x="3076" y="3"/>
                  </a:lnTo>
                  <a:lnTo>
                    <a:pt x="3082" y="3"/>
                  </a:lnTo>
                  <a:close/>
                  <a:moveTo>
                    <a:pt x="3082" y="3"/>
                  </a:moveTo>
                  <a:lnTo>
                    <a:pt x="3082" y="124"/>
                  </a:lnTo>
                  <a:lnTo>
                    <a:pt x="3076" y="124"/>
                  </a:lnTo>
                  <a:lnTo>
                    <a:pt x="3076" y="3"/>
                  </a:lnTo>
                  <a:lnTo>
                    <a:pt x="3082" y="3"/>
                  </a:lnTo>
                  <a:close/>
                  <a:moveTo>
                    <a:pt x="3512" y="3"/>
                  </a:moveTo>
                  <a:lnTo>
                    <a:pt x="3512" y="124"/>
                  </a:lnTo>
                  <a:lnTo>
                    <a:pt x="3506" y="124"/>
                  </a:lnTo>
                  <a:lnTo>
                    <a:pt x="3506" y="3"/>
                  </a:lnTo>
                  <a:lnTo>
                    <a:pt x="3512" y="3"/>
                  </a:lnTo>
                  <a:close/>
                  <a:moveTo>
                    <a:pt x="3512" y="3"/>
                  </a:moveTo>
                  <a:lnTo>
                    <a:pt x="3512" y="124"/>
                  </a:lnTo>
                  <a:lnTo>
                    <a:pt x="3506" y="124"/>
                  </a:lnTo>
                  <a:lnTo>
                    <a:pt x="3506" y="3"/>
                  </a:lnTo>
                  <a:lnTo>
                    <a:pt x="3512" y="3"/>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79" name="Freeform 55"/>
            <p:cNvSpPr>
              <a:spLocks/>
            </p:cNvSpPr>
            <p:nvPr/>
          </p:nvSpPr>
          <p:spPr bwMode="auto">
            <a:xfrm>
              <a:off x="301" y="3043"/>
              <a:ext cx="168" cy="16"/>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6E548D"/>
            </a:solidFill>
            <a:ln w="9525"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80" name="Freeform 56"/>
            <p:cNvSpPr>
              <a:spLocks noEditPoints="1"/>
            </p:cNvSpPr>
            <p:nvPr/>
          </p:nvSpPr>
          <p:spPr bwMode="auto">
            <a:xfrm>
              <a:off x="358" y="3029"/>
              <a:ext cx="48" cy="44"/>
            </a:xfrm>
            <a:custGeom>
              <a:avLst/>
              <a:gdLst/>
              <a:ahLst/>
              <a:cxnLst>
                <a:cxn ang="0">
                  <a:pos x="48" y="44"/>
                </a:cxn>
                <a:cxn ang="0">
                  <a:pos x="0" y="0"/>
                </a:cxn>
                <a:cxn ang="0">
                  <a:pos x="48" y="44"/>
                </a:cxn>
                <a:cxn ang="0">
                  <a:pos x="0" y="44"/>
                </a:cxn>
                <a:cxn ang="0">
                  <a:pos x="48" y="0"/>
                </a:cxn>
                <a:cxn ang="0">
                  <a:pos x="0" y="44"/>
                </a:cxn>
              </a:cxnLst>
              <a:rect l="0" t="0" r="r" b="b"/>
              <a:pathLst>
                <a:path w="48" h="44">
                  <a:moveTo>
                    <a:pt x="48" y="44"/>
                  </a:moveTo>
                  <a:lnTo>
                    <a:pt x="0" y="0"/>
                  </a:lnTo>
                  <a:lnTo>
                    <a:pt x="48" y="44"/>
                  </a:lnTo>
                  <a:close/>
                  <a:moveTo>
                    <a:pt x="0" y="44"/>
                  </a:moveTo>
                  <a:lnTo>
                    <a:pt x="48" y="0"/>
                  </a:lnTo>
                  <a:lnTo>
                    <a:pt x="0" y="44"/>
                  </a:lnTo>
                  <a:close/>
                </a:path>
              </a:pathLst>
            </a:custGeom>
            <a:solidFill>
              <a:srgbClr val="71588F"/>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81" name="Freeform 57"/>
            <p:cNvSpPr>
              <a:spLocks noEditPoints="1"/>
            </p:cNvSpPr>
            <p:nvPr/>
          </p:nvSpPr>
          <p:spPr bwMode="auto">
            <a:xfrm>
              <a:off x="356" y="3027"/>
              <a:ext cx="52" cy="48"/>
            </a:xfrm>
            <a:custGeom>
              <a:avLst/>
              <a:gdLst/>
              <a:ahLst/>
              <a:cxnLst>
                <a:cxn ang="0">
                  <a:pos x="48" y="48"/>
                </a:cxn>
                <a:cxn ang="0">
                  <a:pos x="0" y="4"/>
                </a:cxn>
                <a:cxn ang="0">
                  <a:pos x="4" y="0"/>
                </a:cxn>
                <a:cxn ang="0">
                  <a:pos x="52" y="44"/>
                </a:cxn>
                <a:cxn ang="0">
                  <a:pos x="48" y="48"/>
                </a:cxn>
                <a:cxn ang="0">
                  <a:pos x="0" y="44"/>
                </a:cxn>
                <a:cxn ang="0">
                  <a:pos x="48" y="0"/>
                </a:cxn>
                <a:cxn ang="0">
                  <a:pos x="52" y="4"/>
                </a:cxn>
                <a:cxn ang="0">
                  <a:pos x="4" y="48"/>
                </a:cxn>
                <a:cxn ang="0">
                  <a:pos x="0" y="44"/>
                </a:cxn>
              </a:cxnLst>
              <a:rect l="0" t="0" r="r" b="b"/>
              <a:pathLst>
                <a:path w="52" h="48">
                  <a:moveTo>
                    <a:pt x="48" y="48"/>
                  </a:moveTo>
                  <a:lnTo>
                    <a:pt x="0" y="4"/>
                  </a:lnTo>
                  <a:lnTo>
                    <a:pt x="4" y="0"/>
                  </a:lnTo>
                  <a:lnTo>
                    <a:pt x="52" y="44"/>
                  </a:lnTo>
                  <a:lnTo>
                    <a:pt x="48" y="48"/>
                  </a:lnTo>
                  <a:close/>
                  <a:moveTo>
                    <a:pt x="0" y="44"/>
                  </a:moveTo>
                  <a:lnTo>
                    <a:pt x="48" y="0"/>
                  </a:lnTo>
                  <a:lnTo>
                    <a:pt x="52" y="4"/>
                  </a:lnTo>
                  <a:lnTo>
                    <a:pt x="4" y="48"/>
                  </a:lnTo>
                  <a:lnTo>
                    <a:pt x="0" y="44"/>
                  </a:lnTo>
                  <a:close/>
                </a:path>
              </a:pathLst>
            </a:custGeom>
            <a:solidFill>
              <a:srgbClr val="6E548D"/>
            </a:solidFill>
            <a:ln w="9525"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82" name="Rectangle 58"/>
            <p:cNvSpPr>
              <a:spLocks noChangeArrowheads="1"/>
            </p:cNvSpPr>
            <p:nvPr/>
          </p:nvSpPr>
          <p:spPr bwMode="auto">
            <a:xfrm>
              <a:off x="486" y="3010"/>
              <a:ext cx="664"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NEONATOLOGÍA</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83" name="Rectangle 59"/>
            <p:cNvSpPr>
              <a:spLocks noChangeArrowheads="1"/>
            </p:cNvSpPr>
            <p:nvPr/>
          </p:nvSpPr>
          <p:spPr bwMode="auto">
            <a:xfrm>
              <a:off x="1342" y="3016"/>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78.3</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84" name="Rectangle 60"/>
            <p:cNvSpPr>
              <a:spLocks noChangeArrowheads="1"/>
            </p:cNvSpPr>
            <p:nvPr/>
          </p:nvSpPr>
          <p:spPr bwMode="auto">
            <a:xfrm>
              <a:off x="1774" y="3016"/>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80.8</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85" name="Rectangle 61"/>
            <p:cNvSpPr>
              <a:spLocks noChangeArrowheads="1"/>
            </p:cNvSpPr>
            <p:nvPr/>
          </p:nvSpPr>
          <p:spPr bwMode="auto">
            <a:xfrm>
              <a:off x="2205" y="3016"/>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83.3</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86" name="Rectangle 62"/>
            <p:cNvSpPr>
              <a:spLocks noChangeArrowheads="1"/>
            </p:cNvSpPr>
            <p:nvPr/>
          </p:nvSpPr>
          <p:spPr bwMode="auto">
            <a:xfrm>
              <a:off x="2637" y="3016"/>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86.3</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87" name="Rectangle 63"/>
            <p:cNvSpPr>
              <a:spLocks noChangeArrowheads="1"/>
            </p:cNvSpPr>
            <p:nvPr/>
          </p:nvSpPr>
          <p:spPr bwMode="auto">
            <a:xfrm>
              <a:off x="3050" y="3016"/>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94.35</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88" name="Rectangle 64"/>
            <p:cNvSpPr>
              <a:spLocks noChangeArrowheads="1"/>
            </p:cNvSpPr>
            <p:nvPr/>
          </p:nvSpPr>
          <p:spPr bwMode="auto">
            <a:xfrm>
              <a:off x="3481" y="3016"/>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89.50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89" name="Freeform 65"/>
            <p:cNvSpPr>
              <a:spLocks noEditPoints="1"/>
            </p:cNvSpPr>
            <p:nvPr/>
          </p:nvSpPr>
          <p:spPr bwMode="auto">
            <a:xfrm>
              <a:off x="278" y="3114"/>
              <a:ext cx="3512" cy="127"/>
            </a:xfrm>
            <a:custGeom>
              <a:avLst/>
              <a:gdLst/>
              <a:ahLst/>
              <a:cxnLst>
                <a:cxn ang="0">
                  <a:pos x="9400" y="0"/>
                </a:cxn>
                <a:cxn ang="0">
                  <a:pos x="8" y="16"/>
                </a:cxn>
                <a:cxn ang="0">
                  <a:pos x="16" y="8"/>
                </a:cxn>
                <a:cxn ang="0">
                  <a:pos x="8" y="352"/>
                </a:cxn>
                <a:cxn ang="0">
                  <a:pos x="9400" y="368"/>
                </a:cxn>
                <a:cxn ang="0">
                  <a:pos x="0" y="360"/>
                </a:cxn>
                <a:cxn ang="0">
                  <a:pos x="16" y="8"/>
                </a:cxn>
                <a:cxn ang="0">
                  <a:pos x="2480" y="360"/>
                </a:cxn>
                <a:cxn ang="0">
                  <a:pos x="2464" y="8"/>
                </a:cxn>
                <a:cxn ang="0">
                  <a:pos x="2480" y="8"/>
                </a:cxn>
                <a:cxn ang="0">
                  <a:pos x="2464" y="360"/>
                </a:cxn>
                <a:cxn ang="0">
                  <a:pos x="2480" y="8"/>
                </a:cxn>
                <a:cxn ang="0">
                  <a:pos x="3632" y="360"/>
                </a:cxn>
                <a:cxn ang="0">
                  <a:pos x="3616" y="8"/>
                </a:cxn>
                <a:cxn ang="0">
                  <a:pos x="3632" y="8"/>
                </a:cxn>
                <a:cxn ang="0">
                  <a:pos x="3616" y="360"/>
                </a:cxn>
                <a:cxn ang="0">
                  <a:pos x="3632" y="8"/>
                </a:cxn>
                <a:cxn ang="0">
                  <a:pos x="4784" y="360"/>
                </a:cxn>
                <a:cxn ang="0">
                  <a:pos x="4768" y="8"/>
                </a:cxn>
                <a:cxn ang="0">
                  <a:pos x="4784" y="8"/>
                </a:cxn>
                <a:cxn ang="0">
                  <a:pos x="4768" y="360"/>
                </a:cxn>
                <a:cxn ang="0">
                  <a:pos x="4784" y="8"/>
                </a:cxn>
                <a:cxn ang="0">
                  <a:pos x="5952" y="360"/>
                </a:cxn>
                <a:cxn ang="0">
                  <a:pos x="5936" y="8"/>
                </a:cxn>
                <a:cxn ang="0">
                  <a:pos x="5952" y="8"/>
                </a:cxn>
                <a:cxn ang="0">
                  <a:pos x="5936" y="360"/>
                </a:cxn>
                <a:cxn ang="0">
                  <a:pos x="5952" y="8"/>
                </a:cxn>
                <a:cxn ang="0">
                  <a:pos x="7104" y="360"/>
                </a:cxn>
                <a:cxn ang="0">
                  <a:pos x="7088" y="8"/>
                </a:cxn>
                <a:cxn ang="0">
                  <a:pos x="7104" y="8"/>
                </a:cxn>
                <a:cxn ang="0">
                  <a:pos x="7088" y="360"/>
                </a:cxn>
                <a:cxn ang="0">
                  <a:pos x="7104" y="8"/>
                </a:cxn>
                <a:cxn ang="0">
                  <a:pos x="8256" y="360"/>
                </a:cxn>
                <a:cxn ang="0">
                  <a:pos x="8240" y="8"/>
                </a:cxn>
                <a:cxn ang="0">
                  <a:pos x="8256" y="8"/>
                </a:cxn>
                <a:cxn ang="0">
                  <a:pos x="8240" y="360"/>
                </a:cxn>
                <a:cxn ang="0">
                  <a:pos x="8256" y="8"/>
                </a:cxn>
                <a:cxn ang="0">
                  <a:pos x="9408" y="360"/>
                </a:cxn>
                <a:cxn ang="0">
                  <a:pos x="9392" y="8"/>
                </a:cxn>
                <a:cxn ang="0">
                  <a:pos x="9408" y="8"/>
                </a:cxn>
                <a:cxn ang="0">
                  <a:pos x="9392" y="360"/>
                </a:cxn>
                <a:cxn ang="0">
                  <a:pos x="9408" y="8"/>
                </a:cxn>
              </a:cxnLst>
              <a:rect l="0" t="0" r="r" b="b"/>
              <a:pathLst>
                <a:path w="9408" h="368">
                  <a:moveTo>
                    <a:pt x="8" y="0"/>
                  </a:moveTo>
                  <a:lnTo>
                    <a:pt x="9400" y="0"/>
                  </a:lnTo>
                  <a:lnTo>
                    <a:pt x="9400" y="16"/>
                  </a:lnTo>
                  <a:lnTo>
                    <a:pt x="8" y="16"/>
                  </a:lnTo>
                  <a:lnTo>
                    <a:pt x="8" y="0"/>
                  </a:lnTo>
                  <a:close/>
                  <a:moveTo>
                    <a:pt x="16" y="8"/>
                  </a:moveTo>
                  <a:lnTo>
                    <a:pt x="16" y="360"/>
                  </a:lnTo>
                  <a:lnTo>
                    <a:pt x="8" y="352"/>
                  </a:lnTo>
                  <a:lnTo>
                    <a:pt x="9400" y="352"/>
                  </a:lnTo>
                  <a:lnTo>
                    <a:pt x="9400" y="368"/>
                  </a:lnTo>
                  <a:lnTo>
                    <a:pt x="8" y="368"/>
                  </a:lnTo>
                  <a:cubicBezTo>
                    <a:pt x="4" y="368"/>
                    <a:pt x="0" y="365"/>
                    <a:pt x="0" y="360"/>
                  </a:cubicBezTo>
                  <a:lnTo>
                    <a:pt x="0" y="8"/>
                  </a:lnTo>
                  <a:lnTo>
                    <a:pt x="16" y="8"/>
                  </a:lnTo>
                  <a:close/>
                  <a:moveTo>
                    <a:pt x="2480" y="8"/>
                  </a:moveTo>
                  <a:lnTo>
                    <a:pt x="2480" y="360"/>
                  </a:lnTo>
                  <a:lnTo>
                    <a:pt x="2464" y="360"/>
                  </a:lnTo>
                  <a:lnTo>
                    <a:pt x="2464" y="8"/>
                  </a:lnTo>
                  <a:lnTo>
                    <a:pt x="2480" y="8"/>
                  </a:lnTo>
                  <a:close/>
                  <a:moveTo>
                    <a:pt x="2480" y="8"/>
                  </a:moveTo>
                  <a:lnTo>
                    <a:pt x="2480" y="360"/>
                  </a:lnTo>
                  <a:lnTo>
                    <a:pt x="2464" y="360"/>
                  </a:lnTo>
                  <a:lnTo>
                    <a:pt x="2464" y="8"/>
                  </a:lnTo>
                  <a:lnTo>
                    <a:pt x="2480" y="8"/>
                  </a:lnTo>
                  <a:close/>
                  <a:moveTo>
                    <a:pt x="3632" y="8"/>
                  </a:moveTo>
                  <a:lnTo>
                    <a:pt x="3632" y="360"/>
                  </a:lnTo>
                  <a:lnTo>
                    <a:pt x="3616" y="360"/>
                  </a:lnTo>
                  <a:lnTo>
                    <a:pt x="3616" y="8"/>
                  </a:lnTo>
                  <a:lnTo>
                    <a:pt x="3632" y="8"/>
                  </a:lnTo>
                  <a:close/>
                  <a:moveTo>
                    <a:pt x="3632" y="8"/>
                  </a:moveTo>
                  <a:lnTo>
                    <a:pt x="3632" y="360"/>
                  </a:lnTo>
                  <a:lnTo>
                    <a:pt x="3616" y="360"/>
                  </a:lnTo>
                  <a:lnTo>
                    <a:pt x="3616" y="8"/>
                  </a:lnTo>
                  <a:lnTo>
                    <a:pt x="3632" y="8"/>
                  </a:lnTo>
                  <a:close/>
                  <a:moveTo>
                    <a:pt x="4784" y="8"/>
                  </a:moveTo>
                  <a:lnTo>
                    <a:pt x="4784" y="360"/>
                  </a:lnTo>
                  <a:lnTo>
                    <a:pt x="4768" y="360"/>
                  </a:lnTo>
                  <a:lnTo>
                    <a:pt x="4768" y="8"/>
                  </a:lnTo>
                  <a:lnTo>
                    <a:pt x="4784" y="8"/>
                  </a:lnTo>
                  <a:close/>
                  <a:moveTo>
                    <a:pt x="4784" y="8"/>
                  </a:moveTo>
                  <a:lnTo>
                    <a:pt x="4784" y="360"/>
                  </a:lnTo>
                  <a:lnTo>
                    <a:pt x="4768" y="360"/>
                  </a:lnTo>
                  <a:lnTo>
                    <a:pt x="4768" y="8"/>
                  </a:lnTo>
                  <a:lnTo>
                    <a:pt x="4784" y="8"/>
                  </a:lnTo>
                  <a:close/>
                  <a:moveTo>
                    <a:pt x="5952" y="8"/>
                  </a:moveTo>
                  <a:lnTo>
                    <a:pt x="5952" y="360"/>
                  </a:lnTo>
                  <a:lnTo>
                    <a:pt x="5936" y="360"/>
                  </a:lnTo>
                  <a:lnTo>
                    <a:pt x="5936" y="8"/>
                  </a:lnTo>
                  <a:lnTo>
                    <a:pt x="5952" y="8"/>
                  </a:lnTo>
                  <a:close/>
                  <a:moveTo>
                    <a:pt x="5952" y="8"/>
                  </a:moveTo>
                  <a:lnTo>
                    <a:pt x="5952" y="360"/>
                  </a:lnTo>
                  <a:lnTo>
                    <a:pt x="5936" y="360"/>
                  </a:lnTo>
                  <a:lnTo>
                    <a:pt x="5936" y="8"/>
                  </a:lnTo>
                  <a:lnTo>
                    <a:pt x="5952" y="8"/>
                  </a:lnTo>
                  <a:close/>
                  <a:moveTo>
                    <a:pt x="7104" y="8"/>
                  </a:moveTo>
                  <a:lnTo>
                    <a:pt x="7104" y="360"/>
                  </a:lnTo>
                  <a:lnTo>
                    <a:pt x="7088" y="360"/>
                  </a:lnTo>
                  <a:lnTo>
                    <a:pt x="7088" y="8"/>
                  </a:lnTo>
                  <a:lnTo>
                    <a:pt x="7104" y="8"/>
                  </a:lnTo>
                  <a:close/>
                  <a:moveTo>
                    <a:pt x="7104" y="8"/>
                  </a:moveTo>
                  <a:lnTo>
                    <a:pt x="7104" y="360"/>
                  </a:lnTo>
                  <a:lnTo>
                    <a:pt x="7088" y="360"/>
                  </a:lnTo>
                  <a:lnTo>
                    <a:pt x="7088" y="8"/>
                  </a:lnTo>
                  <a:lnTo>
                    <a:pt x="7104" y="8"/>
                  </a:lnTo>
                  <a:close/>
                  <a:moveTo>
                    <a:pt x="8256" y="8"/>
                  </a:moveTo>
                  <a:lnTo>
                    <a:pt x="8256" y="360"/>
                  </a:lnTo>
                  <a:lnTo>
                    <a:pt x="8240" y="360"/>
                  </a:lnTo>
                  <a:lnTo>
                    <a:pt x="8240" y="8"/>
                  </a:lnTo>
                  <a:lnTo>
                    <a:pt x="8256" y="8"/>
                  </a:lnTo>
                  <a:close/>
                  <a:moveTo>
                    <a:pt x="8256" y="8"/>
                  </a:moveTo>
                  <a:lnTo>
                    <a:pt x="8256" y="360"/>
                  </a:lnTo>
                  <a:lnTo>
                    <a:pt x="8240" y="360"/>
                  </a:lnTo>
                  <a:lnTo>
                    <a:pt x="8240" y="8"/>
                  </a:lnTo>
                  <a:lnTo>
                    <a:pt x="8256" y="8"/>
                  </a:lnTo>
                  <a:close/>
                  <a:moveTo>
                    <a:pt x="9408" y="8"/>
                  </a:moveTo>
                  <a:lnTo>
                    <a:pt x="9408" y="360"/>
                  </a:lnTo>
                  <a:lnTo>
                    <a:pt x="9392" y="360"/>
                  </a:lnTo>
                  <a:lnTo>
                    <a:pt x="9392" y="8"/>
                  </a:lnTo>
                  <a:lnTo>
                    <a:pt x="9408" y="8"/>
                  </a:lnTo>
                  <a:close/>
                  <a:moveTo>
                    <a:pt x="9408" y="8"/>
                  </a:moveTo>
                  <a:lnTo>
                    <a:pt x="9408" y="360"/>
                  </a:lnTo>
                  <a:lnTo>
                    <a:pt x="9392" y="360"/>
                  </a:lnTo>
                  <a:lnTo>
                    <a:pt x="9392" y="8"/>
                  </a:lnTo>
                  <a:lnTo>
                    <a:pt x="9408" y="8"/>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90" name="Freeform 66"/>
            <p:cNvSpPr>
              <a:spLocks/>
            </p:cNvSpPr>
            <p:nvPr/>
          </p:nvSpPr>
          <p:spPr bwMode="auto">
            <a:xfrm>
              <a:off x="301" y="3164"/>
              <a:ext cx="168" cy="16"/>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DA8137"/>
            </a:solidFill>
            <a:ln w="9525"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91" name="Oval 67"/>
            <p:cNvSpPr>
              <a:spLocks noChangeArrowheads="1"/>
            </p:cNvSpPr>
            <p:nvPr/>
          </p:nvSpPr>
          <p:spPr bwMode="auto">
            <a:xfrm>
              <a:off x="358" y="3150"/>
              <a:ext cx="48" cy="44"/>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92" name="Freeform 68"/>
            <p:cNvSpPr>
              <a:spLocks noEditPoints="1"/>
            </p:cNvSpPr>
            <p:nvPr/>
          </p:nvSpPr>
          <p:spPr bwMode="auto">
            <a:xfrm>
              <a:off x="355" y="3147"/>
              <a:ext cx="54" cy="50"/>
            </a:xfrm>
            <a:custGeom>
              <a:avLst/>
              <a:gdLst/>
              <a:ahLst/>
              <a:cxnLst>
                <a:cxn ang="0">
                  <a:pos x="144" y="74"/>
                </a:cxn>
                <a:cxn ang="0">
                  <a:pos x="138" y="102"/>
                </a:cxn>
                <a:cxn ang="0">
                  <a:pos x="123" y="125"/>
                </a:cxn>
                <a:cxn ang="0">
                  <a:pos x="99" y="139"/>
                </a:cxn>
                <a:cxn ang="0">
                  <a:pos x="71" y="144"/>
                </a:cxn>
                <a:cxn ang="0">
                  <a:pos x="43" y="138"/>
                </a:cxn>
                <a:cxn ang="0">
                  <a:pos x="21" y="123"/>
                </a:cxn>
                <a:cxn ang="0">
                  <a:pos x="6" y="99"/>
                </a:cxn>
                <a:cxn ang="0">
                  <a:pos x="1" y="71"/>
                </a:cxn>
                <a:cxn ang="0">
                  <a:pos x="7" y="43"/>
                </a:cxn>
                <a:cxn ang="0">
                  <a:pos x="23" y="21"/>
                </a:cxn>
                <a:cxn ang="0">
                  <a:pos x="46" y="6"/>
                </a:cxn>
                <a:cxn ang="0">
                  <a:pos x="74" y="1"/>
                </a:cxn>
                <a:cxn ang="0">
                  <a:pos x="102" y="7"/>
                </a:cxn>
                <a:cxn ang="0">
                  <a:pos x="125" y="23"/>
                </a:cxn>
                <a:cxn ang="0">
                  <a:pos x="139" y="46"/>
                </a:cxn>
                <a:cxn ang="0">
                  <a:pos x="124" y="49"/>
                </a:cxn>
                <a:cxn ang="0">
                  <a:pos x="112" y="32"/>
                </a:cxn>
                <a:cxn ang="0">
                  <a:pos x="93" y="20"/>
                </a:cxn>
                <a:cxn ang="0">
                  <a:pos x="71" y="16"/>
                </a:cxn>
                <a:cxn ang="0">
                  <a:pos x="49" y="21"/>
                </a:cxn>
                <a:cxn ang="0">
                  <a:pos x="32" y="34"/>
                </a:cxn>
                <a:cxn ang="0">
                  <a:pos x="20" y="52"/>
                </a:cxn>
                <a:cxn ang="0">
                  <a:pos x="16" y="74"/>
                </a:cxn>
                <a:cxn ang="0">
                  <a:pos x="21" y="96"/>
                </a:cxn>
                <a:cxn ang="0">
                  <a:pos x="34" y="114"/>
                </a:cxn>
                <a:cxn ang="0">
                  <a:pos x="52" y="125"/>
                </a:cxn>
                <a:cxn ang="0">
                  <a:pos x="74" y="129"/>
                </a:cxn>
                <a:cxn ang="0">
                  <a:pos x="96" y="124"/>
                </a:cxn>
                <a:cxn ang="0">
                  <a:pos x="114" y="112"/>
                </a:cxn>
                <a:cxn ang="0">
                  <a:pos x="125" y="93"/>
                </a:cxn>
                <a:cxn ang="0">
                  <a:pos x="129" y="71"/>
                </a:cxn>
                <a:cxn ang="0">
                  <a:pos x="124" y="49"/>
                </a:cxn>
              </a:cxnLst>
              <a:rect l="0" t="0" r="r" b="b"/>
              <a:pathLst>
                <a:path w="145" h="145">
                  <a:moveTo>
                    <a:pt x="144" y="71"/>
                  </a:move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lose/>
                  <a:moveTo>
                    <a:pt x="124" y="49"/>
                  </a:move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close/>
                </a:path>
              </a:pathLst>
            </a:custGeom>
            <a:solidFill>
              <a:srgbClr val="DA8137"/>
            </a:solidFill>
            <a:ln w="9525"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293" name="Rectangle 69"/>
            <p:cNvSpPr>
              <a:spLocks noChangeArrowheads="1"/>
            </p:cNvSpPr>
            <p:nvPr/>
          </p:nvSpPr>
          <p:spPr bwMode="auto">
            <a:xfrm>
              <a:off x="483" y="3133"/>
              <a:ext cx="434"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ESTANDAR</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94" name="Rectangle 70"/>
            <p:cNvSpPr>
              <a:spLocks noChangeArrowheads="1"/>
            </p:cNvSpPr>
            <p:nvPr/>
          </p:nvSpPr>
          <p:spPr bwMode="auto">
            <a:xfrm>
              <a:off x="1325" y="3139"/>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95" name="Rectangle 71"/>
            <p:cNvSpPr>
              <a:spLocks noChangeArrowheads="1"/>
            </p:cNvSpPr>
            <p:nvPr/>
          </p:nvSpPr>
          <p:spPr bwMode="auto">
            <a:xfrm>
              <a:off x="1756" y="3139"/>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96" name="Rectangle 72"/>
            <p:cNvSpPr>
              <a:spLocks noChangeArrowheads="1"/>
            </p:cNvSpPr>
            <p:nvPr/>
          </p:nvSpPr>
          <p:spPr bwMode="auto">
            <a:xfrm>
              <a:off x="2187" y="3139"/>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97" name="Rectangle 73"/>
            <p:cNvSpPr>
              <a:spLocks noChangeArrowheads="1"/>
            </p:cNvSpPr>
            <p:nvPr/>
          </p:nvSpPr>
          <p:spPr bwMode="auto">
            <a:xfrm>
              <a:off x="2619" y="3139"/>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98" name="Rectangle 74"/>
            <p:cNvSpPr>
              <a:spLocks noChangeArrowheads="1"/>
            </p:cNvSpPr>
            <p:nvPr/>
          </p:nvSpPr>
          <p:spPr bwMode="auto">
            <a:xfrm>
              <a:off x="3050" y="3139"/>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299" name="Rectangle 75"/>
            <p:cNvSpPr>
              <a:spLocks noChangeArrowheads="1"/>
            </p:cNvSpPr>
            <p:nvPr/>
          </p:nvSpPr>
          <p:spPr bwMode="auto">
            <a:xfrm>
              <a:off x="3481" y="3139"/>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00" name="Freeform 76"/>
            <p:cNvSpPr>
              <a:spLocks/>
            </p:cNvSpPr>
            <p:nvPr/>
          </p:nvSpPr>
          <p:spPr bwMode="auto">
            <a:xfrm>
              <a:off x="1406" y="1519"/>
              <a:ext cx="2175" cy="171"/>
            </a:xfrm>
            <a:custGeom>
              <a:avLst/>
              <a:gdLst/>
              <a:ahLst/>
              <a:cxnLst>
                <a:cxn ang="0">
                  <a:pos x="29" y="17"/>
                </a:cxn>
                <a:cxn ang="0">
                  <a:pos x="1181" y="209"/>
                </a:cxn>
                <a:cxn ang="0">
                  <a:pos x="2334" y="449"/>
                </a:cxn>
                <a:cxn ang="0">
                  <a:pos x="2321" y="450"/>
                </a:cxn>
                <a:cxn ang="0">
                  <a:pos x="3489" y="2"/>
                </a:cxn>
                <a:cxn ang="0">
                  <a:pos x="3501" y="1"/>
                </a:cxn>
                <a:cxn ang="0">
                  <a:pos x="4653" y="193"/>
                </a:cxn>
                <a:cxn ang="0">
                  <a:pos x="4648" y="193"/>
                </a:cxn>
                <a:cxn ang="0">
                  <a:pos x="5800" y="129"/>
                </a:cxn>
                <a:cxn ang="0">
                  <a:pos x="5825" y="151"/>
                </a:cxn>
                <a:cxn ang="0">
                  <a:pos x="5803" y="176"/>
                </a:cxn>
                <a:cxn ang="0">
                  <a:pos x="4651" y="240"/>
                </a:cxn>
                <a:cxn ang="0">
                  <a:pos x="4646" y="240"/>
                </a:cxn>
                <a:cxn ang="0">
                  <a:pos x="3494" y="48"/>
                </a:cxn>
                <a:cxn ang="0">
                  <a:pos x="3506" y="47"/>
                </a:cxn>
                <a:cxn ang="0">
                  <a:pos x="2338" y="495"/>
                </a:cxn>
                <a:cxn ang="0">
                  <a:pos x="2325" y="496"/>
                </a:cxn>
                <a:cxn ang="0">
                  <a:pos x="1174" y="256"/>
                </a:cxn>
                <a:cxn ang="0">
                  <a:pos x="22" y="64"/>
                </a:cxn>
                <a:cxn ang="0">
                  <a:pos x="2" y="37"/>
                </a:cxn>
                <a:cxn ang="0">
                  <a:pos x="29" y="17"/>
                </a:cxn>
              </a:cxnLst>
              <a:rect l="0" t="0" r="r" b="b"/>
              <a:pathLst>
                <a:path w="5826" h="497">
                  <a:moveTo>
                    <a:pt x="29" y="17"/>
                  </a:moveTo>
                  <a:lnTo>
                    <a:pt x="1181" y="209"/>
                  </a:lnTo>
                  <a:lnTo>
                    <a:pt x="2334" y="449"/>
                  </a:lnTo>
                  <a:lnTo>
                    <a:pt x="2321" y="450"/>
                  </a:lnTo>
                  <a:lnTo>
                    <a:pt x="3489" y="2"/>
                  </a:lnTo>
                  <a:cubicBezTo>
                    <a:pt x="3493" y="1"/>
                    <a:pt x="3497" y="0"/>
                    <a:pt x="3501" y="1"/>
                  </a:cubicBezTo>
                  <a:lnTo>
                    <a:pt x="4653" y="193"/>
                  </a:lnTo>
                  <a:lnTo>
                    <a:pt x="4648" y="193"/>
                  </a:lnTo>
                  <a:lnTo>
                    <a:pt x="5800" y="129"/>
                  </a:lnTo>
                  <a:cubicBezTo>
                    <a:pt x="5813" y="128"/>
                    <a:pt x="5825" y="138"/>
                    <a:pt x="5825" y="151"/>
                  </a:cubicBezTo>
                  <a:cubicBezTo>
                    <a:pt x="5826" y="164"/>
                    <a:pt x="5816" y="176"/>
                    <a:pt x="5803" y="176"/>
                  </a:cubicBezTo>
                  <a:lnTo>
                    <a:pt x="4651" y="240"/>
                  </a:lnTo>
                  <a:cubicBezTo>
                    <a:pt x="4649" y="241"/>
                    <a:pt x="4647" y="240"/>
                    <a:pt x="4646" y="240"/>
                  </a:cubicBezTo>
                  <a:lnTo>
                    <a:pt x="3494" y="48"/>
                  </a:lnTo>
                  <a:lnTo>
                    <a:pt x="3506" y="47"/>
                  </a:lnTo>
                  <a:lnTo>
                    <a:pt x="2338" y="495"/>
                  </a:lnTo>
                  <a:cubicBezTo>
                    <a:pt x="2334" y="497"/>
                    <a:pt x="2329" y="497"/>
                    <a:pt x="2325" y="496"/>
                  </a:cubicBezTo>
                  <a:lnTo>
                    <a:pt x="1174" y="256"/>
                  </a:lnTo>
                  <a:lnTo>
                    <a:pt x="22" y="64"/>
                  </a:lnTo>
                  <a:cubicBezTo>
                    <a:pt x="8" y="62"/>
                    <a:pt x="0" y="50"/>
                    <a:pt x="2" y="37"/>
                  </a:cubicBezTo>
                  <a:cubicBezTo>
                    <a:pt x="4" y="23"/>
                    <a:pt x="16" y="15"/>
                    <a:pt x="29" y="17"/>
                  </a:cubicBezTo>
                  <a:close/>
                </a:path>
              </a:pathLst>
            </a:custGeom>
            <a:solidFill>
              <a:srgbClr val="416FA6"/>
            </a:solidFill>
            <a:ln w="9525"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01" name="Freeform 77"/>
            <p:cNvSpPr>
              <a:spLocks/>
            </p:cNvSpPr>
            <p:nvPr/>
          </p:nvSpPr>
          <p:spPr bwMode="auto">
            <a:xfrm>
              <a:off x="1386" y="1511"/>
              <a:ext cx="56" cy="50"/>
            </a:xfrm>
            <a:custGeom>
              <a:avLst/>
              <a:gdLst/>
              <a:ahLst/>
              <a:cxnLst>
                <a:cxn ang="0">
                  <a:pos x="28" y="50"/>
                </a:cxn>
                <a:cxn ang="0">
                  <a:pos x="0" y="25"/>
                </a:cxn>
                <a:cxn ang="0">
                  <a:pos x="28" y="0"/>
                </a:cxn>
                <a:cxn ang="0">
                  <a:pos x="56" y="25"/>
                </a:cxn>
                <a:cxn ang="0">
                  <a:pos x="28" y="50"/>
                </a:cxn>
              </a:cxnLst>
              <a:rect l="0" t="0" r="r" b="b"/>
              <a:pathLst>
                <a:path w="56" h="50">
                  <a:moveTo>
                    <a:pt x="28" y="50"/>
                  </a:moveTo>
                  <a:lnTo>
                    <a:pt x="0" y="25"/>
                  </a:lnTo>
                  <a:lnTo>
                    <a:pt x="28" y="0"/>
                  </a:lnTo>
                  <a:lnTo>
                    <a:pt x="56" y="25"/>
                  </a:lnTo>
                  <a:lnTo>
                    <a:pt x="28" y="50"/>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02" name="Freeform 78"/>
            <p:cNvSpPr>
              <a:spLocks noEditPoints="1"/>
            </p:cNvSpPr>
            <p:nvPr/>
          </p:nvSpPr>
          <p:spPr bwMode="auto">
            <a:xfrm>
              <a:off x="1383" y="1507"/>
              <a:ext cx="62" cy="58"/>
            </a:xfrm>
            <a:custGeom>
              <a:avLst/>
              <a:gdLst/>
              <a:ahLst/>
              <a:cxnLst>
                <a:cxn ang="0">
                  <a:pos x="89" y="163"/>
                </a:cxn>
                <a:cxn ang="0">
                  <a:pos x="78" y="163"/>
                </a:cxn>
                <a:cxn ang="0">
                  <a:pos x="3" y="89"/>
                </a:cxn>
                <a:cxn ang="0">
                  <a:pos x="0" y="83"/>
                </a:cxn>
                <a:cxn ang="0">
                  <a:pos x="3" y="77"/>
                </a:cxn>
                <a:cxn ang="0">
                  <a:pos x="78" y="4"/>
                </a:cxn>
                <a:cxn ang="0">
                  <a:pos x="89" y="4"/>
                </a:cxn>
                <a:cxn ang="0">
                  <a:pos x="164" y="77"/>
                </a:cxn>
                <a:cxn ang="0">
                  <a:pos x="166" y="83"/>
                </a:cxn>
                <a:cxn ang="0">
                  <a:pos x="164" y="89"/>
                </a:cxn>
                <a:cxn ang="0">
                  <a:pos x="89" y="163"/>
                </a:cxn>
                <a:cxn ang="0">
                  <a:pos x="152" y="77"/>
                </a:cxn>
                <a:cxn ang="0">
                  <a:pos x="152" y="89"/>
                </a:cxn>
                <a:cxn ang="0">
                  <a:pos x="78" y="15"/>
                </a:cxn>
                <a:cxn ang="0">
                  <a:pos x="89" y="15"/>
                </a:cxn>
                <a:cxn ang="0">
                  <a:pos x="14" y="89"/>
                </a:cxn>
                <a:cxn ang="0">
                  <a:pos x="14" y="77"/>
                </a:cxn>
                <a:cxn ang="0">
                  <a:pos x="89" y="151"/>
                </a:cxn>
                <a:cxn ang="0">
                  <a:pos x="78" y="151"/>
                </a:cxn>
                <a:cxn ang="0">
                  <a:pos x="152" y="77"/>
                </a:cxn>
              </a:cxnLst>
              <a:rect l="0" t="0" r="r" b="b"/>
              <a:pathLst>
                <a:path w="166" h="166">
                  <a:moveTo>
                    <a:pt x="89" y="163"/>
                  </a:moveTo>
                  <a:cubicBezTo>
                    <a:pt x="86" y="166"/>
                    <a:pt x="81" y="166"/>
                    <a:pt x="78" y="163"/>
                  </a:cubicBezTo>
                  <a:lnTo>
                    <a:pt x="3" y="89"/>
                  </a:lnTo>
                  <a:cubicBezTo>
                    <a:pt x="1" y="87"/>
                    <a:pt x="0" y="85"/>
                    <a:pt x="0" y="83"/>
                  </a:cubicBezTo>
                  <a:cubicBezTo>
                    <a:pt x="0" y="81"/>
                    <a:pt x="1" y="79"/>
                    <a:pt x="3" y="77"/>
                  </a:cubicBezTo>
                  <a:lnTo>
                    <a:pt x="78" y="4"/>
                  </a:lnTo>
                  <a:cubicBezTo>
                    <a:pt x="81" y="0"/>
                    <a:pt x="86" y="0"/>
                    <a:pt x="89" y="4"/>
                  </a:cubicBezTo>
                  <a:lnTo>
                    <a:pt x="164" y="77"/>
                  </a:lnTo>
                  <a:cubicBezTo>
                    <a:pt x="165" y="79"/>
                    <a:pt x="166" y="81"/>
                    <a:pt x="166" y="83"/>
                  </a:cubicBezTo>
                  <a:cubicBezTo>
                    <a:pt x="166" y="85"/>
                    <a:pt x="165" y="87"/>
                    <a:pt x="164" y="89"/>
                  </a:cubicBezTo>
                  <a:lnTo>
                    <a:pt x="89" y="163"/>
                  </a:lnTo>
                  <a:close/>
                  <a:moveTo>
                    <a:pt x="152" y="77"/>
                  </a:moveTo>
                  <a:lnTo>
                    <a:pt x="152" y="89"/>
                  </a:lnTo>
                  <a:lnTo>
                    <a:pt x="78" y="15"/>
                  </a:lnTo>
                  <a:lnTo>
                    <a:pt x="89" y="15"/>
                  </a:lnTo>
                  <a:lnTo>
                    <a:pt x="14" y="89"/>
                  </a:lnTo>
                  <a:lnTo>
                    <a:pt x="14" y="77"/>
                  </a:lnTo>
                  <a:lnTo>
                    <a:pt x="89" y="151"/>
                  </a:lnTo>
                  <a:lnTo>
                    <a:pt x="78" y="151"/>
                  </a:lnTo>
                  <a:lnTo>
                    <a:pt x="152" y="77"/>
                  </a:lnTo>
                  <a:close/>
                </a:path>
              </a:pathLst>
            </a:custGeom>
            <a:solidFill>
              <a:srgbClr val="416FA6"/>
            </a:solidFill>
            <a:ln w="9525"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03" name="Freeform 79"/>
            <p:cNvSpPr>
              <a:spLocks/>
            </p:cNvSpPr>
            <p:nvPr/>
          </p:nvSpPr>
          <p:spPr bwMode="auto">
            <a:xfrm>
              <a:off x="1818" y="1574"/>
              <a:ext cx="55" cy="51"/>
            </a:xfrm>
            <a:custGeom>
              <a:avLst/>
              <a:gdLst/>
              <a:ahLst/>
              <a:cxnLst>
                <a:cxn ang="0">
                  <a:pos x="28" y="51"/>
                </a:cxn>
                <a:cxn ang="0">
                  <a:pos x="0" y="26"/>
                </a:cxn>
                <a:cxn ang="0">
                  <a:pos x="28" y="0"/>
                </a:cxn>
                <a:cxn ang="0">
                  <a:pos x="55" y="26"/>
                </a:cxn>
                <a:cxn ang="0">
                  <a:pos x="28" y="51"/>
                </a:cxn>
              </a:cxnLst>
              <a:rect l="0" t="0" r="r" b="b"/>
              <a:pathLst>
                <a:path w="55" h="51">
                  <a:moveTo>
                    <a:pt x="28" y="51"/>
                  </a:moveTo>
                  <a:lnTo>
                    <a:pt x="0" y="26"/>
                  </a:lnTo>
                  <a:lnTo>
                    <a:pt x="28" y="0"/>
                  </a:lnTo>
                  <a:lnTo>
                    <a:pt x="55" y="26"/>
                  </a:lnTo>
                  <a:lnTo>
                    <a:pt x="28" y="51"/>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04" name="Freeform 80"/>
            <p:cNvSpPr>
              <a:spLocks noEditPoints="1"/>
            </p:cNvSpPr>
            <p:nvPr/>
          </p:nvSpPr>
          <p:spPr bwMode="auto">
            <a:xfrm>
              <a:off x="1815" y="1571"/>
              <a:ext cx="61" cy="57"/>
            </a:xfrm>
            <a:custGeom>
              <a:avLst/>
              <a:gdLst/>
              <a:ahLst/>
              <a:cxnLst>
                <a:cxn ang="0">
                  <a:pos x="88" y="162"/>
                </a:cxn>
                <a:cxn ang="0">
                  <a:pos x="77" y="162"/>
                </a:cxn>
                <a:cxn ang="0">
                  <a:pos x="2" y="88"/>
                </a:cxn>
                <a:cxn ang="0">
                  <a:pos x="0" y="83"/>
                </a:cxn>
                <a:cxn ang="0">
                  <a:pos x="2" y="77"/>
                </a:cxn>
                <a:cxn ang="0">
                  <a:pos x="77" y="3"/>
                </a:cxn>
                <a:cxn ang="0">
                  <a:pos x="88" y="3"/>
                </a:cxn>
                <a:cxn ang="0">
                  <a:pos x="163" y="77"/>
                </a:cxn>
                <a:cxn ang="0">
                  <a:pos x="165" y="83"/>
                </a:cxn>
                <a:cxn ang="0">
                  <a:pos x="163" y="88"/>
                </a:cxn>
                <a:cxn ang="0">
                  <a:pos x="88" y="162"/>
                </a:cxn>
                <a:cxn ang="0">
                  <a:pos x="152" y="77"/>
                </a:cxn>
                <a:cxn ang="0">
                  <a:pos x="152" y="88"/>
                </a:cxn>
                <a:cxn ang="0">
                  <a:pos x="77" y="14"/>
                </a:cxn>
                <a:cxn ang="0">
                  <a:pos x="88" y="14"/>
                </a:cxn>
                <a:cxn ang="0">
                  <a:pos x="13" y="88"/>
                </a:cxn>
                <a:cxn ang="0">
                  <a:pos x="13" y="77"/>
                </a:cxn>
                <a:cxn ang="0">
                  <a:pos x="88" y="151"/>
                </a:cxn>
                <a:cxn ang="0">
                  <a:pos x="77" y="151"/>
                </a:cxn>
                <a:cxn ang="0">
                  <a:pos x="152" y="77"/>
                </a:cxn>
              </a:cxnLst>
              <a:rect l="0" t="0" r="r" b="b"/>
              <a:pathLst>
                <a:path w="165" h="165">
                  <a:moveTo>
                    <a:pt x="88" y="162"/>
                  </a:moveTo>
                  <a:cubicBezTo>
                    <a:pt x="85" y="165"/>
                    <a:pt x="80" y="165"/>
                    <a:pt x="77" y="162"/>
                  </a:cubicBezTo>
                  <a:lnTo>
                    <a:pt x="2" y="88"/>
                  </a:lnTo>
                  <a:cubicBezTo>
                    <a:pt x="1" y="87"/>
                    <a:pt x="0" y="85"/>
                    <a:pt x="0" y="83"/>
                  </a:cubicBezTo>
                  <a:cubicBezTo>
                    <a:pt x="0" y="81"/>
                    <a:pt x="1" y="79"/>
                    <a:pt x="2" y="77"/>
                  </a:cubicBezTo>
                  <a:lnTo>
                    <a:pt x="77" y="3"/>
                  </a:lnTo>
                  <a:cubicBezTo>
                    <a:pt x="80" y="0"/>
                    <a:pt x="85" y="0"/>
                    <a:pt x="88" y="3"/>
                  </a:cubicBezTo>
                  <a:lnTo>
                    <a:pt x="163" y="77"/>
                  </a:lnTo>
                  <a:cubicBezTo>
                    <a:pt x="164" y="79"/>
                    <a:pt x="165" y="81"/>
                    <a:pt x="165" y="83"/>
                  </a:cubicBezTo>
                  <a:cubicBezTo>
                    <a:pt x="165" y="85"/>
                    <a:pt x="164" y="87"/>
                    <a:pt x="163" y="88"/>
                  </a:cubicBezTo>
                  <a:lnTo>
                    <a:pt x="88" y="162"/>
                  </a:lnTo>
                  <a:close/>
                  <a:moveTo>
                    <a:pt x="152" y="77"/>
                  </a:moveTo>
                  <a:lnTo>
                    <a:pt x="152" y="88"/>
                  </a:lnTo>
                  <a:lnTo>
                    <a:pt x="77" y="14"/>
                  </a:lnTo>
                  <a:lnTo>
                    <a:pt x="88" y="14"/>
                  </a:lnTo>
                  <a:lnTo>
                    <a:pt x="13" y="88"/>
                  </a:lnTo>
                  <a:lnTo>
                    <a:pt x="13" y="77"/>
                  </a:lnTo>
                  <a:lnTo>
                    <a:pt x="88" y="151"/>
                  </a:lnTo>
                  <a:lnTo>
                    <a:pt x="77" y="151"/>
                  </a:lnTo>
                  <a:lnTo>
                    <a:pt x="152" y="77"/>
                  </a:lnTo>
                  <a:close/>
                </a:path>
              </a:pathLst>
            </a:custGeom>
            <a:solidFill>
              <a:srgbClr val="416FA6"/>
            </a:solidFill>
            <a:ln w="9525"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05" name="Freeform 81"/>
            <p:cNvSpPr>
              <a:spLocks/>
            </p:cNvSpPr>
            <p:nvPr/>
          </p:nvSpPr>
          <p:spPr bwMode="auto">
            <a:xfrm>
              <a:off x="2250" y="1658"/>
              <a:ext cx="56" cy="51"/>
            </a:xfrm>
            <a:custGeom>
              <a:avLst/>
              <a:gdLst/>
              <a:ahLst/>
              <a:cxnLst>
                <a:cxn ang="0">
                  <a:pos x="28" y="51"/>
                </a:cxn>
                <a:cxn ang="0">
                  <a:pos x="0" y="25"/>
                </a:cxn>
                <a:cxn ang="0">
                  <a:pos x="28" y="0"/>
                </a:cxn>
                <a:cxn ang="0">
                  <a:pos x="56" y="25"/>
                </a:cxn>
                <a:cxn ang="0">
                  <a:pos x="28" y="51"/>
                </a:cxn>
              </a:cxnLst>
              <a:rect l="0" t="0" r="r" b="b"/>
              <a:pathLst>
                <a:path w="56" h="51">
                  <a:moveTo>
                    <a:pt x="28" y="51"/>
                  </a:moveTo>
                  <a:lnTo>
                    <a:pt x="0" y="25"/>
                  </a:lnTo>
                  <a:lnTo>
                    <a:pt x="28" y="0"/>
                  </a:lnTo>
                  <a:lnTo>
                    <a:pt x="56" y="25"/>
                  </a:lnTo>
                  <a:lnTo>
                    <a:pt x="28" y="51"/>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06" name="Freeform 82"/>
            <p:cNvSpPr>
              <a:spLocks noEditPoints="1"/>
            </p:cNvSpPr>
            <p:nvPr/>
          </p:nvSpPr>
          <p:spPr bwMode="auto">
            <a:xfrm>
              <a:off x="2247" y="1655"/>
              <a:ext cx="62" cy="57"/>
            </a:xfrm>
            <a:custGeom>
              <a:avLst/>
              <a:gdLst/>
              <a:ahLst/>
              <a:cxnLst>
                <a:cxn ang="0">
                  <a:pos x="88" y="162"/>
                </a:cxn>
                <a:cxn ang="0">
                  <a:pos x="77" y="162"/>
                </a:cxn>
                <a:cxn ang="0">
                  <a:pos x="2" y="88"/>
                </a:cxn>
                <a:cxn ang="0">
                  <a:pos x="0" y="82"/>
                </a:cxn>
                <a:cxn ang="0">
                  <a:pos x="2" y="77"/>
                </a:cxn>
                <a:cxn ang="0">
                  <a:pos x="77" y="3"/>
                </a:cxn>
                <a:cxn ang="0">
                  <a:pos x="88" y="3"/>
                </a:cxn>
                <a:cxn ang="0">
                  <a:pos x="163" y="77"/>
                </a:cxn>
                <a:cxn ang="0">
                  <a:pos x="166" y="82"/>
                </a:cxn>
                <a:cxn ang="0">
                  <a:pos x="163" y="88"/>
                </a:cxn>
                <a:cxn ang="0">
                  <a:pos x="88" y="162"/>
                </a:cxn>
                <a:cxn ang="0">
                  <a:pos x="152" y="77"/>
                </a:cxn>
                <a:cxn ang="0">
                  <a:pos x="152" y="88"/>
                </a:cxn>
                <a:cxn ang="0">
                  <a:pos x="77" y="14"/>
                </a:cxn>
                <a:cxn ang="0">
                  <a:pos x="88" y="14"/>
                </a:cxn>
                <a:cxn ang="0">
                  <a:pos x="14" y="88"/>
                </a:cxn>
                <a:cxn ang="0">
                  <a:pos x="14" y="77"/>
                </a:cxn>
                <a:cxn ang="0">
                  <a:pos x="88" y="151"/>
                </a:cxn>
                <a:cxn ang="0">
                  <a:pos x="77" y="151"/>
                </a:cxn>
                <a:cxn ang="0">
                  <a:pos x="152" y="77"/>
                </a:cxn>
              </a:cxnLst>
              <a:rect l="0" t="0" r="r" b="b"/>
              <a:pathLst>
                <a:path w="166" h="165">
                  <a:moveTo>
                    <a:pt x="88" y="162"/>
                  </a:moveTo>
                  <a:cubicBezTo>
                    <a:pt x="85" y="165"/>
                    <a:pt x="80" y="165"/>
                    <a:pt x="77" y="162"/>
                  </a:cubicBezTo>
                  <a:lnTo>
                    <a:pt x="2" y="88"/>
                  </a:lnTo>
                  <a:cubicBezTo>
                    <a:pt x="1" y="87"/>
                    <a:pt x="0" y="85"/>
                    <a:pt x="0" y="82"/>
                  </a:cubicBezTo>
                  <a:cubicBezTo>
                    <a:pt x="0" y="80"/>
                    <a:pt x="1" y="78"/>
                    <a:pt x="2" y="77"/>
                  </a:cubicBezTo>
                  <a:lnTo>
                    <a:pt x="77" y="3"/>
                  </a:lnTo>
                  <a:cubicBezTo>
                    <a:pt x="80" y="0"/>
                    <a:pt x="85" y="0"/>
                    <a:pt x="88" y="3"/>
                  </a:cubicBezTo>
                  <a:lnTo>
                    <a:pt x="163" y="77"/>
                  </a:lnTo>
                  <a:cubicBezTo>
                    <a:pt x="165" y="78"/>
                    <a:pt x="166" y="80"/>
                    <a:pt x="166" y="82"/>
                  </a:cubicBezTo>
                  <a:cubicBezTo>
                    <a:pt x="166" y="85"/>
                    <a:pt x="165" y="87"/>
                    <a:pt x="163" y="88"/>
                  </a:cubicBezTo>
                  <a:lnTo>
                    <a:pt x="88" y="162"/>
                  </a:lnTo>
                  <a:close/>
                  <a:moveTo>
                    <a:pt x="152" y="77"/>
                  </a:moveTo>
                  <a:lnTo>
                    <a:pt x="152" y="88"/>
                  </a:lnTo>
                  <a:lnTo>
                    <a:pt x="77" y="14"/>
                  </a:lnTo>
                  <a:lnTo>
                    <a:pt x="88" y="14"/>
                  </a:lnTo>
                  <a:lnTo>
                    <a:pt x="14" y="88"/>
                  </a:lnTo>
                  <a:lnTo>
                    <a:pt x="14" y="77"/>
                  </a:lnTo>
                  <a:lnTo>
                    <a:pt x="88" y="151"/>
                  </a:lnTo>
                  <a:lnTo>
                    <a:pt x="77" y="151"/>
                  </a:lnTo>
                  <a:lnTo>
                    <a:pt x="152" y="77"/>
                  </a:lnTo>
                  <a:close/>
                </a:path>
              </a:pathLst>
            </a:custGeom>
            <a:solidFill>
              <a:srgbClr val="416FA6"/>
            </a:solidFill>
            <a:ln w="9525"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07" name="Freeform 83"/>
            <p:cNvSpPr>
              <a:spLocks/>
            </p:cNvSpPr>
            <p:nvPr/>
          </p:nvSpPr>
          <p:spPr bwMode="auto">
            <a:xfrm>
              <a:off x="2682" y="1505"/>
              <a:ext cx="56" cy="51"/>
            </a:xfrm>
            <a:custGeom>
              <a:avLst/>
              <a:gdLst/>
              <a:ahLst/>
              <a:cxnLst>
                <a:cxn ang="0">
                  <a:pos x="28" y="51"/>
                </a:cxn>
                <a:cxn ang="0">
                  <a:pos x="0" y="26"/>
                </a:cxn>
                <a:cxn ang="0">
                  <a:pos x="28" y="0"/>
                </a:cxn>
                <a:cxn ang="0">
                  <a:pos x="56" y="26"/>
                </a:cxn>
                <a:cxn ang="0">
                  <a:pos x="28" y="51"/>
                </a:cxn>
              </a:cxnLst>
              <a:rect l="0" t="0" r="r" b="b"/>
              <a:pathLst>
                <a:path w="56" h="51">
                  <a:moveTo>
                    <a:pt x="28" y="51"/>
                  </a:moveTo>
                  <a:lnTo>
                    <a:pt x="0" y="26"/>
                  </a:lnTo>
                  <a:lnTo>
                    <a:pt x="28" y="0"/>
                  </a:lnTo>
                  <a:lnTo>
                    <a:pt x="56" y="26"/>
                  </a:lnTo>
                  <a:lnTo>
                    <a:pt x="28" y="51"/>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08" name="Freeform 84"/>
            <p:cNvSpPr>
              <a:spLocks noEditPoints="1"/>
            </p:cNvSpPr>
            <p:nvPr/>
          </p:nvSpPr>
          <p:spPr bwMode="auto">
            <a:xfrm>
              <a:off x="2679" y="1502"/>
              <a:ext cx="62" cy="57"/>
            </a:xfrm>
            <a:custGeom>
              <a:avLst/>
              <a:gdLst/>
              <a:ahLst/>
              <a:cxnLst>
                <a:cxn ang="0">
                  <a:pos x="89" y="162"/>
                </a:cxn>
                <a:cxn ang="0">
                  <a:pos x="77" y="162"/>
                </a:cxn>
                <a:cxn ang="0">
                  <a:pos x="3" y="88"/>
                </a:cxn>
                <a:cxn ang="0">
                  <a:pos x="0" y="82"/>
                </a:cxn>
                <a:cxn ang="0">
                  <a:pos x="3" y="77"/>
                </a:cxn>
                <a:cxn ang="0">
                  <a:pos x="77" y="3"/>
                </a:cxn>
                <a:cxn ang="0">
                  <a:pos x="89" y="3"/>
                </a:cxn>
                <a:cxn ang="0">
                  <a:pos x="164" y="77"/>
                </a:cxn>
                <a:cxn ang="0">
                  <a:pos x="166" y="82"/>
                </a:cxn>
                <a:cxn ang="0">
                  <a:pos x="164" y="88"/>
                </a:cxn>
                <a:cxn ang="0">
                  <a:pos x="89" y="162"/>
                </a:cxn>
                <a:cxn ang="0">
                  <a:pos x="152" y="77"/>
                </a:cxn>
                <a:cxn ang="0">
                  <a:pos x="152" y="88"/>
                </a:cxn>
                <a:cxn ang="0">
                  <a:pos x="77" y="14"/>
                </a:cxn>
                <a:cxn ang="0">
                  <a:pos x="89" y="14"/>
                </a:cxn>
                <a:cxn ang="0">
                  <a:pos x="14" y="88"/>
                </a:cxn>
                <a:cxn ang="0">
                  <a:pos x="14" y="77"/>
                </a:cxn>
                <a:cxn ang="0">
                  <a:pos x="89" y="151"/>
                </a:cxn>
                <a:cxn ang="0">
                  <a:pos x="77" y="151"/>
                </a:cxn>
                <a:cxn ang="0">
                  <a:pos x="152" y="77"/>
                </a:cxn>
              </a:cxnLst>
              <a:rect l="0" t="0" r="r" b="b"/>
              <a:pathLst>
                <a:path w="166" h="165">
                  <a:moveTo>
                    <a:pt x="89" y="162"/>
                  </a:moveTo>
                  <a:cubicBezTo>
                    <a:pt x="86" y="165"/>
                    <a:pt x="81" y="165"/>
                    <a:pt x="77" y="162"/>
                  </a:cubicBezTo>
                  <a:lnTo>
                    <a:pt x="3" y="88"/>
                  </a:lnTo>
                  <a:cubicBezTo>
                    <a:pt x="1" y="87"/>
                    <a:pt x="0" y="85"/>
                    <a:pt x="0" y="82"/>
                  </a:cubicBezTo>
                  <a:cubicBezTo>
                    <a:pt x="0" y="80"/>
                    <a:pt x="1" y="78"/>
                    <a:pt x="3" y="77"/>
                  </a:cubicBezTo>
                  <a:lnTo>
                    <a:pt x="77" y="3"/>
                  </a:lnTo>
                  <a:cubicBezTo>
                    <a:pt x="81" y="0"/>
                    <a:pt x="86" y="0"/>
                    <a:pt x="89" y="3"/>
                  </a:cubicBezTo>
                  <a:lnTo>
                    <a:pt x="164" y="77"/>
                  </a:lnTo>
                  <a:cubicBezTo>
                    <a:pt x="165" y="78"/>
                    <a:pt x="166" y="80"/>
                    <a:pt x="166" y="82"/>
                  </a:cubicBezTo>
                  <a:cubicBezTo>
                    <a:pt x="166" y="85"/>
                    <a:pt x="165" y="87"/>
                    <a:pt x="164" y="88"/>
                  </a:cubicBezTo>
                  <a:lnTo>
                    <a:pt x="89" y="162"/>
                  </a:lnTo>
                  <a:close/>
                  <a:moveTo>
                    <a:pt x="152" y="77"/>
                  </a:moveTo>
                  <a:lnTo>
                    <a:pt x="152" y="88"/>
                  </a:lnTo>
                  <a:lnTo>
                    <a:pt x="77" y="14"/>
                  </a:lnTo>
                  <a:lnTo>
                    <a:pt x="89" y="14"/>
                  </a:lnTo>
                  <a:lnTo>
                    <a:pt x="14" y="88"/>
                  </a:lnTo>
                  <a:lnTo>
                    <a:pt x="14" y="77"/>
                  </a:lnTo>
                  <a:lnTo>
                    <a:pt x="89" y="151"/>
                  </a:lnTo>
                  <a:lnTo>
                    <a:pt x="77" y="151"/>
                  </a:lnTo>
                  <a:lnTo>
                    <a:pt x="152" y="77"/>
                  </a:lnTo>
                  <a:close/>
                </a:path>
              </a:pathLst>
            </a:custGeom>
            <a:solidFill>
              <a:srgbClr val="416FA6"/>
            </a:solidFill>
            <a:ln w="9525"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09" name="Freeform 85"/>
            <p:cNvSpPr>
              <a:spLocks/>
            </p:cNvSpPr>
            <p:nvPr/>
          </p:nvSpPr>
          <p:spPr bwMode="auto">
            <a:xfrm>
              <a:off x="3114" y="1571"/>
              <a:ext cx="56" cy="51"/>
            </a:xfrm>
            <a:custGeom>
              <a:avLst/>
              <a:gdLst/>
              <a:ahLst/>
              <a:cxnLst>
                <a:cxn ang="0">
                  <a:pos x="28" y="51"/>
                </a:cxn>
                <a:cxn ang="0">
                  <a:pos x="0" y="25"/>
                </a:cxn>
                <a:cxn ang="0">
                  <a:pos x="28" y="0"/>
                </a:cxn>
                <a:cxn ang="0">
                  <a:pos x="56" y="25"/>
                </a:cxn>
                <a:cxn ang="0">
                  <a:pos x="28" y="51"/>
                </a:cxn>
              </a:cxnLst>
              <a:rect l="0" t="0" r="r" b="b"/>
              <a:pathLst>
                <a:path w="56" h="51">
                  <a:moveTo>
                    <a:pt x="28" y="51"/>
                  </a:moveTo>
                  <a:lnTo>
                    <a:pt x="0" y="25"/>
                  </a:lnTo>
                  <a:lnTo>
                    <a:pt x="28" y="0"/>
                  </a:lnTo>
                  <a:lnTo>
                    <a:pt x="56" y="25"/>
                  </a:lnTo>
                  <a:lnTo>
                    <a:pt x="28" y="51"/>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10" name="Freeform 86"/>
            <p:cNvSpPr>
              <a:spLocks noEditPoints="1"/>
            </p:cNvSpPr>
            <p:nvPr/>
          </p:nvSpPr>
          <p:spPr bwMode="auto">
            <a:xfrm>
              <a:off x="3111" y="1568"/>
              <a:ext cx="62" cy="57"/>
            </a:xfrm>
            <a:custGeom>
              <a:avLst/>
              <a:gdLst/>
              <a:ahLst/>
              <a:cxnLst>
                <a:cxn ang="0">
                  <a:pos x="88" y="163"/>
                </a:cxn>
                <a:cxn ang="0">
                  <a:pos x="77" y="163"/>
                </a:cxn>
                <a:cxn ang="0">
                  <a:pos x="2" y="89"/>
                </a:cxn>
                <a:cxn ang="0">
                  <a:pos x="0" y="83"/>
                </a:cxn>
                <a:cxn ang="0">
                  <a:pos x="2" y="78"/>
                </a:cxn>
                <a:cxn ang="0">
                  <a:pos x="77" y="4"/>
                </a:cxn>
                <a:cxn ang="0">
                  <a:pos x="88" y="4"/>
                </a:cxn>
                <a:cxn ang="0">
                  <a:pos x="163" y="78"/>
                </a:cxn>
                <a:cxn ang="0">
                  <a:pos x="165" y="83"/>
                </a:cxn>
                <a:cxn ang="0">
                  <a:pos x="163" y="89"/>
                </a:cxn>
                <a:cxn ang="0">
                  <a:pos x="88" y="163"/>
                </a:cxn>
                <a:cxn ang="0">
                  <a:pos x="152" y="78"/>
                </a:cxn>
                <a:cxn ang="0">
                  <a:pos x="152" y="89"/>
                </a:cxn>
                <a:cxn ang="0">
                  <a:pos x="77" y="15"/>
                </a:cxn>
                <a:cxn ang="0">
                  <a:pos x="88" y="15"/>
                </a:cxn>
                <a:cxn ang="0">
                  <a:pos x="13" y="89"/>
                </a:cxn>
                <a:cxn ang="0">
                  <a:pos x="13" y="78"/>
                </a:cxn>
                <a:cxn ang="0">
                  <a:pos x="88" y="152"/>
                </a:cxn>
                <a:cxn ang="0">
                  <a:pos x="77" y="152"/>
                </a:cxn>
                <a:cxn ang="0">
                  <a:pos x="152" y="78"/>
                </a:cxn>
              </a:cxnLst>
              <a:rect l="0" t="0" r="r" b="b"/>
              <a:pathLst>
                <a:path w="165" h="166">
                  <a:moveTo>
                    <a:pt x="88" y="163"/>
                  </a:moveTo>
                  <a:cubicBezTo>
                    <a:pt x="85" y="166"/>
                    <a:pt x="80" y="166"/>
                    <a:pt x="77" y="163"/>
                  </a:cubicBezTo>
                  <a:lnTo>
                    <a:pt x="2" y="89"/>
                  </a:lnTo>
                  <a:cubicBezTo>
                    <a:pt x="0" y="87"/>
                    <a:pt x="0" y="85"/>
                    <a:pt x="0" y="83"/>
                  </a:cubicBezTo>
                  <a:cubicBezTo>
                    <a:pt x="0" y="81"/>
                    <a:pt x="0" y="79"/>
                    <a:pt x="2" y="78"/>
                  </a:cubicBezTo>
                  <a:lnTo>
                    <a:pt x="77" y="4"/>
                  </a:lnTo>
                  <a:cubicBezTo>
                    <a:pt x="80" y="0"/>
                    <a:pt x="85" y="0"/>
                    <a:pt x="88" y="4"/>
                  </a:cubicBezTo>
                  <a:lnTo>
                    <a:pt x="163" y="78"/>
                  </a:lnTo>
                  <a:cubicBezTo>
                    <a:pt x="164" y="79"/>
                    <a:pt x="165" y="81"/>
                    <a:pt x="165" y="83"/>
                  </a:cubicBezTo>
                  <a:cubicBezTo>
                    <a:pt x="165" y="85"/>
                    <a:pt x="164" y="87"/>
                    <a:pt x="163" y="89"/>
                  </a:cubicBezTo>
                  <a:lnTo>
                    <a:pt x="88" y="163"/>
                  </a:lnTo>
                  <a:close/>
                  <a:moveTo>
                    <a:pt x="152" y="78"/>
                  </a:moveTo>
                  <a:lnTo>
                    <a:pt x="152" y="89"/>
                  </a:lnTo>
                  <a:lnTo>
                    <a:pt x="77" y="15"/>
                  </a:lnTo>
                  <a:lnTo>
                    <a:pt x="88" y="15"/>
                  </a:lnTo>
                  <a:lnTo>
                    <a:pt x="13" y="89"/>
                  </a:lnTo>
                  <a:lnTo>
                    <a:pt x="13" y="78"/>
                  </a:lnTo>
                  <a:lnTo>
                    <a:pt x="88" y="152"/>
                  </a:lnTo>
                  <a:lnTo>
                    <a:pt x="77" y="152"/>
                  </a:lnTo>
                  <a:lnTo>
                    <a:pt x="152" y="78"/>
                  </a:lnTo>
                  <a:close/>
                </a:path>
              </a:pathLst>
            </a:custGeom>
            <a:solidFill>
              <a:srgbClr val="416FA6"/>
            </a:solidFill>
            <a:ln w="9525"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11" name="Freeform 87"/>
            <p:cNvSpPr>
              <a:spLocks/>
            </p:cNvSpPr>
            <p:nvPr/>
          </p:nvSpPr>
          <p:spPr bwMode="auto">
            <a:xfrm>
              <a:off x="3546" y="1546"/>
              <a:ext cx="55" cy="51"/>
            </a:xfrm>
            <a:custGeom>
              <a:avLst/>
              <a:gdLst/>
              <a:ahLst/>
              <a:cxnLst>
                <a:cxn ang="0">
                  <a:pos x="28" y="51"/>
                </a:cxn>
                <a:cxn ang="0">
                  <a:pos x="0" y="25"/>
                </a:cxn>
                <a:cxn ang="0">
                  <a:pos x="28" y="0"/>
                </a:cxn>
                <a:cxn ang="0">
                  <a:pos x="55" y="25"/>
                </a:cxn>
                <a:cxn ang="0">
                  <a:pos x="28" y="51"/>
                </a:cxn>
              </a:cxnLst>
              <a:rect l="0" t="0" r="r" b="b"/>
              <a:pathLst>
                <a:path w="55" h="51">
                  <a:moveTo>
                    <a:pt x="28" y="51"/>
                  </a:moveTo>
                  <a:lnTo>
                    <a:pt x="0" y="25"/>
                  </a:lnTo>
                  <a:lnTo>
                    <a:pt x="28" y="0"/>
                  </a:lnTo>
                  <a:lnTo>
                    <a:pt x="55" y="25"/>
                  </a:lnTo>
                  <a:lnTo>
                    <a:pt x="28" y="51"/>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12" name="Freeform 88"/>
            <p:cNvSpPr>
              <a:spLocks noEditPoints="1"/>
            </p:cNvSpPr>
            <p:nvPr/>
          </p:nvSpPr>
          <p:spPr bwMode="auto">
            <a:xfrm>
              <a:off x="3543" y="1543"/>
              <a:ext cx="61" cy="56"/>
            </a:xfrm>
            <a:custGeom>
              <a:avLst/>
              <a:gdLst/>
              <a:ahLst/>
              <a:cxnLst>
                <a:cxn ang="0">
                  <a:pos x="88" y="162"/>
                </a:cxn>
                <a:cxn ang="0">
                  <a:pos x="77" y="162"/>
                </a:cxn>
                <a:cxn ang="0">
                  <a:pos x="2" y="88"/>
                </a:cxn>
                <a:cxn ang="0">
                  <a:pos x="0" y="83"/>
                </a:cxn>
                <a:cxn ang="0">
                  <a:pos x="2" y="77"/>
                </a:cxn>
                <a:cxn ang="0">
                  <a:pos x="77" y="3"/>
                </a:cxn>
                <a:cxn ang="0">
                  <a:pos x="88" y="3"/>
                </a:cxn>
                <a:cxn ang="0">
                  <a:pos x="163" y="77"/>
                </a:cxn>
                <a:cxn ang="0">
                  <a:pos x="165" y="83"/>
                </a:cxn>
                <a:cxn ang="0">
                  <a:pos x="163" y="88"/>
                </a:cxn>
                <a:cxn ang="0">
                  <a:pos x="88" y="162"/>
                </a:cxn>
                <a:cxn ang="0">
                  <a:pos x="152" y="77"/>
                </a:cxn>
                <a:cxn ang="0">
                  <a:pos x="152" y="88"/>
                </a:cxn>
                <a:cxn ang="0">
                  <a:pos x="77" y="14"/>
                </a:cxn>
                <a:cxn ang="0">
                  <a:pos x="88" y="14"/>
                </a:cxn>
                <a:cxn ang="0">
                  <a:pos x="14" y="88"/>
                </a:cxn>
                <a:cxn ang="0">
                  <a:pos x="14" y="77"/>
                </a:cxn>
                <a:cxn ang="0">
                  <a:pos x="88" y="151"/>
                </a:cxn>
                <a:cxn ang="0">
                  <a:pos x="77" y="151"/>
                </a:cxn>
                <a:cxn ang="0">
                  <a:pos x="152" y="77"/>
                </a:cxn>
              </a:cxnLst>
              <a:rect l="0" t="0" r="r" b="b"/>
              <a:pathLst>
                <a:path w="165" h="165">
                  <a:moveTo>
                    <a:pt x="88" y="162"/>
                  </a:moveTo>
                  <a:cubicBezTo>
                    <a:pt x="85" y="165"/>
                    <a:pt x="80" y="165"/>
                    <a:pt x="77" y="162"/>
                  </a:cubicBezTo>
                  <a:lnTo>
                    <a:pt x="2" y="88"/>
                  </a:lnTo>
                  <a:cubicBezTo>
                    <a:pt x="1" y="87"/>
                    <a:pt x="0" y="85"/>
                    <a:pt x="0" y="83"/>
                  </a:cubicBezTo>
                  <a:cubicBezTo>
                    <a:pt x="0" y="80"/>
                    <a:pt x="1" y="78"/>
                    <a:pt x="2" y="77"/>
                  </a:cubicBezTo>
                  <a:lnTo>
                    <a:pt x="77" y="3"/>
                  </a:lnTo>
                  <a:cubicBezTo>
                    <a:pt x="80" y="0"/>
                    <a:pt x="85" y="0"/>
                    <a:pt x="88" y="3"/>
                  </a:cubicBezTo>
                  <a:lnTo>
                    <a:pt x="163" y="77"/>
                  </a:lnTo>
                  <a:cubicBezTo>
                    <a:pt x="165" y="78"/>
                    <a:pt x="165" y="80"/>
                    <a:pt x="165" y="83"/>
                  </a:cubicBezTo>
                  <a:cubicBezTo>
                    <a:pt x="165" y="85"/>
                    <a:pt x="165" y="87"/>
                    <a:pt x="163" y="88"/>
                  </a:cubicBezTo>
                  <a:lnTo>
                    <a:pt x="88" y="162"/>
                  </a:lnTo>
                  <a:close/>
                  <a:moveTo>
                    <a:pt x="152" y="77"/>
                  </a:moveTo>
                  <a:lnTo>
                    <a:pt x="152" y="88"/>
                  </a:lnTo>
                  <a:lnTo>
                    <a:pt x="77" y="14"/>
                  </a:lnTo>
                  <a:lnTo>
                    <a:pt x="88" y="14"/>
                  </a:lnTo>
                  <a:lnTo>
                    <a:pt x="14" y="88"/>
                  </a:lnTo>
                  <a:lnTo>
                    <a:pt x="14" y="77"/>
                  </a:lnTo>
                  <a:lnTo>
                    <a:pt x="88" y="151"/>
                  </a:lnTo>
                  <a:lnTo>
                    <a:pt x="77" y="151"/>
                  </a:lnTo>
                  <a:lnTo>
                    <a:pt x="152" y="77"/>
                  </a:lnTo>
                  <a:close/>
                </a:path>
              </a:pathLst>
            </a:custGeom>
            <a:solidFill>
              <a:srgbClr val="416FA6"/>
            </a:solidFill>
            <a:ln w="9525"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13" name="Freeform 89"/>
            <p:cNvSpPr>
              <a:spLocks/>
            </p:cNvSpPr>
            <p:nvPr/>
          </p:nvSpPr>
          <p:spPr bwMode="auto">
            <a:xfrm>
              <a:off x="1406" y="1717"/>
              <a:ext cx="2175" cy="425"/>
            </a:xfrm>
            <a:custGeom>
              <a:avLst/>
              <a:gdLst/>
              <a:ahLst/>
              <a:cxnLst>
                <a:cxn ang="0">
                  <a:pos x="9" y="1192"/>
                </a:cxn>
                <a:cxn ang="0">
                  <a:pos x="1161" y="8"/>
                </a:cxn>
                <a:cxn ang="0">
                  <a:pos x="1179" y="0"/>
                </a:cxn>
                <a:cxn ang="0">
                  <a:pos x="2331" y="32"/>
                </a:cxn>
                <a:cxn ang="0">
                  <a:pos x="3500" y="113"/>
                </a:cxn>
                <a:cxn ang="0">
                  <a:pos x="3512" y="117"/>
                </a:cxn>
                <a:cxn ang="0">
                  <a:pos x="4664" y="901"/>
                </a:cxn>
                <a:cxn ang="0">
                  <a:pos x="4649" y="897"/>
                </a:cxn>
                <a:cxn ang="0">
                  <a:pos x="5801" y="833"/>
                </a:cxn>
                <a:cxn ang="0">
                  <a:pos x="5826" y="855"/>
                </a:cxn>
                <a:cxn ang="0">
                  <a:pos x="5804" y="880"/>
                </a:cxn>
                <a:cxn ang="0">
                  <a:pos x="4652" y="944"/>
                </a:cxn>
                <a:cxn ang="0">
                  <a:pos x="4637" y="940"/>
                </a:cxn>
                <a:cxn ang="0">
                  <a:pos x="3485" y="156"/>
                </a:cxn>
                <a:cxn ang="0">
                  <a:pos x="3497" y="160"/>
                </a:cxn>
                <a:cxn ang="0">
                  <a:pos x="2330" y="80"/>
                </a:cxn>
                <a:cxn ang="0">
                  <a:pos x="1178" y="48"/>
                </a:cxn>
                <a:cxn ang="0">
                  <a:pos x="1196" y="41"/>
                </a:cxn>
                <a:cxn ang="0">
                  <a:pos x="44" y="1225"/>
                </a:cxn>
                <a:cxn ang="0">
                  <a:pos x="10" y="1226"/>
                </a:cxn>
                <a:cxn ang="0">
                  <a:pos x="9" y="1192"/>
                </a:cxn>
              </a:cxnLst>
              <a:rect l="0" t="0" r="r" b="b"/>
              <a:pathLst>
                <a:path w="5827" h="1235">
                  <a:moveTo>
                    <a:pt x="9" y="1192"/>
                  </a:moveTo>
                  <a:lnTo>
                    <a:pt x="1161" y="8"/>
                  </a:lnTo>
                  <a:cubicBezTo>
                    <a:pt x="1166" y="3"/>
                    <a:pt x="1172" y="0"/>
                    <a:pt x="1179" y="0"/>
                  </a:cubicBezTo>
                  <a:lnTo>
                    <a:pt x="2331" y="32"/>
                  </a:lnTo>
                  <a:lnTo>
                    <a:pt x="3500" y="113"/>
                  </a:lnTo>
                  <a:cubicBezTo>
                    <a:pt x="3504" y="113"/>
                    <a:pt x="3508" y="114"/>
                    <a:pt x="3512" y="117"/>
                  </a:cubicBezTo>
                  <a:lnTo>
                    <a:pt x="4664" y="901"/>
                  </a:lnTo>
                  <a:lnTo>
                    <a:pt x="4649" y="897"/>
                  </a:lnTo>
                  <a:lnTo>
                    <a:pt x="5801" y="833"/>
                  </a:lnTo>
                  <a:cubicBezTo>
                    <a:pt x="5814" y="832"/>
                    <a:pt x="5826" y="842"/>
                    <a:pt x="5826" y="855"/>
                  </a:cubicBezTo>
                  <a:cubicBezTo>
                    <a:pt x="5827" y="868"/>
                    <a:pt x="5817" y="880"/>
                    <a:pt x="5804" y="880"/>
                  </a:cubicBezTo>
                  <a:lnTo>
                    <a:pt x="4652" y="944"/>
                  </a:lnTo>
                  <a:cubicBezTo>
                    <a:pt x="4647" y="945"/>
                    <a:pt x="4641" y="943"/>
                    <a:pt x="4637" y="940"/>
                  </a:cubicBezTo>
                  <a:lnTo>
                    <a:pt x="3485" y="156"/>
                  </a:lnTo>
                  <a:lnTo>
                    <a:pt x="3497" y="160"/>
                  </a:lnTo>
                  <a:lnTo>
                    <a:pt x="2330" y="80"/>
                  </a:lnTo>
                  <a:lnTo>
                    <a:pt x="1178" y="48"/>
                  </a:lnTo>
                  <a:lnTo>
                    <a:pt x="1196" y="41"/>
                  </a:lnTo>
                  <a:lnTo>
                    <a:pt x="44" y="1225"/>
                  </a:lnTo>
                  <a:cubicBezTo>
                    <a:pt x="34" y="1235"/>
                    <a:pt x="19" y="1235"/>
                    <a:pt x="10" y="1226"/>
                  </a:cubicBezTo>
                  <a:cubicBezTo>
                    <a:pt x="0" y="1216"/>
                    <a:pt x="0" y="1201"/>
                    <a:pt x="9" y="1192"/>
                  </a:cubicBezTo>
                  <a:close/>
                </a:path>
              </a:pathLst>
            </a:custGeom>
            <a:solidFill>
              <a:srgbClr val="A8423F"/>
            </a:solidFill>
            <a:ln w="9525"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14" name="Rectangle 90"/>
            <p:cNvSpPr>
              <a:spLocks noChangeArrowheads="1"/>
            </p:cNvSpPr>
            <p:nvPr/>
          </p:nvSpPr>
          <p:spPr bwMode="auto">
            <a:xfrm>
              <a:off x="1386" y="2105"/>
              <a:ext cx="59" cy="49"/>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15" name="Freeform 91"/>
            <p:cNvSpPr>
              <a:spLocks noEditPoints="1"/>
            </p:cNvSpPr>
            <p:nvPr/>
          </p:nvSpPr>
          <p:spPr bwMode="auto">
            <a:xfrm>
              <a:off x="1383" y="2102"/>
              <a:ext cx="65" cy="55"/>
            </a:xfrm>
            <a:custGeom>
              <a:avLst/>
              <a:gdLst/>
              <a:ahLst/>
              <a:cxnLst>
                <a:cxn ang="0">
                  <a:pos x="0" y="8"/>
                </a:cxn>
                <a:cxn ang="0">
                  <a:pos x="8" y="0"/>
                </a:cxn>
                <a:cxn ang="0">
                  <a:pos x="168" y="0"/>
                </a:cxn>
                <a:cxn ang="0">
                  <a:pos x="176" y="8"/>
                </a:cxn>
                <a:cxn ang="0">
                  <a:pos x="176" y="152"/>
                </a:cxn>
                <a:cxn ang="0">
                  <a:pos x="168" y="160"/>
                </a:cxn>
                <a:cxn ang="0">
                  <a:pos x="8" y="160"/>
                </a:cxn>
                <a:cxn ang="0">
                  <a:pos x="0" y="152"/>
                </a:cxn>
                <a:cxn ang="0">
                  <a:pos x="0" y="8"/>
                </a:cxn>
                <a:cxn ang="0">
                  <a:pos x="16" y="152"/>
                </a:cxn>
                <a:cxn ang="0">
                  <a:pos x="8" y="144"/>
                </a:cxn>
                <a:cxn ang="0">
                  <a:pos x="168" y="144"/>
                </a:cxn>
                <a:cxn ang="0">
                  <a:pos x="160" y="152"/>
                </a:cxn>
                <a:cxn ang="0">
                  <a:pos x="160" y="8"/>
                </a:cxn>
                <a:cxn ang="0">
                  <a:pos x="168" y="16"/>
                </a:cxn>
                <a:cxn ang="0">
                  <a:pos x="8" y="16"/>
                </a:cxn>
                <a:cxn ang="0">
                  <a:pos x="16" y="8"/>
                </a:cxn>
                <a:cxn ang="0">
                  <a:pos x="16" y="152"/>
                </a:cxn>
              </a:cxnLst>
              <a:rect l="0" t="0" r="r" b="b"/>
              <a:pathLst>
                <a:path w="176" h="160">
                  <a:moveTo>
                    <a:pt x="0" y="8"/>
                  </a:moveTo>
                  <a:cubicBezTo>
                    <a:pt x="0" y="4"/>
                    <a:pt x="4" y="0"/>
                    <a:pt x="8" y="0"/>
                  </a:cubicBezTo>
                  <a:lnTo>
                    <a:pt x="168" y="0"/>
                  </a:lnTo>
                  <a:cubicBezTo>
                    <a:pt x="173" y="0"/>
                    <a:pt x="176" y="4"/>
                    <a:pt x="176" y="8"/>
                  </a:cubicBezTo>
                  <a:lnTo>
                    <a:pt x="176" y="152"/>
                  </a:lnTo>
                  <a:cubicBezTo>
                    <a:pt x="176" y="157"/>
                    <a:pt x="173" y="160"/>
                    <a:pt x="168" y="160"/>
                  </a:cubicBezTo>
                  <a:lnTo>
                    <a:pt x="8" y="160"/>
                  </a:lnTo>
                  <a:cubicBezTo>
                    <a:pt x="4" y="160"/>
                    <a:pt x="0" y="157"/>
                    <a:pt x="0" y="152"/>
                  </a:cubicBezTo>
                  <a:lnTo>
                    <a:pt x="0" y="8"/>
                  </a:lnTo>
                  <a:close/>
                  <a:moveTo>
                    <a:pt x="16" y="152"/>
                  </a:moveTo>
                  <a:lnTo>
                    <a:pt x="8" y="144"/>
                  </a:lnTo>
                  <a:lnTo>
                    <a:pt x="168" y="144"/>
                  </a:lnTo>
                  <a:lnTo>
                    <a:pt x="160" y="152"/>
                  </a:lnTo>
                  <a:lnTo>
                    <a:pt x="160" y="8"/>
                  </a:lnTo>
                  <a:lnTo>
                    <a:pt x="168" y="16"/>
                  </a:lnTo>
                  <a:lnTo>
                    <a:pt x="8" y="16"/>
                  </a:lnTo>
                  <a:lnTo>
                    <a:pt x="16" y="8"/>
                  </a:lnTo>
                  <a:lnTo>
                    <a:pt x="16" y="152"/>
                  </a:lnTo>
                  <a:close/>
                </a:path>
              </a:pathLst>
            </a:custGeom>
            <a:solidFill>
              <a:srgbClr val="A8423F"/>
            </a:solidFill>
            <a:ln w="9525"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16" name="Rectangle 92"/>
            <p:cNvSpPr>
              <a:spLocks noChangeArrowheads="1"/>
            </p:cNvSpPr>
            <p:nvPr/>
          </p:nvSpPr>
          <p:spPr bwMode="auto">
            <a:xfrm>
              <a:off x="1822" y="1698"/>
              <a:ext cx="53" cy="49"/>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17" name="Freeform 93"/>
            <p:cNvSpPr>
              <a:spLocks noEditPoints="1"/>
            </p:cNvSpPr>
            <p:nvPr/>
          </p:nvSpPr>
          <p:spPr bwMode="auto">
            <a:xfrm>
              <a:off x="1819" y="1695"/>
              <a:ext cx="59" cy="55"/>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A8423F"/>
            </a:solidFill>
            <a:ln w="9525"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18" name="Rectangle 94"/>
            <p:cNvSpPr>
              <a:spLocks noChangeArrowheads="1"/>
            </p:cNvSpPr>
            <p:nvPr/>
          </p:nvSpPr>
          <p:spPr bwMode="auto">
            <a:xfrm>
              <a:off x="2252" y="1709"/>
              <a:ext cx="53" cy="55"/>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19" name="Freeform 95"/>
            <p:cNvSpPr>
              <a:spLocks noEditPoints="1"/>
            </p:cNvSpPr>
            <p:nvPr/>
          </p:nvSpPr>
          <p:spPr bwMode="auto">
            <a:xfrm>
              <a:off x="2249" y="1706"/>
              <a:ext cx="59" cy="60"/>
            </a:xfrm>
            <a:custGeom>
              <a:avLst/>
              <a:gdLst/>
              <a:ahLst/>
              <a:cxnLst>
                <a:cxn ang="0">
                  <a:pos x="0" y="8"/>
                </a:cxn>
                <a:cxn ang="0">
                  <a:pos x="8" y="0"/>
                </a:cxn>
                <a:cxn ang="0">
                  <a:pos x="152" y="0"/>
                </a:cxn>
                <a:cxn ang="0">
                  <a:pos x="160" y="8"/>
                </a:cxn>
                <a:cxn ang="0">
                  <a:pos x="160" y="168"/>
                </a:cxn>
                <a:cxn ang="0">
                  <a:pos x="152" y="176"/>
                </a:cxn>
                <a:cxn ang="0">
                  <a:pos x="8" y="176"/>
                </a:cxn>
                <a:cxn ang="0">
                  <a:pos x="0" y="168"/>
                </a:cxn>
                <a:cxn ang="0">
                  <a:pos x="0" y="8"/>
                </a:cxn>
                <a:cxn ang="0">
                  <a:pos x="16" y="168"/>
                </a:cxn>
                <a:cxn ang="0">
                  <a:pos x="8" y="160"/>
                </a:cxn>
                <a:cxn ang="0">
                  <a:pos x="152" y="160"/>
                </a:cxn>
                <a:cxn ang="0">
                  <a:pos x="144" y="168"/>
                </a:cxn>
                <a:cxn ang="0">
                  <a:pos x="144" y="8"/>
                </a:cxn>
                <a:cxn ang="0">
                  <a:pos x="152" y="16"/>
                </a:cxn>
                <a:cxn ang="0">
                  <a:pos x="8" y="16"/>
                </a:cxn>
                <a:cxn ang="0">
                  <a:pos x="16" y="8"/>
                </a:cxn>
                <a:cxn ang="0">
                  <a:pos x="16" y="168"/>
                </a:cxn>
              </a:cxnLst>
              <a:rect l="0" t="0" r="r" b="b"/>
              <a:pathLst>
                <a:path w="160" h="176">
                  <a:moveTo>
                    <a:pt x="0" y="8"/>
                  </a:moveTo>
                  <a:cubicBezTo>
                    <a:pt x="0" y="4"/>
                    <a:pt x="4" y="0"/>
                    <a:pt x="8" y="0"/>
                  </a:cubicBezTo>
                  <a:lnTo>
                    <a:pt x="152" y="0"/>
                  </a:lnTo>
                  <a:cubicBezTo>
                    <a:pt x="157" y="0"/>
                    <a:pt x="160" y="4"/>
                    <a:pt x="160" y="8"/>
                  </a:cubicBezTo>
                  <a:lnTo>
                    <a:pt x="160" y="168"/>
                  </a:lnTo>
                  <a:cubicBezTo>
                    <a:pt x="160" y="173"/>
                    <a:pt x="157" y="176"/>
                    <a:pt x="152" y="176"/>
                  </a:cubicBezTo>
                  <a:lnTo>
                    <a:pt x="8" y="176"/>
                  </a:lnTo>
                  <a:cubicBezTo>
                    <a:pt x="4" y="176"/>
                    <a:pt x="0" y="173"/>
                    <a:pt x="0" y="168"/>
                  </a:cubicBezTo>
                  <a:lnTo>
                    <a:pt x="0" y="8"/>
                  </a:lnTo>
                  <a:close/>
                  <a:moveTo>
                    <a:pt x="16" y="168"/>
                  </a:moveTo>
                  <a:lnTo>
                    <a:pt x="8" y="160"/>
                  </a:lnTo>
                  <a:lnTo>
                    <a:pt x="152" y="160"/>
                  </a:lnTo>
                  <a:lnTo>
                    <a:pt x="144" y="168"/>
                  </a:lnTo>
                  <a:lnTo>
                    <a:pt x="144" y="8"/>
                  </a:lnTo>
                  <a:lnTo>
                    <a:pt x="152" y="16"/>
                  </a:lnTo>
                  <a:lnTo>
                    <a:pt x="8" y="16"/>
                  </a:lnTo>
                  <a:lnTo>
                    <a:pt x="16" y="8"/>
                  </a:lnTo>
                  <a:lnTo>
                    <a:pt x="16" y="168"/>
                  </a:lnTo>
                  <a:close/>
                </a:path>
              </a:pathLst>
            </a:custGeom>
            <a:solidFill>
              <a:srgbClr val="A8423F"/>
            </a:solidFill>
            <a:ln w="9525"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20" name="Rectangle 96"/>
            <p:cNvSpPr>
              <a:spLocks noChangeArrowheads="1"/>
            </p:cNvSpPr>
            <p:nvPr/>
          </p:nvSpPr>
          <p:spPr bwMode="auto">
            <a:xfrm>
              <a:off x="2682" y="1742"/>
              <a:ext cx="53" cy="49"/>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21" name="Freeform 97"/>
            <p:cNvSpPr>
              <a:spLocks noEditPoints="1"/>
            </p:cNvSpPr>
            <p:nvPr/>
          </p:nvSpPr>
          <p:spPr bwMode="auto">
            <a:xfrm>
              <a:off x="2679" y="1739"/>
              <a:ext cx="59" cy="55"/>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A8423F"/>
            </a:solidFill>
            <a:ln w="9525"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22" name="Rectangle 98"/>
            <p:cNvSpPr>
              <a:spLocks noChangeArrowheads="1"/>
            </p:cNvSpPr>
            <p:nvPr/>
          </p:nvSpPr>
          <p:spPr bwMode="auto">
            <a:xfrm>
              <a:off x="3112" y="2006"/>
              <a:ext cx="59" cy="55"/>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23" name="Freeform 99"/>
            <p:cNvSpPr>
              <a:spLocks noEditPoints="1"/>
            </p:cNvSpPr>
            <p:nvPr/>
          </p:nvSpPr>
          <p:spPr bwMode="auto">
            <a:xfrm>
              <a:off x="3109" y="2003"/>
              <a:ext cx="65" cy="60"/>
            </a:xfrm>
            <a:custGeom>
              <a:avLst/>
              <a:gdLst/>
              <a:ahLst/>
              <a:cxnLst>
                <a:cxn ang="0">
                  <a:pos x="0" y="8"/>
                </a:cxn>
                <a:cxn ang="0">
                  <a:pos x="8" y="0"/>
                </a:cxn>
                <a:cxn ang="0">
                  <a:pos x="168" y="0"/>
                </a:cxn>
                <a:cxn ang="0">
                  <a:pos x="176" y="8"/>
                </a:cxn>
                <a:cxn ang="0">
                  <a:pos x="176" y="168"/>
                </a:cxn>
                <a:cxn ang="0">
                  <a:pos x="168" y="176"/>
                </a:cxn>
                <a:cxn ang="0">
                  <a:pos x="8" y="176"/>
                </a:cxn>
                <a:cxn ang="0">
                  <a:pos x="0" y="168"/>
                </a:cxn>
                <a:cxn ang="0">
                  <a:pos x="0" y="8"/>
                </a:cxn>
                <a:cxn ang="0">
                  <a:pos x="16" y="168"/>
                </a:cxn>
                <a:cxn ang="0">
                  <a:pos x="8" y="160"/>
                </a:cxn>
                <a:cxn ang="0">
                  <a:pos x="168" y="160"/>
                </a:cxn>
                <a:cxn ang="0">
                  <a:pos x="160" y="168"/>
                </a:cxn>
                <a:cxn ang="0">
                  <a:pos x="160" y="8"/>
                </a:cxn>
                <a:cxn ang="0">
                  <a:pos x="168" y="16"/>
                </a:cxn>
                <a:cxn ang="0">
                  <a:pos x="8" y="16"/>
                </a:cxn>
                <a:cxn ang="0">
                  <a:pos x="16" y="8"/>
                </a:cxn>
                <a:cxn ang="0">
                  <a:pos x="16" y="168"/>
                </a:cxn>
              </a:cxnLst>
              <a:rect l="0" t="0" r="r" b="b"/>
              <a:pathLst>
                <a:path w="176" h="176">
                  <a:moveTo>
                    <a:pt x="0" y="8"/>
                  </a:moveTo>
                  <a:cubicBezTo>
                    <a:pt x="0" y="4"/>
                    <a:pt x="4" y="0"/>
                    <a:pt x="8" y="0"/>
                  </a:cubicBezTo>
                  <a:lnTo>
                    <a:pt x="168" y="0"/>
                  </a:lnTo>
                  <a:cubicBezTo>
                    <a:pt x="173" y="0"/>
                    <a:pt x="176" y="4"/>
                    <a:pt x="176" y="8"/>
                  </a:cubicBezTo>
                  <a:lnTo>
                    <a:pt x="176" y="168"/>
                  </a:lnTo>
                  <a:cubicBezTo>
                    <a:pt x="176" y="173"/>
                    <a:pt x="173" y="176"/>
                    <a:pt x="168" y="176"/>
                  </a:cubicBezTo>
                  <a:lnTo>
                    <a:pt x="8" y="176"/>
                  </a:lnTo>
                  <a:cubicBezTo>
                    <a:pt x="4" y="176"/>
                    <a:pt x="0" y="173"/>
                    <a:pt x="0" y="168"/>
                  </a:cubicBezTo>
                  <a:lnTo>
                    <a:pt x="0" y="8"/>
                  </a:lnTo>
                  <a:close/>
                  <a:moveTo>
                    <a:pt x="16" y="168"/>
                  </a:moveTo>
                  <a:lnTo>
                    <a:pt x="8" y="160"/>
                  </a:lnTo>
                  <a:lnTo>
                    <a:pt x="168" y="160"/>
                  </a:lnTo>
                  <a:lnTo>
                    <a:pt x="160" y="168"/>
                  </a:lnTo>
                  <a:lnTo>
                    <a:pt x="160" y="8"/>
                  </a:lnTo>
                  <a:lnTo>
                    <a:pt x="168" y="16"/>
                  </a:lnTo>
                  <a:lnTo>
                    <a:pt x="8" y="16"/>
                  </a:lnTo>
                  <a:lnTo>
                    <a:pt x="16" y="8"/>
                  </a:lnTo>
                  <a:lnTo>
                    <a:pt x="16" y="168"/>
                  </a:lnTo>
                  <a:close/>
                </a:path>
              </a:pathLst>
            </a:custGeom>
            <a:solidFill>
              <a:srgbClr val="A8423F"/>
            </a:solidFill>
            <a:ln w="9525"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24" name="Rectangle 100"/>
            <p:cNvSpPr>
              <a:spLocks noChangeArrowheads="1"/>
            </p:cNvSpPr>
            <p:nvPr/>
          </p:nvSpPr>
          <p:spPr bwMode="auto">
            <a:xfrm>
              <a:off x="3542" y="1984"/>
              <a:ext cx="59" cy="49"/>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25" name="Freeform 101"/>
            <p:cNvSpPr>
              <a:spLocks noEditPoints="1"/>
            </p:cNvSpPr>
            <p:nvPr/>
          </p:nvSpPr>
          <p:spPr bwMode="auto">
            <a:xfrm>
              <a:off x="3539" y="1981"/>
              <a:ext cx="65" cy="55"/>
            </a:xfrm>
            <a:custGeom>
              <a:avLst/>
              <a:gdLst/>
              <a:ahLst/>
              <a:cxnLst>
                <a:cxn ang="0">
                  <a:pos x="0" y="8"/>
                </a:cxn>
                <a:cxn ang="0">
                  <a:pos x="8" y="0"/>
                </a:cxn>
                <a:cxn ang="0">
                  <a:pos x="168" y="0"/>
                </a:cxn>
                <a:cxn ang="0">
                  <a:pos x="176" y="8"/>
                </a:cxn>
                <a:cxn ang="0">
                  <a:pos x="176" y="152"/>
                </a:cxn>
                <a:cxn ang="0">
                  <a:pos x="168" y="160"/>
                </a:cxn>
                <a:cxn ang="0">
                  <a:pos x="8" y="160"/>
                </a:cxn>
                <a:cxn ang="0">
                  <a:pos x="0" y="152"/>
                </a:cxn>
                <a:cxn ang="0">
                  <a:pos x="0" y="8"/>
                </a:cxn>
                <a:cxn ang="0">
                  <a:pos x="16" y="152"/>
                </a:cxn>
                <a:cxn ang="0">
                  <a:pos x="8" y="144"/>
                </a:cxn>
                <a:cxn ang="0">
                  <a:pos x="168" y="144"/>
                </a:cxn>
                <a:cxn ang="0">
                  <a:pos x="160" y="152"/>
                </a:cxn>
                <a:cxn ang="0">
                  <a:pos x="160" y="8"/>
                </a:cxn>
                <a:cxn ang="0">
                  <a:pos x="168" y="16"/>
                </a:cxn>
                <a:cxn ang="0">
                  <a:pos x="8" y="16"/>
                </a:cxn>
                <a:cxn ang="0">
                  <a:pos x="16" y="8"/>
                </a:cxn>
                <a:cxn ang="0">
                  <a:pos x="16" y="152"/>
                </a:cxn>
              </a:cxnLst>
              <a:rect l="0" t="0" r="r" b="b"/>
              <a:pathLst>
                <a:path w="176" h="160">
                  <a:moveTo>
                    <a:pt x="0" y="8"/>
                  </a:moveTo>
                  <a:cubicBezTo>
                    <a:pt x="0" y="4"/>
                    <a:pt x="4" y="0"/>
                    <a:pt x="8" y="0"/>
                  </a:cubicBezTo>
                  <a:lnTo>
                    <a:pt x="168" y="0"/>
                  </a:lnTo>
                  <a:cubicBezTo>
                    <a:pt x="173" y="0"/>
                    <a:pt x="176" y="4"/>
                    <a:pt x="176" y="8"/>
                  </a:cubicBezTo>
                  <a:lnTo>
                    <a:pt x="176" y="152"/>
                  </a:lnTo>
                  <a:cubicBezTo>
                    <a:pt x="176" y="157"/>
                    <a:pt x="173" y="160"/>
                    <a:pt x="168" y="160"/>
                  </a:cubicBezTo>
                  <a:lnTo>
                    <a:pt x="8" y="160"/>
                  </a:lnTo>
                  <a:cubicBezTo>
                    <a:pt x="4" y="160"/>
                    <a:pt x="0" y="157"/>
                    <a:pt x="0" y="152"/>
                  </a:cubicBezTo>
                  <a:lnTo>
                    <a:pt x="0" y="8"/>
                  </a:lnTo>
                  <a:close/>
                  <a:moveTo>
                    <a:pt x="16" y="152"/>
                  </a:moveTo>
                  <a:lnTo>
                    <a:pt x="8" y="144"/>
                  </a:lnTo>
                  <a:lnTo>
                    <a:pt x="168" y="144"/>
                  </a:lnTo>
                  <a:lnTo>
                    <a:pt x="160" y="152"/>
                  </a:lnTo>
                  <a:lnTo>
                    <a:pt x="160" y="8"/>
                  </a:lnTo>
                  <a:lnTo>
                    <a:pt x="168" y="16"/>
                  </a:lnTo>
                  <a:lnTo>
                    <a:pt x="8" y="16"/>
                  </a:lnTo>
                  <a:lnTo>
                    <a:pt x="16" y="8"/>
                  </a:lnTo>
                  <a:lnTo>
                    <a:pt x="16" y="152"/>
                  </a:lnTo>
                  <a:close/>
                </a:path>
              </a:pathLst>
            </a:custGeom>
            <a:solidFill>
              <a:srgbClr val="A8423F"/>
            </a:solidFill>
            <a:ln w="9525"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26" name="Freeform 102"/>
            <p:cNvSpPr>
              <a:spLocks/>
            </p:cNvSpPr>
            <p:nvPr/>
          </p:nvSpPr>
          <p:spPr bwMode="auto">
            <a:xfrm>
              <a:off x="1405" y="1997"/>
              <a:ext cx="2177" cy="249"/>
            </a:xfrm>
            <a:custGeom>
              <a:avLst/>
              <a:gdLst/>
              <a:ahLst/>
              <a:cxnLst>
                <a:cxn ang="0">
                  <a:pos x="20" y="676"/>
                </a:cxn>
                <a:cxn ang="0">
                  <a:pos x="1172" y="276"/>
                </a:cxn>
                <a:cxn ang="0">
                  <a:pos x="1177" y="275"/>
                </a:cxn>
                <a:cxn ang="0">
                  <a:pos x="2329" y="147"/>
                </a:cxn>
                <a:cxn ang="0">
                  <a:pos x="3498" y="98"/>
                </a:cxn>
                <a:cxn ang="0">
                  <a:pos x="3503" y="99"/>
                </a:cxn>
                <a:cxn ang="0">
                  <a:pos x="4655" y="291"/>
                </a:cxn>
                <a:cxn ang="0">
                  <a:pos x="4646" y="291"/>
                </a:cxn>
                <a:cxn ang="0">
                  <a:pos x="5798" y="3"/>
                </a:cxn>
                <a:cxn ang="0">
                  <a:pos x="5827" y="21"/>
                </a:cxn>
                <a:cxn ang="0">
                  <a:pos x="5809" y="50"/>
                </a:cxn>
                <a:cxn ang="0">
                  <a:pos x="4657" y="338"/>
                </a:cxn>
                <a:cxn ang="0">
                  <a:pos x="4648" y="338"/>
                </a:cxn>
                <a:cxn ang="0">
                  <a:pos x="3496" y="146"/>
                </a:cxn>
                <a:cxn ang="0">
                  <a:pos x="3500" y="146"/>
                </a:cxn>
                <a:cxn ang="0">
                  <a:pos x="2334" y="194"/>
                </a:cxn>
                <a:cxn ang="0">
                  <a:pos x="1182" y="322"/>
                </a:cxn>
                <a:cxn ang="0">
                  <a:pos x="1187" y="321"/>
                </a:cxn>
                <a:cxn ang="0">
                  <a:pos x="35" y="721"/>
                </a:cxn>
                <a:cxn ang="0">
                  <a:pos x="5" y="706"/>
                </a:cxn>
                <a:cxn ang="0">
                  <a:pos x="20" y="676"/>
                </a:cxn>
              </a:cxnLst>
              <a:rect l="0" t="0" r="r" b="b"/>
              <a:pathLst>
                <a:path w="5830" h="725">
                  <a:moveTo>
                    <a:pt x="20" y="676"/>
                  </a:moveTo>
                  <a:lnTo>
                    <a:pt x="1172" y="276"/>
                  </a:lnTo>
                  <a:cubicBezTo>
                    <a:pt x="1173" y="275"/>
                    <a:pt x="1175" y="275"/>
                    <a:pt x="1177" y="275"/>
                  </a:cubicBezTo>
                  <a:lnTo>
                    <a:pt x="2329" y="147"/>
                  </a:lnTo>
                  <a:lnTo>
                    <a:pt x="3498" y="98"/>
                  </a:lnTo>
                  <a:cubicBezTo>
                    <a:pt x="3500" y="98"/>
                    <a:pt x="3502" y="99"/>
                    <a:pt x="3503" y="99"/>
                  </a:cubicBezTo>
                  <a:lnTo>
                    <a:pt x="4655" y="291"/>
                  </a:lnTo>
                  <a:lnTo>
                    <a:pt x="4646" y="291"/>
                  </a:lnTo>
                  <a:lnTo>
                    <a:pt x="5798" y="3"/>
                  </a:lnTo>
                  <a:cubicBezTo>
                    <a:pt x="5811" y="0"/>
                    <a:pt x="5824" y="8"/>
                    <a:pt x="5827" y="21"/>
                  </a:cubicBezTo>
                  <a:cubicBezTo>
                    <a:pt x="5830" y="34"/>
                    <a:pt x="5822" y="47"/>
                    <a:pt x="5809" y="50"/>
                  </a:cubicBezTo>
                  <a:lnTo>
                    <a:pt x="4657" y="338"/>
                  </a:lnTo>
                  <a:cubicBezTo>
                    <a:pt x="4654" y="339"/>
                    <a:pt x="4651" y="339"/>
                    <a:pt x="4648" y="338"/>
                  </a:cubicBezTo>
                  <a:lnTo>
                    <a:pt x="3496" y="146"/>
                  </a:lnTo>
                  <a:lnTo>
                    <a:pt x="3500" y="146"/>
                  </a:lnTo>
                  <a:lnTo>
                    <a:pt x="2334" y="194"/>
                  </a:lnTo>
                  <a:lnTo>
                    <a:pt x="1182" y="322"/>
                  </a:lnTo>
                  <a:lnTo>
                    <a:pt x="1187" y="321"/>
                  </a:lnTo>
                  <a:lnTo>
                    <a:pt x="35" y="721"/>
                  </a:lnTo>
                  <a:cubicBezTo>
                    <a:pt x="23" y="725"/>
                    <a:pt x="9" y="719"/>
                    <a:pt x="5" y="706"/>
                  </a:cubicBezTo>
                  <a:cubicBezTo>
                    <a:pt x="0" y="694"/>
                    <a:pt x="7" y="680"/>
                    <a:pt x="20" y="676"/>
                  </a:cubicBezTo>
                  <a:close/>
                </a:path>
              </a:pathLst>
            </a:custGeom>
            <a:solidFill>
              <a:srgbClr val="86A44A"/>
            </a:solidFill>
            <a:ln w="9525"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27" name="Freeform 103"/>
            <p:cNvSpPr>
              <a:spLocks/>
            </p:cNvSpPr>
            <p:nvPr/>
          </p:nvSpPr>
          <p:spPr bwMode="auto">
            <a:xfrm>
              <a:off x="1386" y="2212"/>
              <a:ext cx="56" cy="52"/>
            </a:xfrm>
            <a:custGeom>
              <a:avLst/>
              <a:gdLst/>
              <a:ahLst/>
              <a:cxnLst>
                <a:cxn ang="0">
                  <a:pos x="28" y="0"/>
                </a:cxn>
                <a:cxn ang="0">
                  <a:pos x="56" y="52"/>
                </a:cxn>
                <a:cxn ang="0">
                  <a:pos x="0" y="52"/>
                </a:cxn>
                <a:cxn ang="0">
                  <a:pos x="28" y="0"/>
                </a:cxn>
              </a:cxnLst>
              <a:rect l="0" t="0" r="r" b="b"/>
              <a:pathLst>
                <a:path w="56" h="52">
                  <a:moveTo>
                    <a:pt x="28" y="0"/>
                  </a:moveTo>
                  <a:lnTo>
                    <a:pt x="56" y="52"/>
                  </a:lnTo>
                  <a:lnTo>
                    <a:pt x="0" y="52"/>
                  </a:lnTo>
                  <a:lnTo>
                    <a:pt x="28"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28" name="Freeform 104"/>
            <p:cNvSpPr>
              <a:spLocks noEditPoints="1"/>
            </p:cNvSpPr>
            <p:nvPr/>
          </p:nvSpPr>
          <p:spPr bwMode="auto">
            <a:xfrm>
              <a:off x="1383" y="2210"/>
              <a:ext cx="62" cy="57"/>
            </a:xfrm>
            <a:custGeom>
              <a:avLst/>
              <a:gdLst/>
              <a:ahLst/>
              <a:cxnLst>
                <a:cxn ang="0">
                  <a:pos x="76" y="5"/>
                </a:cxn>
                <a:cxn ang="0">
                  <a:pos x="83" y="0"/>
                </a:cxn>
                <a:cxn ang="0">
                  <a:pos x="90" y="5"/>
                </a:cxn>
                <a:cxn ang="0">
                  <a:pos x="165" y="156"/>
                </a:cxn>
                <a:cxn ang="0">
                  <a:pos x="165" y="164"/>
                </a:cxn>
                <a:cxn ang="0">
                  <a:pos x="158" y="167"/>
                </a:cxn>
                <a:cxn ang="0">
                  <a:pos x="8" y="167"/>
                </a:cxn>
                <a:cxn ang="0">
                  <a:pos x="2" y="164"/>
                </a:cxn>
                <a:cxn ang="0">
                  <a:pos x="1" y="156"/>
                </a:cxn>
                <a:cxn ang="0">
                  <a:pos x="76" y="5"/>
                </a:cxn>
                <a:cxn ang="0">
                  <a:pos x="16" y="163"/>
                </a:cxn>
                <a:cxn ang="0">
                  <a:pos x="8" y="151"/>
                </a:cxn>
                <a:cxn ang="0">
                  <a:pos x="158" y="151"/>
                </a:cxn>
                <a:cxn ang="0">
                  <a:pos x="151" y="163"/>
                </a:cxn>
                <a:cxn ang="0">
                  <a:pos x="76" y="12"/>
                </a:cxn>
                <a:cxn ang="0">
                  <a:pos x="90" y="12"/>
                </a:cxn>
                <a:cxn ang="0">
                  <a:pos x="16" y="163"/>
                </a:cxn>
              </a:cxnLst>
              <a:rect l="0" t="0" r="r" b="b"/>
              <a:pathLst>
                <a:path w="166" h="167">
                  <a:moveTo>
                    <a:pt x="76" y="5"/>
                  </a:moveTo>
                  <a:cubicBezTo>
                    <a:pt x="77" y="2"/>
                    <a:pt x="80" y="0"/>
                    <a:pt x="83" y="0"/>
                  </a:cubicBezTo>
                  <a:cubicBezTo>
                    <a:pt x="86" y="0"/>
                    <a:pt x="89" y="2"/>
                    <a:pt x="90" y="5"/>
                  </a:cubicBezTo>
                  <a:lnTo>
                    <a:pt x="165" y="156"/>
                  </a:lnTo>
                  <a:cubicBezTo>
                    <a:pt x="166" y="158"/>
                    <a:pt x="166" y="161"/>
                    <a:pt x="165" y="164"/>
                  </a:cubicBezTo>
                  <a:cubicBezTo>
                    <a:pt x="163" y="166"/>
                    <a:pt x="161" y="167"/>
                    <a:pt x="158" y="167"/>
                  </a:cubicBezTo>
                  <a:lnTo>
                    <a:pt x="8" y="167"/>
                  </a:lnTo>
                  <a:cubicBezTo>
                    <a:pt x="6" y="167"/>
                    <a:pt x="3" y="166"/>
                    <a:pt x="2" y="164"/>
                  </a:cubicBezTo>
                  <a:cubicBezTo>
                    <a:pt x="0" y="161"/>
                    <a:pt x="0" y="158"/>
                    <a:pt x="1" y="156"/>
                  </a:cubicBezTo>
                  <a:lnTo>
                    <a:pt x="76" y="5"/>
                  </a:lnTo>
                  <a:close/>
                  <a:moveTo>
                    <a:pt x="16" y="163"/>
                  </a:moveTo>
                  <a:lnTo>
                    <a:pt x="8" y="151"/>
                  </a:lnTo>
                  <a:lnTo>
                    <a:pt x="158" y="151"/>
                  </a:lnTo>
                  <a:lnTo>
                    <a:pt x="151" y="163"/>
                  </a:lnTo>
                  <a:lnTo>
                    <a:pt x="76" y="12"/>
                  </a:lnTo>
                  <a:lnTo>
                    <a:pt x="90" y="12"/>
                  </a:lnTo>
                  <a:lnTo>
                    <a:pt x="16" y="163"/>
                  </a:lnTo>
                  <a:close/>
                </a:path>
              </a:pathLst>
            </a:custGeom>
            <a:solidFill>
              <a:srgbClr val="86A44A"/>
            </a:solidFill>
            <a:ln w="9525"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29" name="Freeform 105"/>
            <p:cNvSpPr>
              <a:spLocks/>
            </p:cNvSpPr>
            <p:nvPr/>
          </p:nvSpPr>
          <p:spPr bwMode="auto">
            <a:xfrm>
              <a:off x="1818" y="2075"/>
              <a:ext cx="55" cy="52"/>
            </a:xfrm>
            <a:custGeom>
              <a:avLst/>
              <a:gdLst/>
              <a:ahLst/>
              <a:cxnLst>
                <a:cxn ang="0">
                  <a:pos x="28" y="0"/>
                </a:cxn>
                <a:cxn ang="0">
                  <a:pos x="55" y="52"/>
                </a:cxn>
                <a:cxn ang="0">
                  <a:pos x="0" y="52"/>
                </a:cxn>
                <a:cxn ang="0">
                  <a:pos x="28" y="0"/>
                </a:cxn>
              </a:cxnLst>
              <a:rect l="0" t="0" r="r" b="b"/>
              <a:pathLst>
                <a:path w="55" h="52">
                  <a:moveTo>
                    <a:pt x="28" y="0"/>
                  </a:moveTo>
                  <a:lnTo>
                    <a:pt x="55" y="52"/>
                  </a:lnTo>
                  <a:lnTo>
                    <a:pt x="0" y="52"/>
                  </a:lnTo>
                  <a:lnTo>
                    <a:pt x="28"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30" name="Freeform 106"/>
            <p:cNvSpPr>
              <a:spLocks noEditPoints="1"/>
            </p:cNvSpPr>
            <p:nvPr/>
          </p:nvSpPr>
          <p:spPr bwMode="auto">
            <a:xfrm>
              <a:off x="1814" y="2072"/>
              <a:ext cx="63" cy="57"/>
            </a:xfrm>
            <a:custGeom>
              <a:avLst/>
              <a:gdLst/>
              <a:ahLst/>
              <a:cxnLst>
                <a:cxn ang="0">
                  <a:pos x="76" y="5"/>
                </a:cxn>
                <a:cxn ang="0">
                  <a:pos x="84" y="0"/>
                </a:cxn>
                <a:cxn ang="0">
                  <a:pos x="91" y="5"/>
                </a:cxn>
                <a:cxn ang="0">
                  <a:pos x="165" y="156"/>
                </a:cxn>
                <a:cxn ang="0">
                  <a:pos x="165" y="164"/>
                </a:cxn>
                <a:cxn ang="0">
                  <a:pos x="158" y="167"/>
                </a:cxn>
                <a:cxn ang="0">
                  <a:pos x="9" y="167"/>
                </a:cxn>
                <a:cxn ang="0">
                  <a:pos x="2" y="164"/>
                </a:cxn>
                <a:cxn ang="0">
                  <a:pos x="2" y="156"/>
                </a:cxn>
                <a:cxn ang="0">
                  <a:pos x="76" y="5"/>
                </a:cxn>
                <a:cxn ang="0">
                  <a:pos x="16" y="163"/>
                </a:cxn>
                <a:cxn ang="0">
                  <a:pos x="9" y="151"/>
                </a:cxn>
                <a:cxn ang="0">
                  <a:pos x="158" y="151"/>
                </a:cxn>
                <a:cxn ang="0">
                  <a:pos x="151" y="163"/>
                </a:cxn>
                <a:cxn ang="0">
                  <a:pos x="76" y="12"/>
                </a:cxn>
                <a:cxn ang="0">
                  <a:pos x="91" y="12"/>
                </a:cxn>
                <a:cxn ang="0">
                  <a:pos x="16" y="163"/>
                </a:cxn>
              </a:cxnLst>
              <a:rect l="0" t="0" r="r" b="b"/>
              <a:pathLst>
                <a:path w="167" h="167">
                  <a:moveTo>
                    <a:pt x="76" y="5"/>
                  </a:moveTo>
                  <a:cubicBezTo>
                    <a:pt x="78" y="2"/>
                    <a:pt x="80" y="0"/>
                    <a:pt x="84" y="0"/>
                  </a:cubicBezTo>
                  <a:cubicBezTo>
                    <a:pt x="87" y="0"/>
                    <a:pt x="89" y="2"/>
                    <a:pt x="91" y="5"/>
                  </a:cubicBezTo>
                  <a:lnTo>
                    <a:pt x="165" y="156"/>
                  </a:lnTo>
                  <a:cubicBezTo>
                    <a:pt x="167" y="158"/>
                    <a:pt x="167" y="161"/>
                    <a:pt x="165" y="164"/>
                  </a:cubicBezTo>
                  <a:cubicBezTo>
                    <a:pt x="164" y="166"/>
                    <a:pt x="161" y="167"/>
                    <a:pt x="158" y="167"/>
                  </a:cubicBezTo>
                  <a:lnTo>
                    <a:pt x="9" y="167"/>
                  </a:lnTo>
                  <a:cubicBezTo>
                    <a:pt x="6" y="167"/>
                    <a:pt x="3" y="166"/>
                    <a:pt x="2" y="164"/>
                  </a:cubicBezTo>
                  <a:cubicBezTo>
                    <a:pt x="1" y="161"/>
                    <a:pt x="0" y="158"/>
                    <a:pt x="2" y="156"/>
                  </a:cubicBezTo>
                  <a:lnTo>
                    <a:pt x="76" y="5"/>
                  </a:lnTo>
                  <a:close/>
                  <a:moveTo>
                    <a:pt x="16" y="163"/>
                  </a:moveTo>
                  <a:lnTo>
                    <a:pt x="9" y="151"/>
                  </a:lnTo>
                  <a:lnTo>
                    <a:pt x="158" y="151"/>
                  </a:lnTo>
                  <a:lnTo>
                    <a:pt x="151" y="163"/>
                  </a:lnTo>
                  <a:lnTo>
                    <a:pt x="76" y="12"/>
                  </a:lnTo>
                  <a:lnTo>
                    <a:pt x="91" y="12"/>
                  </a:lnTo>
                  <a:lnTo>
                    <a:pt x="16" y="163"/>
                  </a:lnTo>
                  <a:close/>
                </a:path>
              </a:pathLst>
            </a:custGeom>
            <a:solidFill>
              <a:srgbClr val="86A44A"/>
            </a:solidFill>
            <a:ln w="9525"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31" name="Freeform 107"/>
            <p:cNvSpPr>
              <a:spLocks/>
            </p:cNvSpPr>
            <p:nvPr/>
          </p:nvSpPr>
          <p:spPr bwMode="auto">
            <a:xfrm>
              <a:off x="2250" y="2029"/>
              <a:ext cx="56" cy="52"/>
            </a:xfrm>
            <a:custGeom>
              <a:avLst/>
              <a:gdLst/>
              <a:ahLst/>
              <a:cxnLst>
                <a:cxn ang="0">
                  <a:pos x="28" y="0"/>
                </a:cxn>
                <a:cxn ang="0">
                  <a:pos x="56" y="52"/>
                </a:cxn>
                <a:cxn ang="0">
                  <a:pos x="0" y="52"/>
                </a:cxn>
                <a:cxn ang="0">
                  <a:pos x="28" y="0"/>
                </a:cxn>
              </a:cxnLst>
              <a:rect l="0" t="0" r="r" b="b"/>
              <a:pathLst>
                <a:path w="56" h="52">
                  <a:moveTo>
                    <a:pt x="28" y="0"/>
                  </a:moveTo>
                  <a:lnTo>
                    <a:pt x="56" y="52"/>
                  </a:lnTo>
                  <a:lnTo>
                    <a:pt x="0" y="52"/>
                  </a:lnTo>
                  <a:lnTo>
                    <a:pt x="28"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32" name="Freeform 108"/>
            <p:cNvSpPr>
              <a:spLocks noEditPoints="1"/>
            </p:cNvSpPr>
            <p:nvPr/>
          </p:nvSpPr>
          <p:spPr bwMode="auto">
            <a:xfrm>
              <a:off x="2247" y="2026"/>
              <a:ext cx="62" cy="58"/>
            </a:xfrm>
            <a:custGeom>
              <a:avLst/>
              <a:gdLst/>
              <a:ahLst/>
              <a:cxnLst>
                <a:cxn ang="0">
                  <a:pos x="76" y="5"/>
                </a:cxn>
                <a:cxn ang="0">
                  <a:pos x="83" y="0"/>
                </a:cxn>
                <a:cxn ang="0">
                  <a:pos x="90" y="5"/>
                </a:cxn>
                <a:cxn ang="0">
                  <a:pos x="165" y="156"/>
                </a:cxn>
                <a:cxn ang="0">
                  <a:pos x="164" y="164"/>
                </a:cxn>
                <a:cxn ang="0">
                  <a:pos x="158" y="168"/>
                </a:cxn>
                <a:cxn ang="0">
                  <a:pos x="8" y="168"/>
                </a:cxn>
                <a:cxn ang="0">
                  <a:pos x="1" y="164"/>
                </a:cxn>
                <a:cxn ang="0">
                  <a:pos x="1" y="156"/>
                </a:cxn>
                <a:cxn ang="0">
                  <a:pos x="76" y="5"/>
                </a:cxn>
                <a:cxn ang="0">
                  <a:pos x="15" y="163"/>
                </a:cxn>
                <a:cxn ang="0">
                  <a:pos x="8" y="152"/>
                </a:cxn>
                <a:cxn ang="0">
                  <a:pos x="158" y="152"/>
                </a:cxn>
                <a:cxn ang="0">
                  <a:pos x="150" y="163"/>
                </a:cxn>
                <a:cxn ang="0">
                  <a:pos x="76" y="12"/>
                </a:cxn>
                <a:cxn ang="0">
                  <a:pos x="90" y="12"/>
                </a:cxn>
                <a:cxn ang="0">
                  <a:pos x="15" y="163"/>
                </a:cxn>
              </a:cxnLst>
              <a:rect l="0" t="0" r="r" b="b"/>
              <a:pathLst>
                <a:path w="166" h="168">
                  <a:moveTo>
                    <a:pt x="76" y="5"/>
                  </a:moveTo>
                  <a:cubicBezTo>
                    <a:pt x="77" y="2"/>
                    <a:pt x="80" y="0"/>
                    <a:pt x="83" y="0"/>
                  </a:cubicBezTo>
                  <a:cubicBezTo>
                    <a:pt x="86" y="0"/>
                    <a:pt x="89" y="2"/>
                    <a:pt x="90" y="5"/>
                  </a:cubicBezTo>
                  <a:lnTo>
                    <a:pt x="165" y="156"/>
                  </a:lnTo>
                  <a:cubicBezTo>
                    <a:pt x="166" y="159"/>
                    <a:pt x="166" y="162"/>
                    <a:pt x="164" y="164"/>
                  </a:cubicBezTo>
                  <a:cubicBezTo>
                    <a:pt x="163" y="166"/>
                    <a:pt x="160" y="168"/>
                    <a:pt x="158" y="168"/>
                  </a:cubicBezTo>
                  <a:lnTo>
                    <a:pt x="8" y="168"/>
                  </a:lnTo>
                  <a:cubicBezTo>
                    <a:pt x="5" y="168"/>
                    <a:pt x="3" y="166"/>
                    <a:pt x="1" y="164"/>
                  </a:cubicBezTo>
                  <a:cubicBezTo>
                    <a:pt x="0" y="162"/>
                    <a:pt x="0" y="159"/>
                    <a:pt x="1" y="156"/>
                  </a:cubicBezTo>
                  <a:lnTo>
                    <a:pt x="76" y="5"/>
                  </a:lnTo>
                  <a:close/>
                  <a:moveTo>
                    <a:pt x="15" y="163"/>
                  </a:moveTo>
                  <a:lnTo>
                    <a:pt x="8" y="152"/>
                  </a:lnTo>
                  <a:lnTo>
                    <a:pt x="158" y="152"/>
                  </a:lnTo>
                  <a:lnTo>
                    <a:pt x="150" y="163"/>
                  </a:lnTo>
                  <a:lnTo>
                    <a:pt x="76" y="12"/>
                  </a:lnTo>
                  <a:lnTo>
                    <a:pt x="90" y="12"/>
                  </a:lnTo>
                  <a:lnTo>
                    <a:pt x="15" y="163"/>
                  </a:lnTo>
                  <a:close/>
                </a:path>
              </a:pathLst>
            </a:custGeom>
            <a:solidFill>
              <a:srgbClr val="86A44A"/>
            </a:solidFill>
            <a:ln w="9525"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33" name="Freeform 109"/>
            <p:cNvSpPr>
              <a:spLocks/>
            </p:cNvSpPr>
            <p:nvPr/>
          </p:nvSpPr>
          <p:spPr bwMode="auto">
            <a:xfrm>
              <a:off x="2682" y="2013"/>
              <a:ext cx="56" cy="51"/>
            </a:xfrm>
            <a:custGeom>
              <a:avLst/>
              <a:gdLst/>
              <a:ahLst/>
              <a:cxnLst>
                <a:cxn ang="0">
                  <a:pos x="28" y="0"/>
                </a:cxn>
                <a:cxn ang="0">
                  <a:pos x="56" y="51"/>
                </a:cxn>
                <a:cxn ang="0">
                  <a:pos x="0" y="51"/>
                </a:cxn>
                <a:cxn ang="0">
                  <a:pos x="28" y="0"/>
                </a:cxn>
              </a:cxnLst>
              <a:rect l="0" t="0" r="r" b="b"/>
              <a:pathLst>
                <a:path w="56" h="51">
                  <a:moveTo>
                    <a:pt x="28" y="0"/>
                  </a:moveTo>
                  <a:lnTo>
                    <a:pt x="56" y="51"/>
                  </a:lnTo>
                  <a:lnTo>
                    <a:pt x="0" y="51"/>
                  </a:lnTo>
                  <a:lnTo>
                    <a:pt x="28"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34" name="Freeform 110"/>
            <p:cNvSpPr>
              <a:spLocks noEditPoints="1"/>
            </p:cNvSpPr>
            <p:nvPr/>
          </p:nvSpPr>
          <p:spPr bwMode="auto">
            <a:xfrm>
              <a:off x="2679" y="2010"/>
              <a:ext cx="62" cy="57"/>
            </a:xfrm>
            <a:custGeom>
              <a:avLst/>
              <a:gdLst/>
              <a:ahLst/>
              <a:cxnLst>
                <a:cxn ang="0">
                  <a:pos x="76" y="4"/>
                </a:cxn>
                <a:cxn ang="0">
                  <a:pos x="83" y="0"/>
                </a:cxn>
                <a:cxn ang="0">
                  <a:pos x="90" y="4"/>
                </a:cxn>
                <a:cxn ang="0">
                  <a:pos x="165" y="156"/>
                </a:cxn>
                <a:cxn ang="0">
                  <a:pos x="165" y="164"/>
                </a:cxn>
                <a:cxn ang="0">
                  <a:pos x="158" y="167"/>
                </a:cxn>
                <a:cxn ang="0">
                  <a:pos x="8" y="167"/>
                </a:cxn>
                <a:cxn ang="0">
                  <a:pos x="2" y="164"/>
                </a:cxn>
                <a:cxn ang="0">
                  <a:pos x="1" y="156"/>
                </a:cxn>
                <a:cxn ang="0">
                  <a:pos x="76" y="4"/>
                </a:cxn>
                <a:cxn ang="0">
                  <a:pos x="16" y="163"/>
                </a:cxn>
                <a:cxn ang="0">
                  <a:pos x="8" y="151"/>
                </a:cxn>
                <a:cxn ang="0">
                  <a:pos x="158" y="151"/>
                </a:cxn>
                <a:cxn ang="0">
                  <a:pos x="151" y="163"/>
                </a:cxn>
                <a:cxn ang="0">
                  <a:pos x="76" y="12"/>
                </a:cxn>
                <a:cxn ang="0">
                  <a:pos x="90" y="12"/>
                </a:cxn>
                <a:cxn ang="0">
                  <a:pos x="16" y="163"/>
                </a:cxn>
              </a:cxnLst>
              <a:rect l="0" t="0" r="r" b="b"/>
              <a:pathLst>
                <a:path w="166" h="167">
                  <a:moveTo>
                    <a:pt x="76" y="4"/>
                  </a:moveTo>
                  <a:cubicBezTo>
                    <a:pt x="77" y="2"/>
                    <a:pt x="80" y="0"/>
                    <a:pt x="83" y="0"/>
                  </a:cubicBezTo>
                  <a:cubicBezTo>
                    <a:pt x="86" y="0"/>
                    <a:pt x="89" y="2"/>
                    <a:pt x="90" y="4"/>
                  </a:cubicBezTo>
                  <a:lnTo>
                    <a:pt x="165" y="156"/>
                  </a:lnTo>
                  <a:cubicBezTo>
                    <a:pt x="166" y="158"/>
                    <a:pt x="166" y="161"/>
                    <a:pt x="165" y="164"/>
                  </a:cubicBezTo>
                  <a:cubicBezTo>
                    <a:pt x="163" y="166"/>
                    <a:pt x="161" y="167"/>
                    <a:pt x="158" y="167"/>
                  </a:cubicBezTo>
                  <a:lnTo>
                    <a:pt x="8" y="167"/>
                  </a:lnTo>
                  <a:cubicBezTo>
                    <a:pt x="6" y="167"/>
                    <a:pt x="3" y="166"/>
                    <a:pt x="2" y="164"/>
                  </a:cubicBezTo>
                  <a:cubicBezTo>
                    <a:pt x="0" y="161"/>
                    <a:pt x="0" y="158"/>
                    <a:pt x="1" y="156"/>
                  </a:cubicBezTo>
                  <a:lnTo>
                    <a:pt x="76" y="4"/>
                  </a:lnTo>
                  <a:close/>
                  <a:moveTo>
                    <a:pt x="16" y="163"/>
                  </a:moveTo>
                  <a:lnTo>
                    <a:pt x="8" y="151"/>
                  </a:lnTo>
                  <a:lnTo>
                    <a:pt x="158" y="151"/>
                  </a:lnTo>
                  <a:lnTo>
                    <a:pt x="151" y="163"/>
                  </a:lnTo>
                  <a:lnTo>
                    <a:pt x="76" y="12"/>
                  </a:lnTo>
                  <a:lnTo>
                    <a:pt x="90" y="12"/>
                  </a:lnTo>
                  <a:lnTo>
                    <a:pt x="16" y="163"/>
                  </a:lnTo>
                  <a:close/>
                </a:path>
              </a:pathLst>
            </a:custGeom>
            <a:solidFill>
              <a:srgbClr val="86A44A"/>
            </a:solidFill>
            <a:ln w="9525"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35" name="Freeform 111"/>
            <p:cNvSpPr>
              <a:spLocks/>
            </p:cNvSpPr>
            <p:nvPr/>
          </p:nvSpPr>
          <p:spPr bwMode="auto">
            <a:xfrm>
              <a:off x="3114" y="2080"/>
              <a:ext cx="56" cy="52"/>
            </a:xfrm>
            <a:custGeom>
              <a:avLst/>
              <a:gdLst/>
              <a:ahLst/>
              <a:cxnLst>
                <a:cxn ang="0">
                  <a:pos x="28" y="0"/>
                </a:cxn>
                <a:cxn ang="0">
                  <a:pos x="56" y="52"/>
                </a:cxn>
                <a:cxn ang="0">
                  <a:pos x="0" y="52"/>
                </a:cxn>
                <a:cxn ang="0">
                  <a:pos x="28" y="0"/>
                </a:cxn>
              </a:cxnLst>
              <a:rect l="0" t="0" r="r" b="b"/>
              <a:pathLst>
                <a:path w="56" h="52">
                  <a:moveTo>
                    <a:pt x="28" y="0"/>
                  </a:moveTo>
                  <a:lnTo>
                    <a:pt x="56" y="52"/>
                  </a:lnTo>
                  <a:lnTo>
                    <a:pt x="0" y="52"/>
                  </a:lnTo>
                  <a:lnTo>
                    <a:pt x="28"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36" name="Freeform 112"/>
            <p:cNvSpPr>
              <a:spLocks noEditPoints="1"/>
            </p:cNvSpPr>
            <p:nvPr/>
          </p:nvSpPr>
          <p:spPr bwMode="auto">
            <a:xfrm>
              <a:off x="3111" y="2077"/>
              <a:ext cx="62" cy="58"/>
            </a:xfrm>
            <a:custGeom>
              <a:avLst/>
              <a:gdLst/>
              <a:ahLst/>
              <a:cxnLst>
                <a:cxn ang="0">
                  <a:pos x="76" y="4"/>
                </a:cxn>
                <a:cxn ang="0">
                  <a:pos x="83" y="0"/>
                </a:cxn>
                <a:cxn ang="0">
                  <a:pos x="91" y="4"/>
                </a:cxn>
                <a:cxn ang="0">
                  <a:pos x="165" y="156"/>
                </a:cxn>
                <a:cxn ang="0">
                  <a:pos x="165" y="163"/>
                </a:cxn>
                <a:cxn ang="0">
                  <a:pos x="158" y="167"/>
                </a:cxn>
                <a:cxn ang="0">
                  <a:pos x="9" y="167"/>
                </a:cxn>
                <a:cxn ang="0">
                  <a:pos x="2" y="163"/>
                </a:cxn>
                <a:cxn ang="0">
                  <a:pos x="1" y="156"/>
                </a:cxn>
                <a:cxn ang="0">
                  <a:pos x="76" y="4"/>
                </a:cxn>
                <a:cxn ang="0">
                  <a:pos x="16" y="163"/>
                </a:cxn>
                <a:cxn ang="0">
                  <a:pos x="9" y="151"/>
                </a:cxn>
                <a:cxn ang="0">
                  <a:pos x="158" y="151"/>
                </a:cxn>
                <a:cxn ang="0">
                  <a:pos x="151" y="163"/>
                </a:cxn>
                <a:cxn ang="0">
                  <a:pos x="76" y="11"/>
                </a:cxn>
                <a:cxn ang="0">
                  <a:pos x="91" y="11"/>
                </a:cxn>
                <a:cxn ang="0">
                  <a:pos x="16" y="163"/>
                </a:cxn>
              </a:cxnLst>
              <a:rect l="0" t="0" r="r" b="b"/>
              <a:pathLst>
                <a:path w="167" h="167">
                  <a:moveTo>
                    <a:pt x="76" y="4"/>
                  </a:moveTo>
                  <a:cubicBezTo>
                    <a:pt x="78" y="1"/>
                    <a:pt x="80" y="0"/>
                    <a:pt x="83" y="0"/>
                  </a:cubicBezTo>
                  <a:cubicBezTo>
                    <a:pt x="86" y="0"/>
                    <a:pt x="89" y="1"/>
                    <a:pt x="91" y="4"/>
                  </a:cubicBezTo>
                  <a:lnTo>
                    <a:pt x="165" y="156"/>
                  </a:lnTo>
                  <a:cubicBezTo>
                    <a:pt x="167" y="158"/>
                    <a:pt x="166" y="161"/>
                    <a:pt x="165" y="163"/>
                  </a:cubicBezTo>
                  <a:cubicBezTo>
                    <a:pt x="164" y="166"/>
                    <a:pt x="161" y="167"/>
                    <a:pt x="158" y="167"/>
                  </a:cubicBezTo>
                  <a:lnTo>
                    <a:pt x="9" y="167"/>
                  </a:lnTo>
                  <a:cubicBezTo>
                    <a:pt x="6" y="167"/>
                    <a:pt x="3" y="166"/>
                    <a:pt x="2" y="163"/>
                  </a:cubicBezTo>
                  <a:cubicBezTo>
                    <a:pt x="0" y="161"/>
                    <a:pt x="0" y="158"/>
                    <a:pt x="1" y="156"/>
                  </a:cubicBezTo>
                  <a:lnTo>
                    <a:pt x="76" y="4"/>
                  </a:lnTo>
                  <a:close/>
                  <a:moveTo>
                    <a:pt x="16" y="163"/>
                  </a:moveTo>
                  <a:lnTo>
                    <a:pt x="9" y="151"/>
                  </a:lnTo>
                  <a:lnTo>
                    <a:pt x="158" y="151"/>
                  </a:lnTo>
                  <a:lnTo>
                    <a:pt x="151" y="163"/>
                  </a:lnTo>
                  <a:lnTo>
                    <a:pt x="76" y="11"/>
                  </a:lnTo>
                  <a:lnTo>
                    <a:pt x="91" y="11"/>
                  </a:lnTo>
                  <a:lnTo>
                    <a:pt x="16" y="163"/>
                  </a:lnTo>
                  <a:close/>
                </a:path>
              </a:pathLst>
            </a:custGeom>
            <a:solidFill>
              <a:srgbClr val="86A44A"/>
            </a:solidFill>
            <a:ln w="9525"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37" name="Freeform 113"/>
            <p:cNvSpPr>
              <a:spLocks/>
            </p:cNvSpPr>
            <p:nvPr/>
          </p:nvSpPr>
          <p:spPr bwMode="auto">
            <a:xfrm>
              <a:off x="3546" y="1978"/>
              <a:ext cx="55" cy="52"/>
            </a:xfrm>
            <a:custGeom>
              <a:avLst/>
              <a:gdLst/>
              <a:ahLst/>
              <a:cxnLst>
                <a:cxn ang="0">
                  <a:pos x="28" y="0"/>
                </a:cxn>
                <a:cxn ang="0">
                  <a:pos x="55" y="52"/>
                </a:cxn>
                <a:cxn ang="0">
                  <a:pos x="0" y="52"/>
                </a:cxn>
                <a:cxn ang="0">
                  <a:pos x="28" y="0"/>
                </a:cxn>
              </a:cxnLst>
              <a:rect l="0" t="0" r="r" b="b"/>
              <a:pathLst>
                <a:path w="55" h="52">
                  <a:moveTo>
                    <a:pt x="28" y="0"/>
                  </a:moveTo>
                  <a:lnTo>
                    <a:pt x="55" y="52"/>
                  </a:lnTo>
                  <a:lnTo>
                    <a:pt x="0" y="52"/>
                  </a:lnTo>
                  <a:lnTo>
                    <a:pt x="28"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38" name="Freeform 114"/>
            <p:cNvSpPr>
              <a:spLocks noEditPoints="1"/>
            </p:cNvSpPr>
            <p:nvPr/>
          </p:nvSpPr>
          <p:spPr bwMode="auto">
            <a:xfrm>
              <a:off x="3543" y="1975"/>
              <a:ext cx="62" cy="58"/>
            </a:xfrm>
            <a:custGeom>
              <a:avLst/>
              <a:gdLst/>
              <a:ahLst/>
              <a:cxnLst>
                <a:cxn ang="0">
                  <a:pos x="76" y="5"/>
                </a:cxn>
                <a:cxn ang="0">
                  <a:pos x="83" y="0"/>
                </a:cxn>
                <a:cxn ang="0">
                  <a:pos x="90" y="5"/>
                </a:cxn>
                <a:cxn ang="0">
                  <a:pos x="165" y="156"/>
                </a:cxn>
                <a:cxn ang="0">
                  <a:pos x="164" y="164"/>
                </a:cxn>
                <a:cxn ang="0">
                  <a:pos x="157" y="168"/>
                </a:cxn>
                <a:cxn ang="0">
                  <a:pos x="8" y="168"/>
                </a:cxn>
                <a:cxn ang="0">
                  <a:pos x="1" y="164"/>
                </a:cxn>
                <a:cxn ang="0">
                  <a:pos x="1" y="156"/>
                </a:cxn>
                <a:cxn ang="0">
                  <a:pos x="76" y="5"/>
                </a:cxn>
                <a:cxn ang="0">
                  <a:pos x="15" y="163"/>
                </a:cxn>
                <a:cxn ang="0">
                  <a:pos x="8" y="152"/>
                </a:cxn>
                <a:cxn ang="0">
                  <a:pos x="157" y="152"/>
                </a:cxn>
                <a:cxn ang="0">
                  <a:pos x="150" y="163"/>
                </a:cxn>
                <a:cxn ang="0">
                  <a:pos x="76" y="12"/>
                </a:cxn>
                <a:cxn ang="0">
                  <a:pos x="90" y="12"/>
                </a:cxn>
                <a:cxn ang="0">
                  <a:pos x="15" y="163"/>
                </a:cxn>
              </a:cxnLst>
              <a:rect l="0" t="0" r="r" b="b"/>
              <a:pathLst>
                <a:path w="166" h="168">
                  <a:moveTo>
                    <a:pt x="76" y="5"/>
                  </a:moveTo>
                  <a:cubicBezTo>
                    <a:pt x="77" y="2"/>
                    <a:pt x="80" y="0"/>
                    <a:pt x="83" y="0"/>
                  </a:cubicBezTo>
                  <a:cubicBezTo>
                    <a:pt x="86" y="0"/>
                    <a:pt x="89" y="2"/>
                    <a:pt x="90" y="5"/>
                  </a:cubicBezTo>
                  <a:lnTo>
                    <a:pt x="165" y="156"/>
                  </a:lnTo>
                  <a:cubicBezTo>
                    <a:pt x="166" y="159"/>
                    <a:pt x="166" y="162"/>
                    <a:pt x="164" y="164"/>
                  </a:cubicBezTo>
                  <a:cubicBezTo>
                    <a:pt x="163" y="166"/>
                    <a:pt x="160" y="168"/>
                    <a:pt x="157" y="168"/>
                  </a:cubicBezTo>
                  <a:lnTo>
                    <a:pt x="8" y="168"/>
                  </a:lnTo>
                  <a:cubicBezTo>
                    <a:pt x="5" y="168"/>
                    <a:pt x="3" y="166"/>
                    <a:pt x="1" y="164"/>
                  </a:cubicBezTo>
                  <a:cubicBezTo>
                    <a:pt x="0" y="162"/>
                    <a:pt x="0" y="159"/>
                    <a:pt x="1" y="156"/>
                  </a:cubicBezTo>
                  <a:lnTo>
                    <a:pt x="76" y="5"/>
                  </a:lnTo>
                  <a:close/>
                  <a:moveTo>
                    <a:pt x="15" y="163"/>
                  </a:moveTo>
                  <a:lnTo>
                    <a:pt x="8" y="152"/>
                  </a:lnTo>
                  <a:lnTo>
                    <a:pt x="157" y="152"/>
                  </a:lnTo>
                  <a:lnTo>
                    <a:pt x="150" y="163"/>
                  </a:lnTo>
                  <a:lnTo>
                    <a:pt x="76" y="12"/>
                  </a:lnTo>
                  <a:lnTo>
                    <a:pt x="90" y="12"/>
                  </a:lnTo>
                  <a:lnTo>
                    <a:pt x="15" y="163"/>
                  </a:lnTo>
                  <a:close/>
                </a:path>
              </a:pathLst>
            </a:custGeom>
            <a:solidFill>
              <a:srgbClr val="86A44A"/>
            </a:solidFill>
            <a:ln w="9525"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39" name="Freeform 115"/>
            <p:cNvSpPr>
              <a:spLocks/>
            </p:cNvSpPr>
            <p:nvPr/>
          </p:nvSpPr>
          <p:spPr bwMode="auto">
            <a:xfrm>
              <a:off x="1406" y="1310"/>
              <a:ext cx="2176" cy="441"/>
            </a:xfrm>
            <a:custGeom>
              <a:avLst/>
              <a:gdLst/>
              <a:ahLst/>
              <a:cxnLst>
                <a:cxn ang="0">
                  <a:pos x="22" y="1233"/>
                </a:cxn>
                <a:cxn ang="0">
                  <a:pos x="1174" y="1041"/>
                </a:cxn>
                <a:cxn ang="0">
                  <a:pos x="2326" y="849"/>
                </a:cxn>
                <a:cxn ang="0">
                  <a:pos x="3493" y="625"/>
                </a:cxn>
                <a:cxn ang="0">
                  <a:pos x="3486" y="627"/>
                </a:cxn>
                <a:cxn ang="0">
                  <a:pos x="4638" y="3"/>
                </a:cxn>
                <a:cxn ang="0">
                  <a:pos x="4657" y="2"/>
                </a:cxn>
                <a:cxn ang="0">
                  <a:pos x="5809" y="370"/>
                </a:cxn>
                <a:cxn ang="0">
                  <a:pos x="5824" y="400"/>
                </a:cxn>
                <a:cxn ang="0">
                  <a:pos x="5794" y="415"/>
                </a:cxn>
                <a:cxn ang="0">
                  <a:pos x="4642" y="47"/>
                </a:cxn>
                <a:cxn ang="0">
                  <a:pos x="4661" y="46"/>
                </a:cxn>
                <a:cxn ang="0">
                  <a:pos x="3509" y="670"/>
                </a:cxn>
                <a:cxn ang="0">
                  <a:pos x="3502" y="672"/>
                </a:cxn>
                <a:cxn ang="0">
                  <a:pos x="2333" y="896"/>
                </a:cxn>
                <a:cxn ang="0">
                  <a:pos x="1181" y="1088"/>
                </a:cxn>
                <a:cxn ang="0">
                  <a:pos x="29" y="1280"/>
                </a:cxn>
                <a:cxn ang="0">
                  <a:pos x="2" y="1260"/>
                </a:cxn>
                <a:cxn ang="0">
                  <a:pos x="22" y="1233"/>
                </a:cxn>
              </a:cxnLst>
              <a:rect l="0" t="0" r="r" b="b"/>
              <a:pathLst>
                <a:path w="5828" h="1282">
                  <a:moveTo>
                    <a:pt x="22" y="1233"/>
                  </a:moveTo>
                  <a:lnTo>
                    <a:pt x="1174" y="1041"/>
                  </a:lnTo>
                  <a:lnTo>
                    <a:pt x="2326" y="849"/>
                  </a:lnTo>
                  <a:lnTo>
                    <a:pt x="3493" y="625"/>
                  </a:lnTo>
                  <a:lnTo>
                    <a:pt x="3486" y="627"/>
                  </a:lnTo>
                  <a:lnTo>
                    <a:pt x="4638" y="3"/>
                  </a:lnTo>
                  <a:cubicBezTo>
                    <a:pt x="4644" y="0"/>
                    <a:pt x="4651" y="0"/>
                    <a:pt x="4657" y="2"/>
                  </a:cubicBezTo>
                  <a:lnTo>
                    <a:pt x="5809" y="370"/>
                  </a:lnTo>
                  <a:cubicBezTo>
                    <a:pt x="5821" y="374"/>
                    <a:pt x="5828" y="387"/>
                    <a:pt x="5824" y="400"/>
                  </a:cubicBezTo>
                  <a:cubicBezTo>
                    <a:pt x="5820" y="412"/>
                    <a:pt x="5807" y="419"/>
                    <a:pt x="5794" y="415"/>
                  </a:cubicBezTo>
                  <a:lnTo>
                    <a:pt x="4642" y="47"/>
                  </a:lnTo>
                  <a:lnTo>
                    <a:pt x="4661" y="46"/>
                  </a:lnTo>
                  <a:lnTo>
                    <a:pt x="3509" y="670"/>
                  </a:lnTo>
                  <a:cubicBezTo>
                    <a:pt x="3507" y="671"/>
                    <a:pt x="3504" y="672"/>
                    <a:pt x="3502" y="672"/>
                  </a:cubicBezTo>
                  <a:lnTo>
                    <a:pt x="2333" y="896"/>
                  </a:lnTo>
                  <a:lnTo>
                    <a:pt x="1181" y="1088"/>
                  </a:lnTo>
                  <a:lnTo>
                    <a:pt x="29" y="1280"/>
                  </a:lnTo>
                  <a:cubicBezTo>
                    <a:pt x="16" y="1282"/>
                    <a:pt x="4" y="1273"/>
                    <a:pt x="2" y="1260"/>
                  </a:cubicBezTo>
                  <a:cubicBezTo>
                    <a:pt x="0" y="1247"/>
                    <a:pt x="8" y="1235"/>
                    <a:pt x="22" y="1233"/>
                  </a:cubicBezTo>
                  <a:close/>
                </a:path>
              </a:pathLst>
            </a:custGeom>
            <a:solidFill>
              <a:srgbClr val="6E548D"/>
            </a:solidFill>
            <a:ln w="9525"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40" name="Freeform 116"/>
            <p:cNvSpPr>
              <a:spLocks noEditPoints="1"/>
            </p:cNvSpPr>
            <p:nvPr/>
          </p:nvSpPr>
          <p:spPr bwMode="auto">
            <a:xfrm>
              <a:off x="1386" y="1291"/>
              <a:ext cx="2215" cy="478"/>
            </a:xfrm>
            <a:custGeom>
              <a:avLst/>
              <a:gdLst/>
              <a:ahLst/>
              <a:cxnLst>
                <a:cxn ang="0">
                  <a:pos x="59" y="478"/>
                </a:cxn>
                <a:cxn ang="0">
                  <a:pos x="0" y="429"/>
                </a:cxn>
                <a:cxn ang="0">
                  <a:pos x="59" y="478"/>
                </a:cxn>
                <a:cxn ang="0">
                  <a:pos x="0" y="478"/>
                </a:cxn>
                <a:cxn ang="0">
                  <a:pos x="59" y="429"/>
                </a:cxn>
                <a:cxn ang="0">
                  <a:pos x="0" y="478"/>
                </a:cxn>
                <a:cxn ang="0">
                  <a:pos x="489" y="412"/>
                </a:cxn>
                <a:cxn ang="0">
                  <a:pos x="436" y="363"/>
                </a:cxn>
                <a:cxn ang="0">
                  <a:pos x="489" y="412"/>
                </a:cxn>
                <a:cxn ang="0">
                  <a:pos x="436" y="412"/>
                </a:cxn>
                <a:cxn ang="0">
                  <a:pos x="489" y="363"/>
                </a:cxn>
                <a:cxn ang="0">
                  <a:pos x="436" y="412"/>
                </a:cxn>
                <a:cxn ang="0">
                  <a:pos x="919" y="346"/>
                </a:cxn>
                <a:cxn ang="0">
                  <a:pos x="866" y="291"/>
                </a:cxn>
                <a:cxn ang="0">
                  <a:pos x="919" y="346"/>
                </a:cxn>
                <a:cxn ang="0">
                  <a:pos x="866" y="346"/>
                </a:cxn>
                <a:cxn ang="0">
                  <a:pos x="919" y="291"/>
                </a:cxn>
                <a:cxn ang="0">
                  <a:pos x="866" y="346"/>
                </a:cxn>
                <a:cxn ang="0">
                  <a:pos x="1349" y="264"/>
                </a:cxn>
                <a:cxn ang="0">
                  <a:pos x="1296" y="214"/>
                </a:cxn>
                <a:cxn ang="0">
                  <a:pos x="1349" y="264"/>
                </a:cxn>
                <a:cxn ang="0">
                  <a:pos x="1296" y="264"/>
                </a:cxn>
                <a:cxn ang="0">
                  <a:pos x="1349" y="214"/>
                </a:cxn>
                <a:cxn ang="0">
                  <a:pos x="1296" y="264"/>
                </a:cxn>
                <a:cxn ang="0">
                  <a:pos x="1785" y="55"/>
                </a:cxn>
                <a:cxn ang="0">
                  <a:pos x="1726" y="0"/>
                </a:cxn>
                <a:cxn ang="0">
                  <a:pos x="1785" y="55"/>
                </a:cxn>
                <a:cxn ang="0">
                  <a:pos x="1726" y="55"/>
                </a:cxn>
                <a:cxn ang="0">
                  <a:pos x="1785" y="0"/>
                </a:cxn>
                <a:cxn ang="0">
                  <a:pos x="1726" y="55"/>
                </a:cxn>
                <a:cxn ang="0">
                  <a:pos x="2215" y="181"/>
                </a:cxn>
                <a:cxn ang="0">
                  <a:pos x="2156" y="132"/>
                </a:cxn>
                <a:cxn ang="0">
                  <a:pos x="2215" y="181"/>
                </a:cxn>
                <a:cxn ang="0">
                  <a:pos x="2156" y="181"/>
                </a:cxn>
                <a:cxn ang="0">
                  <a:pos x="2215" y="132"/>
                </a:cxn>
                <a:cxn ang="0">
                  <a:pos x="2156" y="181"/>
                </a:cxn>
              </a:cxnLst>
              <a:rect l="0" t="0" r="r" b="b"/>
              <a:pathLst>
                <a:path w="2215" h="478">
                  <a:moveTo>
                    <a:pt x="59" y="478"/>
                  </a:moveTo>
                  <a:lnTo>
                    <a:pt x="0" y="429"/>
                  </a:lnTo>
                  <a:lnTo>
                    <a:pt x="59" y="478"/>
                  </a:lnTo>
                  <a:close/>
                  <a:moveTo>
                    <a:pt x="0" y="478"/>
                  </a:moveTo>
                  <a:lnTo>
                    <a:pt x="59" y="429"/>
                  </a:lnTo>
                  <a:lnTo>
                    <a:pt x="0" y="478"/>
                  </a:lnTo>
                  <a:close/>
                  <a:moveTo>
                    <a:pt x="489" y="412"/>
                  </a:moveTo>
                  <a:lnTo>
                    <a:pt x="436" y="363"/>
                  </a:lnTo>
                  <a:lnTo>
                    <a:pt x="489" y="412"/>
                  </a:lnTo>
                  <a:close/>
                  <a:moveTo>
                    <a:pt x="436" y="412"/>
                  </a:moveTo>
                  <a:lnTo>
                    <a:pt x="489" y="363"/>
                  </a:lnTo>
                  <a:lnTo>
                    <a:pt x="436" y="412"/>
                  </a:lnTo>
                  <a:close/>
                  <a:moveTo>
                    <a:pt x="919" y="346"/>
                  </a:moveTo>
                  <a:lnTo>
                    <a:pt x="866" y="291"/>
                  </a:lnTo>
                  <a:lnTo>
                    <a:pt x="919" y="346"/>
                  </a:lnTo>
                  <a:close/>
                  <a:moveTo>
                    <a:pt x="866" y="346"/>
                  </a:moveTo>
                  <a:lnTo>
                    <a:pt x="919" y="291"/>
                  </a:lnTo>
                  <a:lnTo>
                    <a:pt x="866" y="346"/>
                  </a:lnTo>
                  <a:close/>
                  <a:moveTo>
                    <a:pt x="1349" y="264"/>
                  </a:moveTo>
                  <a:lnTo>
                    <a:pt x="1296" y="214"/>
                  </a:lnTo>
                  <a:lnTo>
                    <a:pt x="1349" y="264"/>
                  </a:lnTo>
                  <a:close/>
                  <a:moveTo>
                    <a:pt x="1296" y="264"/>
                  </a:moveTo>
                  <a:lnTo>
                    <a:pt x="1349" y="214"/>
                  </a:lnTo>
                  <a:lnTo>
                    <a:pt x="1296" y="264"/>
                  </a:lnTo>
                  <a:close/>
                  <a:moveTo>
                    <a:pt x="1785" y="55"/>
                  </a:moveTo>
                  <a:lnTo>
                    <a:pt x="1726" y="0"/>
                  </a:lnTo>
                  <a:lnTo>
                    <a:pt x="1785" y="55"/>
                  </a:lnTo>
                  <a:close/>
                  <a:moveTo>
                    <a:pt x="1726" y="55"/>
                  </a:moveTo>
                  <a:lnTo>
                    <a:pt x="1785" y="0"/>
                  </a:lnTo>
                  <a:lnTo>
                    <a:pt x="1726" y="55"/>
                  </a:lnTo>
                  <a:close/>
                  <a:moveTo>
                    <a:pt x="2215" y="181"/>
                  </a:moveTo>
                  <a:lnTo>
                    <a:pt x="2156" y="132"/>
                  </a:lnTo>
                  <a:lnTo>
                    <a:pt x="2215" y="181"/>
                  </a:lnTo>
                  <a:close/>
                  <a:moveTo>
                    <a:pt x="2156" y="181"/>
                  </a:moveTo>
                  <a:lnTo>
                    <a:pt x="2215" y="132"/>
                  </a:lnTo>
                  <a:lnTo>
                    <a:pt x="2156" y="181"/>
                  </a:lnTo>
                  <a:close/>
                </a:path>
              </a:pathLst>
            </a:custGeom>
            <a:solidFill>
              <a:srgbClr val="71588F"/>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41" name="Freeform 117"/>
            <p:cNvSpPr>
              <a:spLocks noEditPoints="1"/>
            </p:cNvSpPr>
            <p:nvPr/>
          </p:nvSpPr>
          <p:spPr bwMode="auto">
            <a:xfrm>
              <a:off x="1384" y="1289"/>
              <a:ext cx="2220" cy="482"/>
            </a:xfrm>
            <a:custGeom>
              <a:avLst/>
              <a:gdLst/>
              <a:ahLst/>
              <a:cxnLst>
                <a:cxn ang="0">
                  <a:pos x="59" y="482"/>
                </a:cxn>
                <a:cxn ang="0">
                  <a:pos x="0" y="433"/>
                </a:cxn>
                <a:cxn ang="0">
                  <a:pos x="4" y="429"/>
                </a:cxn>
                <a:cxn ang="0">
                  <a:pos x="64" y="478"/>
                </a:cxn>
                <a:cxn ang="0">
                  <a:pos x="59" y="482"/>
                </a:cxn>
                <a:cxn ang="0">
                  <a:pos x="0" y="478"/>
                </a:cxn>
                <a:cxn ang="0">
                  <a:pos x="59" y="429"/>
                </a:cxn>
                <a:cxn ang="0">
                  <a:pos x="64" y="433"/>
                </a:cxn>
                <a:cxn ang="0">
                  <a:pos x="4" y="482"/>
                </a:cxn>
                <a:cxn ang="0">
                  <a:pos x="0" y="478"/>
                </a:cxn>
                <a:cxn ang="0">
                  <a:pos x="489" y="416"/>
                </a:cxn>
                <a:cxn ang="0">
                  <a:pos x="436" y="367"/>
                </a:cxn>
                <a:cxn ang="0">
                  <a:pos x="440" y="363"/>
                </a:cxn>
                <a:cxn ang="0">
                  <a:pos x="494" y="412"/>
                </a:cxn>
                <a:cxn ang="0">
                  <a:pos x="489" y="416"/>
                </a:cxn>
                <a:cxn ang="0">
                  <a:pos x="436" y="412"/>
                </a:cxn>
                <a:cxn ang="0">
                  <a:pos x="489" y="363"/>
                </a:cxn>
                <a:cxn ang="0">
                  <a:pos x="494" y="367"/>
                </a:cxn>
                <a:cxn ang="0">
                  <a:pos x="440" y="416"/>
                </a:cxn>
                <a:cxn ang="0">
                  <a:pos x="436" y="412"/>
                </a:cxn>
                <a:cxn ang="0">
                  <a:pos x="920" y="350"/>
                </a:cxn>
                <a:cxn ang="0">
                  <a:pos x="866" y="295"/>
                </a:cxn>
                <a:cxn ang="0">
                  <a:pos x="870" y="291"/>
                </a:cxn>
                <a:cxn ang="0">
                  <a:pos x="924" y="346"/>
                </a:cxn>
                <a:cxn ang="0">
                  <a:pos x="920" y="350"/>
                </a:cxn>
                <a:cxn ang="0">
                  <a:pos x="866" y="346"/>
                </a:cxn>
                <a:cxn ang="0">
                  <a:pos x="920" y="291"/>
                </a:cxn>
                <a:cxn ang="0">
                  <a:pos x="924" y="295"/>
                </a:cxn>
                <a:cxn ang="0">
                  <a:pos x="870" y="350"/>
                </a:cxn>
                <a:cxn ang="0">
                  <a:pos x="866" y="346"/>
                </a:cxn>
                <a:cxn ang="0">
                  <a:pos x="1350" y="268"/>
                </a:cxn>
                <a:cxn ang="0">
                  <a:pos x="1296" y="218"/>
                </a:cxn>
                <a:cxn ang="0">
                  <a:pos x="1300" y="214"/>
                </a:cxn>
                <a:cxn ang="0">
                  <a:pos x="1354" y="264"/>
                </a:cxn>
                <a:cxn ang="0">
                  <a:pos x="1350" y="268"/>
                </a:cxn>
                <a:cxn ang="0">
                  <a:pos x="1296" y="264"/>
                </a:cxn>
                <a:cxn ang="0">
                  <a:pos x="1350" y="214"/>
                </a:cxn>
                <a:cxn ang="0">
                  <a:pos x="1354" y="218"/>
                </a:cxn>
                <a:cxn ang="0">
                  <a:pos x="1300" y="268"/>
                </a:cxn>
                <a:cxn ang="0">
                  <a:pos x="1296" y="264"/>
                </a:cxn>
                <a:cxn ang="0">
                  <a:pos x="1786" y="59"/>
                </a:cxn>
                <a:cxn ang="0">
                  <a:pos x="1726" y="4"/>
                </a:cxn>
                <a:cxn ang="0">
                  <a:pos x="1730" y="0"/>
                </a:cxn>
                <a:cxn ang="0">
                  <a:pos x="1790" y="55"/>
                </a:cxn>
                <a:cxn ang="0">
                  <a:pos x="1786" y="59"/>
                </a:cxn>
                <a:cxn ang="0">
                  <a:pos x="1726" y="55"/>
                </a:cxn>
                <a:cxn ang="0">
                  <a:pos x="1786" y="0"/>
                </a:cxn>
                <a:cxn ang="0">
                  <a:pos x="1790" y="4"/>
                </a:cxn>
                <a:cxn ang="0">
                  <a:pos x="1730" y="59"/>
                </a:cxn>
                <a:cxn ang="0">
                  <a:pos x="1726" y="55"/>
                </a:cxn>
                <a:cxn ang="0">
                  <a:pos x="2216" y="185"/>
                </a:cxn>
                <a:cxn ang="0">
                  <a:pos x="2156" y="136"/>
                </a:cxn>
                <a:cxn ang="0">
                  <a:pos x="2160" y="132"/>
                </a:cxn>
                <a:cxn ang="0">
                  <a:pos x="2220" y="181"/>
                </a:cxn>
                <a:cxn ang="0">
                  <a:pos x="2216" y="185"/>
                </a:cxn>
                <a:cxn ang="0">
                  <a:pos x="2156" y="181"/>
                </a:cxn>
                <a:cxn ang="0">
                  <a:pos x="2216" y="132"/>
                </a:cxn>
                <a:cxn ang="0">
                  <a:pos x="2220" y="136"/>
                </a:cxn>
                <a:cxn ang="0">
                  <a:pos x="2160" y="185"/>
                </a:cxn>
                <a:cxn ang="0">
                  <a:pos x="2156" y="181"/>
                </a:cxn>
              </a:cxnLst>
              <a:rect l="0" t="0" r="r" b="b"/>
              <a:pathLst>
                <a:path w="2220" h="482">
                  <a:moveTo>
                    <a:pt x="59" y="482"/>
                  </a:moveTo>
                  <a:lnTo>
                    <a:pt x="0" y="433"/>
                  </a:lnTo>
                  <a:lnTo>
                    <a:pt x="4" y="429"/>
                  </a:lnTo>
                  <a:lnTo>
                    <a:pt x="64" y="478"/>
                  </a:lnTo>
                  <a:lnTo>
                    <a:pt x="59" y="482"/>
                  </a:lnTo>
                  <a:close/>
                  <a:moveTo>
                    <a:pt x="0" y="478"/>
                  </a:moveTo>
                  <a:lnTo>
                    <a:pt x="59" y="429"/>
                  </a:lnTo>
                  <a:lnTo>
                    <a:pt x="64" y="433"/>
                  </a:lnTo>
                  <a:lnTo>
                    <a:pt x="4" y="482"/>
                  </a:lnTo>
                  <a:lnTo>
                    <a:pt x="0" y="478"/>
                  </a:lnTo>
                  <a:close/>
                  <a:moveTo>
                    <a:pt x="489" y="416"/>
                  </a:moveTo>
                  <a:lnTo>
                    <a:pt x="436" y="367"/>
                  </a:lnTo>
                  <a:lnTo>
                    <a:pt x="440" y="363"/>
                  </a:lnTo>
                  <a:lnTo>
                    <a:pt x="494" y="412"/>
                  </a:lnTo>
                  <a:lnTo>
                    <a:pt x="489" y="416"/>
                  </a:lnTo>
                  <a:close/>
                  <a:moveTo>
                    <a:pt x="436" y="412"/>
                  </a:moveTo>
                  <a:lnTo>
                    <a:pt x="489" y="363"/>
                  </a:lnTo>
                  <a:lnTo>
                    <a:pt x="494" y="367"/>
                  </a:lnTo>
                  <a:lnTo>
                    <a:pt x="440" y="416"/>
                  </a:lnTo>
                  <a:lnTo>
                    <a:pt x="436" y="412"/>
                  </a:lnTo>
                  <a:close/>
                  <a:moveTo>
                    <a:pt x="920" y="350"/>
                  </a:moveTo>
                  <a:lnTo>
                    <a:pt x="866" y="295"/>
                  </a:lnTo>
                  <a:lnTo>
                    <a:pt x="870" y="291"/>
                  </a:lnTo>
                  <a:lnTo>
                    <a:pt x="924" y="346"/>
                  </a:lnTo>
                  <a:lnTo>
                    <a:pt x="920" y="350"/>
                  </a:lnTo>
                  <a:close/>
                  <a:moveTo>
                    <a:pt x="866" y="346"/>
                  </a:moveTo>
                  <a:lnTo>
                    <a:pt x="920" y="291"/>
                  </a:lnTo>
                  <a:lnTo>
                    <a:pt x="924" y="295"/>
                  </a:lnTo>
                  <a:lnTo>
                    <a:pt x="870" y="350"/>
                  </a:lnTo>
                  <a:lnTo>
                    <a:pt x="866" y="346"/>
                  </a:lnTo>
                  <a:close/>
                  <a:moveTo>
                    <a:pt x="1350" y="268"/>
                  </a:moveTo>
                  <a:lnTo>
                    <a:pt x="1296" y="218"/>
                  </a:lnTo>
                  <a:lnTo>
                    <a:pt x="1300" y="214"/>
                  </a:lnTo>
                  <a:lnTo>
                    <a:pt x="1354" y="264"/>
                  </a:lnTo>
                  <a:lnTo>
                    <a:pt x="1350" y="268"/>
                  </a:lnTo>
                  <a:close/>
                  <a:moveTo>
                    <a:pt x="1296" y="264"/>
                  </a:moveTo>
                  <a:lnTo>
                    <a:pt x="1350" y="214"/>
                  </a:lnTo>
                  <a:lnTo>
                    <a:pt x="1354" y="218"/>
                  </a:lnTo>
                  <a:lnTo>
                    <a:pt x="1300" y="268"/>
                  </a:lnTo>
                  <a:lnTo>
                    <a:pt x="1296" y="264"/>
                  </a:lnTo>
                  <a:close/>
                  <a:moveTo>
                    <a:pt x="1786" y="59"/>
                  </a:moveTo>
                  <a:lnTo>
                    <a:pt x="1726" y="4"/>
                  </a:lnTo>
                  <a:lnTo>
                    <a:pt x="1730" y="0"/>
                  </a:lnTo>
                  <a:lnTo>
                    <a:pt x="1790" y="55"/>
                  </a:lnTo>
                  <a:lnTo>
                    <a:pt x="1786" y="59"/>
                  </a:lnTo>
                  <a:close/>
                  <a:moveTo>
                    <a:pt x="1726" y="55"/>
                  </a:moveTo>
                  <a:lnTo>
                    <a:pt x="1786" y="0"/>
                  </a:lnTo>
                  <a:lnTo>
                    <a:pt x="1790" y="4"/>
                  </a:lnTo>
                  <a:lnTo>
                    <a:pt x="1730" y="59"/>
                  </a:lnTo>
                  <a:lnTo>
                    <a:pt x="1726" y="55"/>
                  </a:lnTo>
                  <a:close/>
                  <a:moveTo>
                    <a:pt x="2216" y="185"/>
                  </a:moveTo>
                  <a:lnTo>
                    <a:pt x="2156" y="136"/>
                  </a:lnTo>
                  <a:lnTo>
                    <a:pt x="2160" y="132"/>
                  </a:lnTo>
                  <a:lnTo>
                    <a:pt x="2220" y="181"/>
                  </a:lnTo>
                  <a:lnTo>
                    <a:pt x="2216" y="185"/>
                  </a:lnTo>
                  <a:close/>
                  <a:moveTo>
                    <a:pt x="2156" y="181"/>
                  </a:moveTo>
                  <a:lnTo>
                    <a:pt x="2216" y="132"/>
                  </a:lnTo>
                  <a:lnTo>
                    <a:pt x="2220" y="136"/>
                  </a:lnTo>
                  <a:lnTo>
                    <a:pt x="2160" y="185"/>
                  </a:lnTo>
                  <a:lnTo>
                    <a:pt x="2156" y="181"/>
                  </a:lnTo>
                  <a:close/>
                </a:path>
              </a:pathLst>
            </a:custGeom>
            <a:solidFill>
              <a:srgbClr val="6E548D"/>
            </a:solidFill>
            <a:ln w="9525"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42" name="Freeform 118"/>
            <p:cNvSpPr>
              <a:spLocks/>
            </p:cNvSpPr>
            <p:nvPr/>
          </p:nvSpPr>
          <p:spPr bwMode="auto">
            <a:xfrm>
              <a:off x="1406" y="1425"/>
              <a:ext cx="2175" cy="17"/>
            </a:xfrm>
            <a:custGeom>
              <a:avLst/>
              <a:gdLst/>
              <a:ahLst/>
              <a:cxnLst>
                <a:cxn ang="0">
                  <a:pos x="24" y="0"/>
                </a:cxn>
                <a:cxn ang="0">
                  <a:pos x="1176" y="0"/>
                </a:cxn>
                <a:cxn ang="0">
                  <a:pos x="2328" y="0"/>
                </a:cxn>
                <a:cxn ang="0">
                  <a:pos x="3496" y="0"/>
                </a:cxn>
                <a:cxn ang="0">
                  <a:pos x="4648" y="0"/>
                </a:cxn>
                <a:cxn ang="0">
                  <a:pos x="5800" y="0"/>
                </a:cxn>
                <a:cxn ang="0">
                  <a:pos x="5824" y="24"/>
                </a:cxn>
                <a:cxn ang="0">
                  <a:pos x="5800" y="48"/>
                </a:cxn>
                <a:cxn ang="0">
                  <a:pos x="4648" y="48"/>
                </a:cxn>
                <a:cxn ang="0">
                  <a:pos x="3496" y="48"/>
                </a:cxn>
                <a:cxn ang="0">
                  <a:pos x="2328" y="48"/>
                </a:cxn>
                <a:cxn ang="0">
                  <a:pos x="1176" y="48"/>
                </a:cxn>
                <a:cxn ang="0">
                  <a:pos x="24" y="48"/>
                </a:cxn>
                <a:cxn ang="0">
                  <a:pos x="0" y="24"/>
                </a:cxn>
                <a:cxn ang="0">
                  <a:pos x="24" y="0"/>
                </a:cxn>
              </a:cxnLst>
              <a:rect l="0" t="0" r="r" b="b"/>
              <a:pathLst>
                <a:path w="5824" h="48">
                  <a:moveTo>
                    <a:pt x="24" y="0"/>
                  </a:moveTo>
                  <a:lnTo>
                    <a:pt x="1176" y="0"/>
                  </a:lnTo>
                  <a:lnTo>
                    <a:pt x="2328" y="0"/>
                  </a:lnTo>
                  <a:lnTo>
                    <a:pt x="3496" y="0"/>
                  </a:lnTo>
                  <a:lnTo>
                    <a:pt x="4648" y="0"/>
                  </a:lnTo>
                  <a:lnTo>
                    <a:pt x="5800" y="0"/>
                  </a:lnTo>
                  <a:cubicBezTo>
                    <a:pt x="5814" y="0"/>
                    <a:pt x="5824" y="11"/>
                    <a:pt x="5824" y="24"/>
                  </a:cubicBezTo>
                  <a:cubicBezTo>
                    <a:pt x="5824" y="38"/>
                    <a:pt x="5814" y="48"/>
                    <a:pt x="5800" y="48"/>
                  </a:cubicBezTo>
                  <a:lnTo>
                    <a:pt x="4648" y="48"/>
                  </a:lnTo>
                  <a:lnTo>
                    <a:pt x="3496" y="48"/>
                  </a:lnTo>
                  <a:lnTo>
                    <a:pt x="2328" y="48"/>
                  </a:lnTo>
                  <a:lnTo>
                    <a:pt x="1176" y="48"/>
                  </a:lnTo>
                  <a:lnTo>
                    <a:pt x="24" y="48"/>
                  </a:lnTo>
                  <a:cubicBezTo>
                    <a:pt x="11" y="48"/>
                    <a:pt x="0" y="38"/>
                    <a:pt x="0" y="24"/>
                  </a:cubicBezTo>
                  <a:cubicBezTo>
                    <a:pt x="0" y="11"/>
                    <a:pt x="11" y="0"/>
                    <a:pt x="24" y="0"/>
                  </a:cubicBezTo>
                  <a:close/>
                </a:path>
              </a:pathLst>
            </a:custGeom>
            <a:solidFill>
              <a:srgbClr val="DA8137"/>
            </a:solidFill>
            <a:ln w="9525"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43" name="Oval 119"/>
            <p:cNvSpPr>
              <a:spLocks noChangeArrowheads="1"/>
            </p:cNvSpPr>
            <p:nvPr/>
          </p:nvSpPr>
          <p:spPr bwMode="auto">
            <a:xfrm>
              <a:off x="1386" y="1406"/>
              <a:ext cx="59" cy="55"/>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44" name="Freeform 120"/>
            <p:cNvSpPr>
              <a:spLocks noEditPoints="1"/>
            </p:cNvSpPr>
            <p:nvPr/>
          </p:nvSpPr>
          <p:spPr bwMode="auto">
            <a:xfrm>
              <a:off x="1383" y="1403"/>
              <a:ext cx="66" cy="61"/>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DA8137"/>
            </a:solidFill>
            <a:ln w="9525"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45" name="Oval 121"/>
            <p:cNvSpPr>
              <a:spLocks noChangeArrowheads="1"/>
            </p:cNvSpPr>
            <p:nvPr/>
          </p:nvSpPr>
          <p:spPr bwMode="auto">
            <a:xfrm>
              <a:off x="1822" y="1406"/>
              <a:ext cx="53" cy="55"/>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46" name="Freeform 122"/>
            <p:cNvSpPr>
              <a:spLocks noEditPoints="1"/>
            </p:cNvSpPr>
            <p:nvPr/>
          </p:nvSpPr>
          <p:spPr bwMode="auto">
            <a:xfrm>
              <a:off x="1819" y="1403"/>
              <a:ext cx="60" cy="61"/>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DA8137"/>
            </a:solidFill>
            <a:ln w="9525"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47" name="Oval 123"/>
            <p:cNvSpPr>
              <a:spLocks noChangeArrowheads="1"/>
            </p:cNvSpPr>
            <p:nvPr/>
          </p:nvSpPr>
          <p:spPr bwMode="auto">
            <a:xfrm>
              <a:off x="2252" y="1406"/>
              <a:ext cx="53" cy="55"/>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48" name="Freeform 124"/>
            <p:cNvSpPr>
              <a:spLocks noEditPoints="1"/>
            </p:cNvSpPr>
            <p:nvPr/>
          </p:nvSpPr>
          <p:spPr bwMode="auto">
            <a:xfrm>
              <a:off x="2249" y="1403"/>
              <a:ext cx="60" cy="61"/>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DA8137"/>
            </a:solidFill>
            <a:ln w="9525"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49" name="Oval 125"/>
            <p:cNvSpPr>
              <a:spLocks noChangeArrowheads="1"/>
            </p:cNvSpPr>
            <p:nvPr/>
          </p:nvSpPr>
          <p:spPr bwMode="auto">
            <a:xfrm>
              <a:off x="2682" y="1406"/>
              <a:ext cx="53" cy="55"/>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50" name="Freeform 126"/>
            <p:cNvSpPr>
              <a:spLocks noEditPoints="1"/>
            </p:cNvSpPr>
            <p:nvPr/>
          </p:nvSpPr>
          <p:spPr bwMode="auto">
            <a:xfrm>
              <a:off x="2679" y="1403"/>
              <a:ext cx="60" cy="61"/>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DA8137"/>
            </a:solidFill>
            <a:ln w="9525"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51" name="Oval 127"/>
            <p:cNvSpPr>
              <a:spLocks noChangeArrowheads="1"/>
            </p:cNvSpPr>
            <p:nvPr/>
          </p:nvSpPr>
          <p:spPr bwMode="auto">
            <a:xfrm>
              <a:off x="3112" y="1406"/>
              <a:ext cx="59" cy="55"/>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52" name="Freeform 128"/>
            <p:cNvSpPr>
              <a:spLocks noEditPoints="1"/>
            </p:cNvSpPr>
            <p:nvPr/>
          </p:nvSpPr>
          <p:spPr bwMode="auto">
            <a:xfrm>
              <a:off x="3109" y="1403"/>
              <a:ext cx="66" cy="61"/>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DA8137"/>
            </a:solidFill>
            <a:ln w="9525"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53" name="Oval 129"/>
            <p:cNvSpPr>
              <a:spLocks noChangeArrowheads="1"/>
            </p:cNvSpPr>
            <p:nvPr/>
          </p:nvSpPr>
          <p:spPr bwMode="auto">
            <a:xfrm>
              <a:off x="3542" y="1406"/>
              <a:ext cx="60" cy="55"/>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54" name="Freeform 130"/>
            <p:cNvSpPr>
              <a:spLocks noEditPoints="1"/>
            </p:cNvSpPr>
            <p:nvPr/>
          </p:nvSpPr>
          <p:spPr bwMode="auto">
            <a:xfrm>
              <a:off x="3539" y="1403"/>
              <a:ext cx="66" cy="61"/>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DA8137"/>
            </a:solidFill>
            <a:ln w="9525"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2355" name="Rectangle 131"/>
            <p:cNvSpPr>
              <a:spLocks noChangeArrowheads="1"/>
            </p:cNvSpPr>
            <p:nvPr/>
          </p:nvSpPr>
          <p:spPr bwMode="auto">
            <a:xfrm>
              <a:off x="1345" y="1604"/>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78.3</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56" name="Rectangle 132"/>
            <p:cNvSpPr>
              <a:spLocks noChangeArrowheads="1"/>
            </p:cNvSpPr>
            <p:nvPr/>
          </p:nvSpPr>
          <p:spPr bwMode="auto">
            <a:xfrm>
              <a:off x="1776" y="1538"/>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80.8</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57" name="Rectangle 133"/>
            <p:cNvSpPr>
              <a:spLocks noChangeArrowheads="1"/>
            </p:cNvSpPr>
            <p:nvPr/>
          </p:nvSpPr>
          <p:spPr bwMode="auto">
            <a:xfrm>
              <a:off x="2208" y="1470"/>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83.3</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58" name="Rectangle 134"/>
            <p:cNvSpPr>
              <a:spLocks noChangeArrowheads="1"/>
            </p:cNvSpPr>
            <p:nvPr/>
          </p:nvSpPr>
          <p:spPr bwMode="auto">
            <a:xfrm>
              <a:off x="2639" y="1390"/>
              <a:ext cx="17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86.3</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59" name="Rectangle 135"/>
            <p:cNvSpPr>
              <a:spLocks noChangeArrowheads="1"/>
            </p:cNvSpPr>
            <p:nvPr/>
          </p:nvSpPr>
          <p:spPr bwMode="auto">
            <a:xfrm>
              <a:off x="3053" y="1177"/>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94.35</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60" name="Rectangle 136"/>
            <p:cNvSpPr>
              <a:spLocks noChangeArrowheads="1"/>
            </p:cNvSpPr>
            <p:nvPr/>
          </p:nvSpPr>
          <p:spPr bwMode="auto">
            <a:xfrm>
              <a:off x="3484" y="1306"/>
              <a:ext cx="23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89.50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61" name="Rectangle 137"/>
            <p:cNvSpPr>
              <a:spLocks noChangeArrowheads="1"/>
            </p:cNvSpPr>
            <p:nvPr/>
          </p:nvSpPr>
          <p:spPr bwMode="auto">
            <a:xfrm>
              <a:off x="969" y="2453"/>
              <a:ext cx="20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50.0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62" name="Rectangle 138"/>
            <p:cNvSpPr>
              <a:spLocks noChangeArrowheads="1"/>
            </p:cNvSpPr>
            <p:nvPr/>
          </p:nvSpPr>
          <p:spPr bwMode="auto">
            <a:xfrm>
              <a:off x="969" y="2188"/>
              <a:ext cx="20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60.0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63" name="Rectangle 139"/>
            <p:cNvSpPr>
              <a:spLocks noChangeArrowheads="1"/>
            </p:cNvSpPr>
            <p:nvPr/>
          </p:nvSpPr>
          <p:spPr bwMode="auto">
            <a:xfrm>
              <a:off x="969" y="1923"/>
              <a:ext cx="20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70.0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64" name="Rectangle 140"/>
            <p:cNvSpPr>
              <a:spLocks noChangeArrowheads="1"/>
            </p:cNvSpPr>
            <p:nvPr/>
          </p:nvSpPr>
          <p:spPr bwMode="auto">
            <a:xfrm>
              <a:off x="969" y="1657"/>
              <a:ext cx="20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80.0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65" name="Rectangle 141"/>
            <p:cNvSpPr>
              <a:spLocks noChangeArrowheads="1"/>
            </p:cNvSpPr>
            <p:nvPr/>
          </p:nvSpPr>
          <p:spPr bwMode="auto">
            <a:xfrm>
              <a:off x="969" y="1392"/>
              <a:ext cx="20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90.0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66" name="Rectangle 142"/>
            <p:cNvSpPr>
              <a:spLocks noChangeArrowheads="1"/>
            </p:cNvSpPr>
            <p:nvPr/>
          </p:nvSpPr>
          <p:spPr bwMode="auto">
            <a:xfrm>
              <a:off x="931" y="1127"/>
              <a:ext cx="25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100.0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2367" name="Freeform 143"/>
            <p:cNvSpPr>
              <a:spLocks noEditPoints="1"/>
            </p:cNvSpPr>
            <p:nvPr/>
          </p:nvSpPr>
          <p:spPr bwMode="auto">
            <a:xfrm>
              <a:off x="188" y="1123"/>
              <a:ext cx="3727" cy="2123"/>
            </a:xfrm>
            <a:custGeom>
              <a:avLst/>
              <a:gdLst/>
              <a:ahLst/>
              <a:cxnLst>
                <a:cxn ang="0">
                  <a:pos x="0" y="8"/>
                </a:cxn>
                <a:cxn ang="0">
                  <a:pos x="8" y="0"/>
                </a:cxn>
                <a:cxn ang="0">
                  <a:pos x="9976" y="0"/>
                </a:cxn>
                <a:cxn ang="0">
                  <a:pos x="9984" y="8"/>
                </a:cxn>
                <a:cxn ang="0">
                  <a:pos x="9984" y="6168"/>
                </a:cxn>
                <a:cxn ang="0">
                  <a:pos x="9976" y="6176"/>
                </a:cxn>
                <a:cxn ang="0">
                  <a:pos x="8" y="6176"/>
                </a:cxn>
                <a:cxn ang="0">
                  <a:pos x="0" y="6168"/>
                </a:cxn>
                <a:cxn ang="0">
                  <a:pos x="0" y="8"/>
                </a:cxn>
                <a:cxn ang="0">
                  <a:pos x="16" y="6168"/>
                </a:cxn>
                <a:cxn ang="0">
                  <a:pos x="8" y="6160"/>
                </a:cxn>
                <a:cxn ang="0">
                  <a:pos x="9976" y="6160"/>
                </a:cxn>
                <a:cxn ang="0">
                  <a:pos x="9968" y="6168"/>
                </a:cxn>
                <a:cxn ang="0">
                  <a:pos x="9968" y="8"/>
                </a:cxn>
                <a:cxn ang="0">
                  <a:pos x="9976" y="16"/>
                </a:cxn>
                <a:cxn ang="0">
                  <a:pos x="8" y="16"/>
                </a:cxn>
                <a:cxn ang="0">
                  <a:pos x="16" y="8"/>
                </a:cxn>
                <a:cxn ang="0">
                  <a:pos x="16" y="6168"/>
                </a:cxn>
              </a:cxnLst>
              <a:rect l="0" t="0" r="r" b="b"/>
              <a:pathLst>
                <a:path w="9984" h="6176">
                  <a:moveTo>
                    <a:pt x="0" y="8"/>
                  </a:moveTo>
                  <a:cubicBezTo>
                    <a:pt x="0" y="4"/>
                    <a:pt x="4" y="0"/>
                    <a:pt x="8" y="0"/>
                  </a:cubicBezTo>
                  <a:lnTo>
                    <a:pt x="9976" y="0"/>
                  </a:lnTo>
                  <a:cubicBezTo>
                    <a:pt x="9981" y="0"/>
                    <a:pt x="9984" y="4"/>
                    <a:pt x="9984" y="8"/>
                  </a:cubicBezTo>
                  <a:lnTo>
                    <a:pt x="9984" y="6168"/>
                  </a:lnTo>
                  <a:cubicBezTo>
                    <a:pt x="9984" y="6173"/>
                    <a:pt x="9981" y="6176"/>
                    <a:pt x="9976" y="6176"/>
                  </a:cubicBezTo>
                  <a:lnTo>
                    <a:pt x="8" y="6176"/>
                  </a:lnTo>
                  <a:cubicBezTo>
                    <a:pt x="4" y="6176"/>
                    <a:pt x="0" y="6173"/>
                    <a:pt x="0" y="6168"/>
                  </a:cubicBezTo>
                  <a:lnTo>
                    <a:pt x="0" y="8"/>
                  </a:lnTo>
                  <a:close/>
                  <a:moveTo>
                    <a:pt x="16" y="6168"/>
                  </a:moveTo>
                  <a:lnTo>
                    <a:pt x="8" y="6160"/>
                  </a:lnTo>
                  <a:lnTo>
                    <a:pt x="9976" y="6160"/>
                  </a:lnTo>
                  <a:lnTo>
                    <a:pt x="9968" y="6168"/>
                  </a:lnTo>
                  <a:lnTo>
                    <a:pt x="9968" y="8"/>
                  </a:lnTo>
                  <a:lnTo>
                    <a:pt x="9976" y="16"/>
                  </a:lnTo>
                  <a:lnTo>
                    <a:pt x="8" y="16"/>
                  </a:lnTo>
                  <a:lnTo>
                    <a:pt x="16" y="8"/>
                  </a:lnTo>
                  <a:lnTo>
                    <a:pt x="16" y="6168"/>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s-PE" sz="1600"/>
            </a:p>
          </p:txBody>
        </p:sp>
      </p:grpSp>
      <p:sp>
        <p:nvSpPr>
          <p:cNvPr id="146" name="145 Rectángulo"/>
          <p:cNvSpPr/>
          <p:nvPr/>
        </p:nvSpPr>
        <p:spPr>
          <a:xfrm>
            <a:off x="683568" y="6165304"/>
            <a:ext cx="5814392" cy="369332"/>
          </a:xfrm>
          <a:prstGeom prst="rect">
            <a:avLst/>
          </a:prstGeom>
        </p:spPr>
        <p:txBody>
          <a:bodyPr wrap="square">
            <a:spAutoFit/>
          </a:bodyPr>
          <a:lstStyle/>
          <a:p>
            <a:r>
              <a:rPr lang="es-ES_tradnl" dirty="0" smtClean="0"/>
              <a:t>Fuente Unidad de Estadística _OEI  HONADOMANI  2011 </a:t>
            </a:r>
            <a:endParaRPr lang="es-P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3200" b="1" dirty="0" smtClean="0"/>
              <a:t>Intervalo de Sustitución </a:t>
            </a:r>
            <a:r>
              <a:rPr lang="es-PE" sz="3200" b="1" dirty="0" smtClean="0"/>
              <a:t/>
            </a:r>
            <a:br>
              <a:rPr lang="es-PE" sz="3200" b="1" dirty="0" smtClean="0"/>
            </a:br>
            <a:r>
              <a:rPr lang="es-PE" sz="3200" b="1" dirty="0" smtClean="0"/>
              <a:t>Años </a:t>
            </a:r>
            <a:r>
              <a:rPr lang="es-PE" sz="3200" b="1" dirty="0" smtClean="0"/>
              <a:t>2005-2010</a:t>
            </a:r>
            <a:endParaRPr lang="es-PE" sz="3200" dirty="0"/>
          </a:p>
        </p:txBody>
      </p:sp>
      <p:grpSp>
        <p:nvGrpSpPr>
          <p:cNvPr id="53253" name="Group 5"/>
          <p:cNvGrpSpPr>
            <a:grpSpLocks noChangeAspect="1"/>
          </p:cNvGrpSpPr>
          <p:nvPr/>
        </p:nvGrpSpPr>
        <p:grpSpPr bwMode="auto">
          <a:xfrm>
            <a:off x="395536" y="1700808"/>
            <a:ext cx="7992758" cy="4756232"/>
            <a:chOff x="1354" y="1532"/>
            <a:chExt cx="2865" cy="1546"/>
          </a:xfrm>
        </p:grpSpPr>
        <p:sp>
          <p:nvSpPr>
            <p:cNvPr id="53252" name="AutoShape 4"/>
            <p:cNvSpPr>
              <a:spLocks noChangeAspect="1" noChangeArrowheads="1" noTextEdit="1"/>
            </p:cNvSpPr>
            <p:nvPr/>
          </p:nvSpPr>
          <p:spPr bwMode="auto">
            <a:xfrm>
              <a:off x="1354" y="1532"/>
              <a:ext cx="2779" cy="1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3254" name="Rectangle 6"/>
            <p:cNvSpPr>
              <a:spLocks noChangeArrowheads="1"/>
            </p:cNvSpPr>
            <p:nvPr/>
          </p:nvSpPr>
          <p:spPr bwMode="auto">
            <a:xfrm>
              <a:off x="1356" y="1534"/>
              <a:ext cx="2770" cy="14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3255" name="Rectangle 7"/>
            <p:cNvSpPr>
              <a:spLocks noChangeArrowheads="1"/>
            </p:cNvSpPr>
            <p:nvPr/>
          </p:nvSpPr>
          <p:spPr bwMode="auto">
            <a:xfrm>
              <a:off x="2172" y="1599"/>
              <a:ext cx="1885" cy="80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3256" name="Freeform 8"/>
            <p:cNvSpPr>
              <a:spLocks noEditPoints="1"/>
            </p:cNvSpPr>
            <p:nvPr/>
          </p:nvSpPr>
          <p:spPr bwMode="auto">
            <a:xfrm>
              <a:off x="2174" y="1594"/>
              <a:ext cx="1885" cy="675"/>
            </a:xfrm>
            <a:custGeom>
              <a:avLst/>
              <a:gdLst/>
              <a:ahLst/>
              <a:cxnLst>
                <a:cxn ang="0">
                  <a:pos x="0" y="671"/>
                </a:cxn>
                <a:cxn ang="0">
                  <a:pos x="1885" y="671"/>
                </a:cxn>
                <a:cxn ang="0">
                  <a:pos x="1885" y="675"/>
                </a:cxn>
                <a:cxn ang="0">
                  <a:pos x="0" y="675"/>
                </a:cxn>
                <a:cxn ang="0">
                  <a:pos x="0" y="671"/>
                </a:cxn>
                <a:cxn ang="0">
                  <a:pos x="0" y="538"/>
                </a:cxn>
                <a:cxn ang="0">
                  <a:pos x="1885" y="538"/>
                </a:cxn>
                <a:cxn ang="0">
                  <a:pos x="1885" y="542"/>
                </a:cxn>
                <a:cxn ang="0">
                  <a:pos x="0" y="542"/>
                </a:cxn>
                <a:cxn ang="0">
                  <a:pos x="0" y="538"/>
                </a:cxn>
                <a:cxn ang="0">
                  <a:pos x="0" y="404"/>
                </a:cxn>
                <a:cxn ang="0">
                  <a:pos x="1885" y="404"/>
                </a:cxn>
                <a:cxn ang="0">
                  <a:pos x="1885" y="409"/>
                </a:cxn>
                <a:cxn ang="0">
                  <a:pos x="0" y="409"/>
                </a:cxn>
                <a:cxn ang="0">
                  <a:pos x="0" y="404"/>
                </a:cxn>
                <a:cxn ang="0">
                  <a:pos x="0" y="271"/>
                </a:cxn>
                <a:cxn ang="0">
                  <a:pos x="1885" y="271"/>
                </a:cxn>
                <a:cxn ang="0">
                  <a:pos x="1885" y="275"/>
                </a:cxn>
                <a:cxn ang="0">
                  <a:pos x="0" y="275"/>
                </a:cxn>
                <a:cxn ang="0">
                  <a:pos x="0" y="271"/>
                </a:cxn>
                <a:cxn ang="0">
                  <a:pos x="0" y="134"/>
                </a:cxn>
                <a:cxn ang="0">
                  <a:pos x="1885" y="134"/>
                </a:cxn>
                <a:cxn ang="0">
                  <a:pos x="1885" y="138"/>
                </a:cxn>
                <a:cxn ang="0">
                  <a:pos x="0" y="138"/>
                </a:cxn>
                <a:cxn ang="0">
                  <a:pos x="0" y="134"/>
                </a:cxn>
                <a:cxn ang="0">
                  <a:pos x="0" y="0"/>
                </a:cxn>
                <a:cxn ang="0">
                  <a:pos x="1885" y="0"/>
                </a:cxn>
                <a:cxn ang="0">
                  <a:pos x="1885" y="5"/>
                </a:cxn>
                <a:cxn ang="0">
                  <a:pos x="0" y="5"/>
                </a:cxn>
                <a:cxn ang="0">
                  <a:pos x="0" y="0"/>
                </a:cxn>
              </a:cxnLst>
              <a:rect l="0" t="0" r="r" b="b"/>
              <a:pathLst>
                <a:path w="1885" h="675">
                  <a:moveTo>
                    <a:pt x="0" y="671"/>
                  </a:moveTo>
                  <a:lnTo>
                    <a:pt x="1885" y="671"/>
                  </a:lnTo>
                  <a:lnTo>
                    <a:pt x="1885" y="675"/>
                  </a:lnTo>
                  <a:lnTo>
                    <a:pt x="0" y="675"/>
                  </a:lnTo>
                  <a:lnTo>
                    <a:pt x="0" y="671"/>
                  </a:lnTo>
                  <a:close/>
                  <a:moveTo>
                    <a:pt x="0" y="538"/>
                  </a:moveTo>
                  <a:lnTo>
                    <a:pt x="1885" y="538"/>
                  </a:lnTo>
                  <a:lnTo>
                    <a:pt x="1885" y="542"/>
                  </a:lnTo>
                  <a:lnTo>
                    <a:pt x="0" y="542"/>
                  </a:lnTo>
                  <a:lnTo>
                    <a:pt x="0" y="538"/>
                  </a:lnTo>
                  <a:close/>
                  <a:moveTo>
                    <a:pt x="0" y="404"/>
                  </a:moveTo>
                  <a:lnTo>
                    <a:pt x="1885" y="404"/>
                  </a:lnTo>
                  <a:lnTo>
                    <a:pt x="1885" y="409"/>
                  </a:lnTo>
                  <a:lnTo>
                    <a:pt x="0" y="409"/>
                  </a:lnTo>
                  <a:lnTo>
                    <a:pt x="0" y="404"/>
                  </a:lnTo>
                  <a:close/>
                  <a:moveTo>
                    <a:pt x="0" y="271"/>
                  </a:moveTo>
                  <a:lnTo>
                    <a:pt x="1885" y="271"/>
                  </a:lnTo>
                  <a:lnTo>
                    <a:pt x="1885" y="275"/>
                  </a:lnTo>
                  <a:lnTo>
                    <a:pt x="0" y="275"/>
                  </a:lnTo>
                  <a:lnTo>
                    <a:pt x="0" y="271"/>
                  </a:lnTo>
                  <a:close/>
                  <a:moveTo>
                    <a:pt x="0" y="134"/>
                  </a:moveTo>
                  <a:lnTo>
                    <a:pt x="1885" y="134"/>
                  </a:lnTo>
                  <a:lnTo>
                    <a:pt x="1885" y="138"/>
                  </a:lnTo>
                  <a:lnTo>
                    <a:pt x="0" y="138"/>
                  </a:lnTo>
                  <a:lnTo>
                    <a:pt x="0" y="134"/>
                  </a:lnTo>
                  <a:close/>
                  <a:moveTo>
                    <a:pt x="0" y="0"/>
                  </a:moveTo>
                  <a:lnTo>
                    <a:pt x="1885" y="0"/>
                  </a:lnTo>
                  <a:lnTo>
                    <a:pt x="1885" y="5"/>
                  </a:lnTo>
                  <a:lnTo>
                    <a:pt x="0" y="5"/>
                  </a:lnTo>
                  <a:lnTo>
                    <a:pt x="0" y="0"/>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57" name="Rectangle 9"/>
            <p:cNvSpPr>
              <a:spLocks noChangeArrowheads="1"/>
            </p:cNvSpPr>
            <p:nvPr/>
          </p:nvSpPr>
          <p:spPr bwMode="auto">
            <a:xfrm>
              <a:off x="2172" y="1596"/>
              <a:ext cx="4" cy="804"/>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58" name="Rectangle 10"/>
            <p:cNvSpPr>
              <a:spLocks noChangeArrowheads="1"/>
            </p:cNvSpPr>
            <p:nvPr/>
          </p:nvSpPr>
          <p:spPr bwMode="auto">
            <a:xfrm>
              <a:off x="2174" y="2398"/>
              <a:ext cx="1885" cy="4"/>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59" name="Rectangle 11"/>
            <p:cNvSpPr>
              <a:spLocks noChangeArrowheads="1"/>
            </p:cNvSpPr>
            <p:nvPr/>
          </p:nvSpPr>
          <p:spPr bwMode="auto">
            <a:xfrm>
              <a:off x="2174" y="2398"/>
              <a:ext cx="1885" cy="4"/>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60" name="Freeform 12"/>
            <p:cNvSpPr>
              <a:spLocks noEditPoints="1"/>
            </p:cNvSpPr>
            <p:nvPr/>
          </p:nvSpPr>
          <p:spPr bwMode="auto">
            <a:xfrm>
              <a:off x="2172" y="2400"/>
              <a:ext cx="1889" cy="103"/>
            </a:xfrm>
            <a:custGeom>
              <a:avLst/>
              <a:gdLst/>
              <a:ahLst/>
              <a:cxnLst>
                <a:cxn ang="0">
                  <a:pos x="4" y="0"/>
                </a:cxn>
                <a:cxn ang="0">
                  <a:pos x="4" y="103"/>
                </a:cxn>
                <a:cxn ang="0">
                  <a:pos x="0" y="103"/>
                </a:cxn>
                <a:cxn ang="0">
                  <a:pos x="0" y="0"/>
                </a:cxn>
                <a:cxn ang="0">
                  <a:pos x="4" y="0"/>
                </a:cxn>
                <a:cxn ang="0">
                  <a:pos x="314" y="0"/>
                </a:cxn>
                <a:cxn ang="0">
                  <a:pos x="314" y="103"/>
                </a:cxn>
                <a:cxn ang="0">
                  <a:pos x="310" y="103"/>
                </a:cxn>
                <a:cxn ang="0">
                  <a:pos x="310" y="0"/>
                </a:cxn>
                <a:cxn ang="0">
                  <a:pos x="314" y="0"/>
                </a:cxn>
                <a:cxn ang="0">
                  <a:pos x="629" y="0"/>
                </a:cxn>
                <a:cxn ang="0">
                  <a:pos x="629" y="103"/>
                </a:cxn>
                <a:cxn ang="0">
                  <a:pos x="625" y="103"/>
                </a:cxn>
                <a:cxn ang="0">
                  <a:pos x="625" y="0"/>
                </a:cxn>
                <a:cxn ang="0">
                  <a:pos x="629" y="0"/>
                </a:cxn>
                <a:cxn ang="0">
                  <a:pos x="944" y="0"/>
                </a:cxn>
                <a:cxn ang="0">
                  <a:pos x="944" y="103"/>
                </a:cxn>
                <a:cxn ang="0">
                  <a:pos x="940" y="103"/>
                </a:cxn>
                <a:cxn ang="0">
                  <a:pos x="940" y="0"/>
                </a:cxn>
                <a:cxn ang="0">
                  <a:pos x="944" y="0"/>
                </a:cxn>
                <a:cxn ang="0">
                  <a:pos x="1259" y="0"/>
                </a:cxn>
                <a:cxn ang="0">
                  <a:pos x="1259" y="103"/>
                </a:cxn>
                <a:cxn ang="0">
                  <a:pos x="1255" y="103"/>
                </a:cxn>
                <a:cxn ang="0">
                  <a:pos x="1255" y="0"/>
                </a:cxn>
                <a:cxn ang="0">
                  <a:pos x="1259" y="0"/>
                </a:cxn>
                <a:cxn ang="0">
                  <a:pos x="1574" y="0"/>
                </a:cxn>
                <a:cxn ang="0">
                  <a:pos x="1574" y="103"/>
                </a:cxn>
                <a:cxn ang="0">
                  <a:pos x="1570" y="103"/>
                </a:cxn>
                <a:cxn ang="0">
                  <a:pos x="1570" y="0"/>
                </a:cxn>
                <a:cxn ang="0">
                  <a:pos x="1574" y="0"/>
                </a:cxn>
                <a:cxn ang="0">
                  <a:pos x="1889" y="0"/>
                </a:cxn>
                <a:cxn ang="0">
                  <a:pos x="1889" y="103"/>
                </a:cxn>
                <a:cxn ang="0">
                  <a:pos x="1885" y="103"/>
                </a:cxn>
                <a:cxn ang="0">
                  <a:pos x="1885" y="0"/>
                </a:cxn>
                <a:cxn ang="0">
                  <a:pos x="1889" y="0"/>
                </a:cxn>
              </a:cxnLst>
              <a:rect l="0" t="0" r="r" b="b"/>
              <a:pathLst>
                <a:path w="1889" h="103">
                  <a:moveTo>
                    <a:pt x="4" y="0"/>
                  </a:moveTo>
                  <a:lnTo>
                    <a:pt x="4" y="103"/>
                  </a:lnTo>
                  <a:lnTo>
                    <a:pt x="0" y="103"/>
                  </a:lnTo>
                  <a:lnTo>
                    <a:pt x="0" y="0"/>
                  </a:lnTo>
                  <a:lnTo>
                    <a:pt x="4" y="0"/>
                  </a:lnTo>
                  <a:close/>
                  <a:moveTo>
                    <a:pt x="314" y="0"/>
                  </a:moveTo>
                  <a:lnTo>
                    <a:pt x="314" y="103"/>
                  </a:lnTo>
                  <a:lnTo>
                    <a:pt x="310" y="103"/>
                  </a:lnTo>
                  <a:lnTo>
                    <a:pt x="310" y="0"/>
                  </a:lnTo>
                  <a:lnTo>
                    <a:pt x="314" y="0"/>
                  </a:lnTo>
                  <a:close/>
                  <a:moveTo>
                    <a:pt x="629" y="0"/>
                  </a:moveTo>
                  <a:lnTo>
                    <a:pt x="629" y="103"/>
                  </a:lnTo>
                  <a:lnTo>
                    <a:pt x="625" y="103"/>
                  </a:lnTo>
                  <a:lnTo>
                    <a:pt x="625" y="0"/>
                  </a:lnTo>
                  <a:lnTo>
                    <a:pt x="629" y="0"/>
                  </a:lnTo>
                  <a:close/>
                  <a:moveTo>
                    <a:pt x="944" y="0"/>
                  </a:moveTo>
                  <a:lnTo>
                    <a:pt x="944" y="103"/>
                  </a:lnTo>
                  <a:lnTo>
                    <a:pt x="940" y="103"/>
                  </a:lnTo>
                  <a:lnTo>
                    <a:pt x="940" y="0"/>
                  </a:lnTo>
                  <a:lnTo>
                    <a:pt x="944" y="0"/>
                  </a:lnTo>
                  <a:close/>
                  <a:moveTo>
                    <a:pt x="1259" y="0"/>
                  </a:moveTo>
                  <a:lnTo>
                    <a:pt x="1259" y="103"/>
                  </a:lnTo>
                  <a:lnTo>
                    <a:pt x="1255" y="103"/>
                  </a:lnTo>
                  <a:lnTo>
                    <a:pt x="1255" y="0"/>
                  </a:lnTo>
                  <a:lnTo>
                    <a:pt x="1259" y="0"/>
                  </a:lnTo>
                  <a:close/>
                  <a:moveTo>
                    <a:pt x="1574" y="0"/>
                  </a:moveTo>
                  <a:lnTo>
                    <a:pt x="1574" y="103"/>
                  </a:lnTo>
                  <a:lnTo>
                    <a:pt x="1570" y="103"/>
                  </a:lnTo>
                  <a:lnTo>
                    <a:pt x="1570" y="0"/>
                  </a:lnTo>
                  <a:lnTo>
                    <a:pt x="1574" y="0"/>
                  </a:lnTo>
                  <a:close/>
                  <a:moveTo>
                    <a:pt x="1889" y="0"/>
                  </a:moveTo>
                  <a:lnTo>
                    <a:pt x="1889" y="103"/>
                  </a:lnTo>
                  <a:lnTo>
                    <a:pt x="1885" y="103"/>
                  </a:lnTo>
                  <a:lnTo>
                    <a:pt x="1885" y="0"/>
                  </a:lnTo>
                  <a:lnTo>
                    <a:pt x="1889" y="0"/>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61" name="Rectangle 13"/>
            <p:cNvSpPr>
              <a:spLocks noChangeArrowheads="1"/>
            </p:cNvSpPr>
            <p:nvPr/>
          </p:nvSpPr>
          <p:spPr bwMode="auto">
            <a:xfrm>
              <a:off x="2263" y="2422"/>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2005</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62" name="Rectangle 14"/>
            <p:cNvSpPr>
              <a:spLocks noChangeArrowheads="1"/>
            </p:cNvSpPr>
            <p:nvPr/>
          </p:nvSpPr>
          <p:spPr bwMode="auto">
            <a:xfrm>
              <a:off x="2578" y="2422"/>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2006</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63" name="Rectangle 15"/>
            <p:cNvSpPr>
              <a:spLocks noChangeArrowheads="1"/>
            </p:cNvSpPr>
            <p:nvPr/>
          </p:nvSpPr>
          <p:spPr bwMode="auto">
            <a:xfrm>
              <a:off x="2892" y="2422"/>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2007</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64" name="Rectangle 16"/>
            <p:cNvSpPr>
              <a:spLocks noChangeArrowheads="1"/>
            </p:cNvSpPr>
            <p:nvPr/>
          </p:nvSpPr>
          <p:spPr bwMode="auto">
            <a:xfrm>
              <a:off x="3207" y="2422"/>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2008</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65" name="Rectangle 17"/>
            <p:cNvSpPr>
              <a:spLocks noChangeArrowheads="1"/>
            </p:cNvSpPr>
            <p:nvPr/>
          </p:nvSpPr>
          <p:spPr bwMode="auto">
            <a:xfrm>
              <a:off x="3521" y="2422"/>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2009</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66" name="Rectangle 18"/>
            <p:cNvSpPr>
              <a:spLocks noChangeArrowheads="1"/>
            </p:cNvSpPr>
            <p:nvPr/>
          </p:nvSpPr>
          <p:spPr bwMode="auto">
            <a:xfrm>
              <a:off x="3835" y="2422"/>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2010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67" name="Freeform 19"/>
            <p:cNvSpPr>
              <a:spLocks noEditPoints="1"/>
            </p:cNvSpPr>
            <p:nvPr/>
          </p:nvSpPr>
          <p:spPr bwMode="auto">
            <a:xfrm>
              <a:off x="1458" y="2501"/>
              <a:ext cx="2603" cy="101"/>
            </a:xfrm>
            <a:custGeom>
              <a:avLst/>
              <a:gdLst/>
              <a:ahLst/>
              <a:cxnLst>
                <a:cxn ang="0">
                  <a:pos x="2601" y="0"/>
                </a:cxn>
                <a:cxn ang="0">
                  <a:pos x="3" y="4"/>
                </a:cxn>
                <a:cxn ang="0">
                  <a:pos x="5" y="2"/>
                </a:cxn>
                <a:cxn ang="0">
                  <a:pos x="0" y="101"/>
                </a:cxn>
                <a:cxn ang="0">
                  <a:pos x="5" y="2"/>
                </a:cxn>
                <a:cxn ang="0">
                  <a:pos x="718" y="101"/>
                </a:cxn>
                <a:cxn ang="0">
                  <a:pos x="714" y="2"/>
                </a:cxn>
                <a:cxn ang="0">
                  <a:pos x="718" y="2"/>
                </a:cxn>
                <a:cxn ang="0">
                  <a:pos x="714" y="101"/>
                </a:cxn>
                <a:cxn ang="0">
                  <a:pos x="718" y="2"/>
                </a:cxn>
                <a:cxn ang="0">
                  <a:pos x="1028" y="101"/>
                </a:cxn>
                <a:cxn ang="0">
                  <a:pos x="1024" y="2"/>
                </a:cxn>
                <a:cxn ang="0">
                  <a:pos x="1028" y="2"/>
                </a:cxn>
                <a:cxn ang="0">
                  <a:pos x="1024" y="101"/>
                </a:cxn>
                <a:cxn ang="0">
                  <a:pos x="1028" y="2"/>
                </a:cxn>
                <a:cxn ang="0">
                  <a:pos x="1343" y="101"/>
                </a:cxn>
                <a:cxn ang="0">
                  <a:pos x="1339" y="2"/>
                </a:cxn>
                <a:cxn ang="0">
                  <a:pos x="1343" y="2"/>
                </a:cxn>
                <a:cxn ang="0">
                  <a:pos x="1339" y="101"/>
                </a:cxn>
                <a:cxn ang="0">
                  <a:pos x="1343" y="2"/>
                </a:cxn>
                <a:cxn ang="0">
                  <a:pos x="1658" y="101"/>
                </a:cxn>
                <a:cxn ang="0">
                  <a:pos x="1654" y="2"/>
                </a:cxn>
                <a:cxn ang="0">
                  <a:pos x="1658" y="2"/>
                </a:cxn>
                <a:cxn ang="0">
                  <a:pos x="1654" y="101"/>
                </a:cxn>
                <a:cxn ang="0">
                  <a:pos x="1658" y="2"/>
                </a:cxn>
                <a:cxn ang="0">
                  <a:pos x="1973" y="101"/>
                </a:cxn>
                <a:cxn ang="0">
                  <a:pos x="1969" y="2"/>
                </a:cxn>
                <a:cxn ang="0">
                  <a:pos x="1973" y="2"/>
                </a:cxn>
                <a:cxn ang="0">
                  <a:pos x="1969" y="101"/>
                </a:cxn>
                <a:cxn ang="0">
                  <a:pos x="1973" y="2"/>
                </a:cxn>
                <a:cxn ang="0">
                  <a:pos x="2288" y="101"/>
                </a:cxn>
                <a:cxn ang="0">
                  <a:pos x="2284" y="2"/>
                </a:cxn>
                <a:cxn ang="0">
                  <a:pos x="2288" y="2"/>
                </a:cxn>
                <a:cxn ang="0">
                  <a:pos x="2284" y="101"/>
                </a:cxn>
                <a:cxn ang="0">
                  <a:pos x="2288" y="2"/>
                </a:cxn>
                <a:cxn ang="0">
                  <a:pos x="2603" y="101"/>
                </a:cxn>
                <a:cxn ang="0">
                  <a:pos x="2599" y="2"/>
                </a:cxn>
                <a:cxn ang="0">
                  <a:pos x="2603" y="2"/>
                </a:cxn>
                <a:cxn ang="0">
                  <a:pos x="2599" y="101"/>
                </a:cxn>
                <a:cxn ang="0">
                  <a:pos x="2603" y="2"/>
                </a:cxn>
              </a:cxnLst>
              <a:rect l="0" t="0" r="r" b="b"/>
              <a:pathLst>
                <a:path w="2603" h="101">
                  <a:moveTo>
                    <a:pt x="3" y="0"/>
                  </a:moveTo>
                  <a:lnTo>
                    <a:pt x="2601" y="0"/>
                  </a:lnTo>
                  <a:lnTo>
                    <a:pt x="2601" y="4"/>
                  </a:lnTo>
                  <a:lnTo>
                    <a:pt x="3" y="4"/>
                  </a:lnTo>
                  <a:lnTo>
                    <a:pt x="3" y="0"/>
                  </a:lnTo>
                  <a:close/>
                  <a:moveTo>
                    <a:pt x="5" y="2"/>
                  </a:moveTo>
                  <a:lnTo>
                    <a:pt x="5" y="101"/>
                  </a:lnTo>
                  <a:lnTo>
                    <a:pt x="0" y="101"/>
                  </a:lnTo>
                  <a:lnTo>
                    <a:pt x="0" y="2"/>
                  </a:lnTo>
                  <a:lnTo>
                    <a:pt x="5" y="2"/>
                  </a:lnTo>
                  <a:close/>
                  <a:moveTo>
                    <a:pt x="718" y="2"/>
                  </a:moveTo>
                  <a:lnTo>
                    <a:pt x="718" y="101"/>
                  </a:lnTo>
                  <a:lnTo>
                    <a:pt x="714" y="101"/>
                  </a:lnTo>
                  <a:lnTo>
                    <a:pt x="714" y="2"/>
                  </a:lnTo>
                  <a:lnTo>
                    <a:pt x="718" y="2"/>
                  </a:lnTo>
                  <a:close/>
                  <a:moveTo>
                    <a:pt x="718" y="2"/>
                  </a:moveTo>
                  <a:lnTo>
                    <a:pt x="718" y="101"/>
                  </a:lnTo>
                  <a:lnTo>
                    <a:pt x="714" y="101"/>
                  </a:lnTo>
                  <a:lnTo>
                    <a:pt x="714" y="2"/>
                  </a:lnTo>
                  <a:lnTo>
                    <a:pt x="718" y="2"/>
                  </a:lnTo>
                  <a:close/>
                  <a:moveTo>
                    <a:pt x="1028" y="2"/>
                  </a:moveTo>
                  <a:lnTo>
                    <a:pt x="1028" y="101"/>
                  </a:lnTo>
                  <a:lnTo>
                    <a:pt x="1024" y="101"/>
                  </a:lnTo>
                  <a:lnTo>
                    <a:pt x="1024" y="2"/>
                  </a:lnTo>
                  <a:lnTo>
                    <a:pt x="1028" y="2"/>
                  </a:lnTo>
                  <a:close/>
                  <a:moveTo>
                    <a:pt x="1028" y="2"/>
                  </a:moveTo>
                  <a:lnTo>
                    <a:pt x="1028" y="101"/>
                  </a:lnTo>
                  <a:lnTo>
                    <a:pt x="1024" y="101"/>
                  </a:lnTo>
                  <a:lnTo>
                    <a:pt x="1024" y="2"/>
                  </a:lnTo>
                  <a:lnTo>
                    <a:pt x="1028" y="2"/>
                  </a:lnTo>
                  <a:close/>
                  <a:moveTo>
                    <a:pt x="1343" y="2"/>
                  </a:moveTo>
                  <a:lnTo>
                    <a:pt x="1343" y="101"/>
                  </a:lnTo>
                  <a:lnTo>
                    <a:pt x="1339" y="101"/>
                  </a:lnTo>
                  <a:lnTo>
                    <a:pt x="1339" y="2"/>
                  </a:lnTo>
                  <a:lnTo>
                    <a:pt x="1343" y="2"/>
                  </a:lnTo>
                  <a:close/>
                  <a:moveTo>
                    <a:pt x="1343" y="2"/>
                  </a:moveTo>
                  <a:lnTo>
                    <a:pt x="1343" y="101"/>
                  </a:lnTo>
                  <a:lnTo>
                    <a:pt x="1339" y="101"/>
                  </a:lnTo>
                  <a:lnTo>
                    <a:pt x="1339" y="2"/>
                  </a:lnTo>
                  <a:lnTo>
                    <a:pt x="1343" y="2"/>
                  </a:lnTo>
                  <a:close/>
                  <a:moveTo>
                    <a:pt x="1658" y="2"/>
                  </a:moveTo>
                  <a:lnTo>
                    <a:pt x="1658" y="101"/>
                  </a:lnTo>
                  <a:lnTo>
                    <a:pt x="1654" y="101"/>
                  </a:lnTo>
                  <a:lnTo>
                    <a:pt x="1654" y="2"/>
                  </a:lnTo>
                  <a:lnTo>
                    <a:pt x="1658" y="2"/>
                  </a:lnTo>
                  <a:close/>
                  <a:moveTo>
                    <a:pt x="1658" y="2"/>
                  </a:moveTo>
                  <a:lnTo>
                    <a:pt x="1658" y="101"/>
                  </a:lnTo>
                  <a:lnTo>
                    <a:pt x="1654" y="101"/>
                  </a:lnTo>
                  <a:lnTo>
                    <a:pt x="1654" y="2"/>
                  </a:lnTo>
                  <a:lnTo>
                    <a:pt x="1658" y="2"/>
                  </a:lnTo>
                  <a:close/>
                  <a:moveTo>
                    <a:pt x="1973" y="2"/>
                  </a:moveTo>
                  <a:lnTo>
                    <a:pt x="1973" y="101"/>
                  </a:lnTo>
                  <a:lnTo>
                    <a:pt x="1969" y="101"/>
                  </a:lnTo>
                  <a:lnTo>
                    <a:pt x="1969" y="2"/>
                  </a:lnTo>
                  <a:lnTo>
                    <a:pt x="1973" y="2"/>
                  </a:lnTo>
                  <a:close/>
                  <a:moveTo>
                    <a:pt x="1973" y="2"/>
                  </a:moveTo>
                  <a:lnTo>
                    <a:pt x="1973" y="101"/>
                  </a:lnTo>
                  <a:lnTo>
                    <a:pt x="1969" y="101"/>
                  </a:lnTo>
                  <a:lnTo>
                    <a:pt x="1969" y="2"/>
                  </a:lnTo>
                  <a:lnTo>
                    <a:pt x="1973" y="2"/>
                  </a:lnTo>
                  <a:close/>
                  <a:moveTo>
                    <a:pt x="2288" y="2"/>
                  </a:moveTo>
                  <a:lnTo>
                    <a:pt x="2288" y="101"/>
                  </a:lnTo>
                  <a:lnTo>
                    <a:pt x="2284" y="101"/>
                  </a:lnTo>
                  <a:lnTo>
                    <a:pt x="2284" y="2"/>
                  </a:lnTo>
                  <a:lnTo>
                    <a:pt x="2288" y="2"/>
                  </a:lnTo>
                  <a:close/>
                  <a:moveTo>
                    <a:pt x="2288" y="2"/>
                  </a:moveTo>
                  <a:lnTo>
                    <a:pt x="2288" y="101"/>
                  </a:lnTo>
                  <a:lnTo>
                    <a:pt x="2284" y="101"/>
                  </a:lnTo>
                  <a:lnTo>
                    <a:pt x="2284" y="2"/>
                  </a:lnTo>
                  <a:lnTo>
                    <a:pt x="2288" y="2"/>
                  </a:lnTo>
                  <a:close/>
                  <a:moveTo>
                    <a:pt x="2603" y="2"/>
                  </a:moveTo>
                  <a:lnTo>
                    <a:pt x="2603" y="101"/>
                  </a:lnTo>
                  <a:lnTo>
                    <a:pt x="2599" y="101"/>
                  </a:lnTo>
                  <a:lnTo>
                    <a:pt x="2599" y="2"/>
                  </a:lnTo>
                  <a:lnTo>
                    <a:pt x="2603" y="2"/>
                  </a:lnTo>
                  <a:close/>
                  <a:moveTo>
                    <a:pt x="2603" y="2"/>
                  </a:moveTo>
                  <a:lnTo>
                    <a:pt x="2603" y="101"/>
                  </a:lnTo>
                  <a:lnTo>
                    <a:pt x="2599" y="101"/>
                  </a:lnTo>
                  <a:lnTo>
                    <a:pt x="2599" y="2"/>
                  </a:lnTo>
                  <a:lnTo>
                    <a:pt x="2603" y="2"/>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68" name="Freeform 20"/>
            <p:cNvSpPr>
              <a:spLocks/>
            </p:cNvSpPr>
            <p:nvPr/>
          </p:nvSpPr>
          <p:spPr bwMode="auto">
            <a:xfrm>
              <a:off x="1472" y="2544"/>
              <a:ext cx="134" cy="13"/>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416FA6"/>
            </a:solidFill>
            <a:ln w="7938"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69" name="Freeform 21"/>
            <p:cNvSpPr>
              <a:spLocks/>
            </p:cNvSpPr>
            <p:nvPr/>
          </p:nvSpPr>
          <p:spPr bwMode="auto">
            <a:xfrm>
              <a:off x="1521" y="2533"/>
              <a:ext cx="37" cy="35"/>
            </a:xfrm>
            <a:custGeom>
              <a:avLst/>
              <a:gdLst/>
              <a:ahLst/>
              <a:cxnLst>
                <a:cxn ang="0">
                  <a:pos x="18" y="35"/>
                </a:cxn>
                <a:cxn ang="0">
                  <a:pos x="0" y="18"/>
                </a:cxn>
                <a:cxn ang="0">
                  <a:pos x="18" y="0"/>
                </a:cxn>
                <a:cxn ang="0">
                  <a:pos x="37" y="18"/>
                </a:cxn>
                <a:cxn ang="0">
                  <a:pos x="18" y="35"/>
                </a:cxn>
              </a:cxnLst>
              <a:rect l="0" t="0" r="r" b="b"/>
              <a:pathLst>
                <a:path w="37" h="35">
                  <a:moveTo>
                    <a:pt x="18" y="35"/>
                  </a:moveTo>
                  <a:lnTo>
                    <a:pt x="0" y="18"/>
                  </a:lnTo>
                  <a:lnTo>
                    <a:pt x="18" y="0"/>
                  </a:lnTo>
                  <a:lnTo>
                    <a:pt x="37" y="18"/>
                  </a:lnTo>
                  <a:lnTo>
                    <a:pt x="18" y="35"/>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270" name="Freeform 22"/>
            <p:cNvSpPr>
              <a:spLocks noEditPoints="1"/>
            </p:cNvSpPr>
            <p:nvPr/>
          </p:nvSpPr>
          <p:spPr bwMode="auto">
            <a:xfrm>
              <a:off x="1518" y="2531"/>
              <a:ext cx="42" cy="39"/>
            </a:xfrm>
            <a:custGeom>
              <a:avLst/>
              <a:gdLst/>
              <a:ahLst/>
              <a:cxnLst>
                <a:cxn ang="0">
                  <a:pos x="78" y="142"/>
                </a:cxn>
                <a:cxn ang="0">
                  <a:pos x="67" y="142"/>
                </a:cxn>
                <a:cxn ang="0">
                  <a:pos x="3" y="78"/>
                </a:cxn>
                <a:cxn ang="0">
                  <a:pos x="3" y="67"/>
                </a:cxn>
                <a:cxn ang="0">
                  <a:pos x="67" y="3"/>
                </a:cxn>
                <a:cxn ang="0">
                  <a:pos x="78" y="3"/>
                </a:cxn>
                <a:cxn ang="0">
                  <a:pos x="142" y="67"/>
                </a:cxn>
                <a:cxn ang="0">
                  <a:pos x="142" y="78"/>
                </a:cxn>
                <a:cxn ang="0">
                  <a:pos x="78" y="142"/>
                </a:cxn>
                <a:cxn ang="0">
                  <a:pos x="131" y="67"/>
                </a:cxn>
                <a:cxn ang="0">
                  <a:pos x="131" y="78"/>
                </a:cxn>
                <a:cxn ang="0">
                  <a:pos x="67" y="14"/>
                </a:cxn>
                <a:cxn ang="0">
                  <a:pos x="78" y="14"/>
                </a:cxn>
                <a:cxn ang="0">
                  <a:pos x="14" y="78"/>
                </a:cxn>
                <a:cxn ang="0">
                  <a:pos x="14" y="67"/>
                </a:cxn>
                <a:cxn ang="0">
                  <a:pos x="78" y="131"/>
                </a:cxn>
                <a:cxn ang="0">
                  <a:pos x="67" y="131"/>
                </a:cxn>
                <a:cxn ang="0">
                  <a:pos x="131" y="67"/>
                </a:cxn>
              </a:cxnLst>
              <a:rect l="0" t="0" r="r" b="b"/>
              <a:pathLst>
                <a:path w="145" h="145">
                  <a:moveTo>
                    <a:pt x="78" y="142"/>
                  </a:moveTo>
                  <a:cubicBezTo>
                    <a:pt x="75" y="145"/>
                    <a:pt x="70" y="145"/>
                    <a:pt x="67" y="142"/>
                  </a:cubicBezTo>
                  <a:lnTo>
                    <a:pt x="3" y="78"/>
                  </a:lnTo>
                  <a:cubicBezTo>
                    <a:pt x="0" y="75"/>
                    <a:pt x="0" y="70"/>
                    <a:pt x="3" y="67"/>
                  </a:cubicBezTo>
                  <a:lnTo>
                    <a:pt x="67" y="3"/>
                  </a:lnTo>
                  <a:cubicBezTo>
                    <a:pt x="70" y="0"/>
                    <a:pt x="75" y="0"/>
                    <a:pt x="78" y="3"/>
                  </a:cubicBezTo>
                  <a:lnTo>
                    <a:pt x="142" y="67"/>
                  </a:lnTo>
                  <a:cubicBezTo>
                    <a:pt x="145" y="70"/>
                    <a:pt x="145" y="75"/>
                    <a:pt x="142" y="78"/>
                  </a:cubicBezTo>
                  <a:lnTo>
                    <a:pt x="78" y="142"/>
                  </a:lnTo>
                  <a:close/>
                  <a:moveTo>
                    <a:pt x="131" y="67"/>
                  </a:moveTo>
                  <a:lnTo>
                    <a:pt x="131" y="78"/>
                  </a:lnTo>
                  <a:lnTo>
                    <a:pt x="67" y="14"/>
                  </a:lnTo>
                  <a:lnTo>
                    <a:pt x="78" y="14"/>
                  </a:lnTo>
                  <a:lnTo>
                    <a:pt x="14" y="78"/>
                  </a:lnTo>
                  <a:lnTo>
                    <a:pt x="14" y="67"/>
                  </a:lnTo>
                  <a:lnTo>
                    <a:pt x="78" y="131"/>
                  </a:lnTo>
                  <a:lnTo>
                    <a:pt x="67" y="131"/>
                  </a:lnTo>
                  <a:lnTo>
                    <a:pt x="131" y="67"/>
                  </a:lnTo>
                  <a:close/>
                </a:path>
              </a:pathLst>
            </a:custGeom>
            <a:solidFill>
              <a:srgbClr val="416FA6"/>
            </a:solidFill>
            <a:ln w="7938"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71" name="Rectangle 23"/>
            <p:cNvSpPr>
              <a:spLocks noChangeArrowheads="1"/>
            </p:cNvSpPr>
            <p:nvPr/>
          </p:nvSpPr>
          <p:spPr bwMode="auto">
            <a:xfrm>
              <a:off x="1624" y="2517"/>
              <a:ext cx="46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GINECO</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72" name="Rectangle 24"/>
            <p:cNvSpPr>
              <a:spLocks noChangeArrowheads="1"/>
            </p:cNvSpPr>
            <p:nvPr/>
          </p:nvSpPr>
          <p:spPr bwMode="auto">
            <a:xfrm>
              <a:off x="1814" y="2517"/>
              <a:ext cx="4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73" name="Rectangle 25"/>
            <p:cNvSpPr>
              <a:spLocks noChangeArrowheads="1"/>
            </p:cNvSpPr>
            <p:nvPr/>
          </p:nvSpPr>
          <p:spPr bwMode="auto">
            <a:xfrm>
              <a:off x="1832" y="2517"/>
              <a:ext cx="76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OBSTETRICIA</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74" name="Rectangle 26"/>
            <p:cNvSpPr>
              <a:spLocks noChangeArrowheads="1"/>
            </p:cNvSpPr>
            <p:nvPr/>
          </p:nvSpPr>
          <p:spPr bwMode="auto">
            <a:xfrm>
              <a:off x="2291" y="2521"/>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0,6</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75" name="Rectangle 27"/>
            <p:cNvSpPr>
              <a:spLocks noChangeArrowheads="1"/>
            </p:cNvSpPr>
            <p:nvPr/>
          </p:nvSpPr>
          <p:spPr bwMode="auto">
            <a:xfrm>
              <a:off x="2605" y="2521"/>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0,6</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76" name="Rectangle 28"/>
            <p:cNvSpPr>
              <a:spLocks noChangeArrowheads="1"/>
            </p:cNvSpPr>
            <p:nvPr/>
          </p:nvSpPr>
          <p:spPr bwMode="auto">
            <a:xfrm>
              <a:off x="2920" y="2521"/>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0,7</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77" name="Rectangle 29"/>
            <p:cNvSpPr>
              <a:spLocks noChangeArrowheads="1"/>
            </p:cNvSpPr>
            <p:nvPr/>
          </p:nvSpPr>
          <p:spPr bwMode="auto">
            <a:xfrm>
              <a:off x="3234" y="2521"/>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78" name="Rectangle 30"/>
            <p:cNvSpPr>
              <a:spLocks noChangeArrowheads="1"/>
            </p:cNvSpPr>
            <p:nvPr/>
          </p:nvSpPr>
          <p:spPr bwMode="auto">
            <a:xfrm>
              <a:off x="3534" y="2521"/>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0,64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79" name="Rectangle 31"/>
            <p:cNvSpPr>
              <a:spLocks noChangeArrowheads="1"/>
            </p:cNvSpPr>
            <p:nvPr/>
          </p:nvSpPr>
          <p:spPr bwMode="auto">
            <a:xfrm>
              <a:off x="3849" y="2521"/>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0,51</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80" name="Freeform 32"/>
            <p:cNvSpPr>
              <a:spLocks noEditPoints="1"/>
            </p:cNvSpPr>
            <p:nvPr/>
          </p:nvSpPr>
          <p:spPr bwMode="auto">
            <a:xfrm>
              <a:off x="1458" y="2600"/>
              <a:ext cx="2603" cy="97"/>
            </a:xfrm>
            <a:custGeom>
              <a:avLst/>
              <a:gdLst/>
              <a:ahLst/>
              <a:cxnLst>
                <a:cxn ang="0">
                  <a:pos x="2601" y="0"/>
                </a:cxn>
                <a:cxn ang="0">
                  <a:pos x="3" y="4"/>
                </a:cxn>
                <a:cxn ang="0">
                  <a:pos x="5" y="2"/>
                </a:cxn>
                <a:cxn ang="0">
                  <a:pos x="0" y="97"/>
                </a:cxn>
                <a:cxn ang="0">
                  <a:pos x="5" y="2"/>
                </a:cxn>
                <a:cxn ang="0">
                  <a:pos x="718" y="97"/>
                </a:cxn>
                <a:cxn ang="0">
                  <a:pos x="714" y="2"/>
                </a:cxn>
                <a:cxn ang="0">
                  <a:pos x="718" y="2"/>
                </a:cxn>
                <a:cxn ang="0">
                  <a:pos x="714" y="97"/>
                </a:cxn>
                <a:cxn ang="0">
                  <a:pos x="718" y="2"/>
                </a:cxn>
                <a:cxn ang="0">
                  <a:pos x="1028" y="97"/>
                </a:cxn>
                <a:cxn ang="0">
                  <a:pos x="1024" y="2"/>
                </a:cxn>
                <a:cxn ang="0">
                  <a:pos x="1028" y="2"/>
                </a:cxn>
                <a:cxn ang="0">
                  <a:pos x="1024" y="97"/>
                </a:cxn>
                <a:cxn ang="0">
                  <a:pos x="1028" y="2"/>
                </a:cxn>
                <a:cxn ang="0">
                  <a:pos x="1343" y="97"/>
                </a:cxn>
                <a:cxn ang="0">
                  <a:pos x="1339" y="2"/>
                </a:cxn>
                <a:cxn ang="0">
                  <a:pos x="1343" y="2"/>
                </a:cxn>
                <a:cxn ang="0">
                  <a:pos x="1339" y="97"/>
                </a:cxn>
                <a:cxn ang="0">
                  <a:pos x="1343" y="2"/>
                </a:cxn>
                <a:cxn ang="0">
                  <a:pos x="1658" y="97"/>
                </a:cxn>
                <a:cxn ang="0">
                  <a:pos x="1654" y="2"/>
                </a:cxn>
                <a:cxn ang="0">
                  <a:pos x="1658" y="2"/>
                </a:cxn>
                <a:cxn ang="0">
                  <a:pos x="1654" y="97"/>
                </a:cxn>
                <a:cxn ang="0">
                  <a:pos x="1658" y="2"/>
                </a:cxn>
                <a:cxn ang="0">
                  <a:pos x="1973" y="97"/>
                </a:cxn>
                <a:cxn ang="0">
                  <a:pos x="1969" y="2"/>
                </a:cxn>
                <a:cxn ang="0">
                  <a:pos x="1973" y="2"/>
                </a:cxn>
                <a:cxn ang="0">
                  <a:pos x="1969" y="97"/>
                </a:cxn>
                <a:cxn ang="0">
                  <a:pos x="1973" y="2"/>
                </a:cxn>
                <a:cxn ang="0">
                  <a:pos x="2288" y="97"/>
                </a:cxn>
                <a:cxn ang="0">
                  <a:pos x="2284" y="2"/>
                </a:cxn>
                <a:cxn ang="0">
                  <a:pos x="2288" y="2"/>
                </a:cxn>
                <a:cxn ang="0">
                  <a:pos x="2284" y="97"/>
                </a:cxn>
                <a:cxn ang="0">
                  <a:pos x="2288" y="2"/>
                </a:cxn>
                <a:cxn ang="0">
                  <a:pos x="2603" y="97"/>
                </a:cxn>
                <a:cxn ang="0">
                  <a:pos x="2599" y="2"/>
                </a:cxn>
                <a:cxn ang="0">
                  <a:pos x="2603" y="2"/>
                </a:cxn>
                <a:cxn ang="0">
                  <a:pos x="2599" y="97"/>
                </a:cxn>
                <a:cxn ang="0">
                  <a:pos x="2603" y="2"/>
                </a:cxn>
              </a:cxnLst>
              <a:rect l="0" t="0" r="r" b="b"/>
              <a:pathLst>
                <a:path w="2603" h="97">
                  <a:moveTo>
                    <a:pt x="3" y="0"/>
                  </a:moveTo>
                  <a:lnTo>
                    <a:pt x="2601" y="0"/>
                  </a:lnTo>
                  <a:lnTo>
                    <a:pt x="2601" y="4"/>
                  </a:lnTo>
                  <a:lnTo>
                    <a:pt x="3" y="4"/>
                  </a:lnTo>
                  <a:lnTo>
                    <a:pt x="3" y="0"/>
                  </a:lnTo>
                  <a:close/>
                  <a:moveTo>
                    <a:pt x="5" y="2"/>
                  </a:moveTo>
                  <a:lnTo>
                    <a:pt x="5" y="97"/>
                  </a:lnTo>
                  <a:lnTo>
                    <a:pt x="0" y="97"/>
                  </a:lnTo>
                  <a:lnTo>
                    <a:pt x="0" y="2"/>
                  </a:lnTo>
                  <a:lnTo>
                    <a:pt x="5" y="2"/>
                  </a:lnTo>
                  <a:close/>
                  <a:moveTo>
                    <a:pt x="718" y="2"/>
                  </a:moveTo>
                  <a:lnTo>
                    <a:pt x="718" y="97"/>
                  </a:lnTo>
                  <a:lnTo>
                    <a:pt x="714" y="97"/>
                  </a:lnTo>
                  <a:lnTo>
                    <a:pt x="714" y="2"/>
                  </a:lnTo>
                  <a:lnTo>
                    <a:pt x="718" y="2"/>
                  </a:lnTo>
                  <a:close/>
                  <a:moveTo>
                    <a:pt x="718" y="2"/>
                  </a:moveTo>
                  <a:lnTo>
                    <a:pt x="718" y="97"/>
                  </a:lnTo>
                  <a:lnTo>
                    <a:pt x="714" y="97"/>
                  </a:lnTo>
                  <a:lnTo>
                    <a:pt x="714" y="2"/>
                  </a:lnTo>
                  <a:lnTo>
                    <a:pt x="718" y="2"/>
                  </a:lnTo>
                  <a:close/>
                  <a:moveTo>
                    <a:pt x="1028" y="2"/>
                  </a:moveTo>
                  <a:lnTo>
                    <a:pt x="1028" y="97"/>
                  </a:lnTo>
                  <a:lnTo>
                    <a:pt x="1024" y="97"/>
                  </a:lnTo>
                  <a:lnTo>
                    <a:pt x="1024" y="2"/>
                  </a:lnTo>
                  <a:lnTo>
                    <a:pt x="1028" y="2"/>
                  </a:lnTo>
                  <a:close/>
                  <a:moveTo>
                    <a:pt x="1028" y="2"/>
                  </a:moveTo>
                  <a:lnTo>
                    <a:pt x="1028" y="97"/>
                  </a:lnTo>
                  <a:lnTo>
                    <a:pt x="1024" y="97"/>
                  </a:lnTo>
                  <a:lnTo>
                    <a:pt x="1024" y="2"/>
                  </a:lnTo>
                  <a:lnTo>
                    <a:pt x="1028" y="2"/>
                  </a:lnTo>
                  <a:close/>
                  <a:moveTo>
                    <a:pt x="1343" y="2"/>
                  </a:moveTo>
                  <a:lnTo>
                    <a:pt x="1343" y="97"/>
                  </a:lnTo>
                  <a:lnTo>
                    <a:pt x="1339" y="97"/>
                  </a:lnTo>
                  <a:lnTo>
                    <a:pt x="1339" y="2"/>
                  </a:lnTo>
                  <a:lnTo>
                    <a:pt x="1343" y="2"/>
                  </a:lnTo>
                  <a:close/>
                  <a:moveTo>
                    <a:pt x="1343" y="2"/>
                  </a:moveTo>
                  <a:lnTo>
                    <a:pt x="1343" y="97"/>
                  </a:lnTo>
                  <a:lnTo>
                    <a:pt x="1339" y="97"/>
                  </a:lnTo>
                  <a:lnTo>
                    <a:pt x="1339" y="2"/>
                  </a:lnTo>
                  <a:lnTo>
                    <a:pt x="1343" y="2"/>
                  </a:lnTo>
                  <a:close/>
                  <a:moveTo>
                    <a:pt x="1658" y="2"/>
                  </a:moveTo>
                  <a:lnTo>
                    <a:pt x="1658" y="97"/>
                  </a:lnTo>
                  <a:lnTo>
                    <a:pt x="1654" y="97"/>
                  </a:lnTo>
                  <a:lnTo>
                    <a:pt x="1654" y="2"/>
                  </a:lnTo>
                  <a:lnTo>
                    <a:pt x="1658" y="2"/>
                  </a:lnTo>
                  <a:close/>
                  <a:moveTo>
                    <a:pt x="1658" y="2"/>
                  </a:moveTo>
                  <a:lnTo>
                    <a:pt x="1658" y="97"/>
                  </a:lnTo>
                  <a:lnTo>
                    <a:pt x="1654" y="97"/>
                  </a:lnTo>
                  <a:lnTo>
                    <a:pt x="1654" y="2"/>
                  </a:lnTo>
                  <a:lnTo>
                    <a:pt x="1658" y="2"/>
                  </a:lnTo>
                  <a:close/>
                  <a:moveTo>
                    <a:pt x="1973" y="2"/>
                  </a:moveTo>
                  <a:lnTo>
                    <a:pt x="1973" y="97"/>
                  </a:lnTo>
                  <a:lnTo>
                    <a:pt x="1969" y="97"/>
                  </a:lnTo>
                  <a:lnTo>
                    <a:pt x="1969" y="2"/>
                  </a:lnTo>
                  <a:lnTo>
                    <a:pt x="1973" y="2"/>
                  </a:lnTo>
                  <a:close/>
                  <a:moveTo>
                    <a:pt x="1973" y="2"/>
                  </a:moveTo>
                  <a:lnTo>
                    <a:pt x="1973" y="97"/>
                  </a:lnTo>
                  <a:lnTo>
                    <a:pt x="1969" y="97"/>
                  </a:lnTo>
                  <a:lnTo>
                    <a:pt x="1969" y="2"/>
                  </a:lnTo>
                  <a:lnTo>
                    <a:pt x="1973" y="2"/>
                  </a:lnTo>
                  <a:close/>
                  <a:moveTo>
                    <a:pt x="2288" y="2"/>
                  </a:moveTo>
                  <a:lnTo>
                    <a:pt x="2288" y="97"/>
                  </a:lnTo>
                  <a:lnTo>
                    <a:pt x="2284" y="97"/>
                  </a:lnTo>
                  <a:lnTo>
                    <a:pt x="2284" y="2"/>
                  </a:lnTo>
                  <a:lnTo>
                    <a:pt x="2288" y="2"/>
                  </a:lnTo>
                  <a:close/>
                  <a:moveTo>
                    <a:pt x="2288" y="2"/>
                  </a:moveTo>
                  <a:lnTo>
                    <a:pt x="2288" y="97"/>
                  </a:lnTo>
                  <a:lnTo>
                    <a:pt x="2284" y="97"/>
                  </a:lnTo>
                  <a:lnTo>
                    <a:pt x="2284" y="2"/>
                  </a:lnTo>
                  <a:lnTo>
                    <a:pt x="2288" y="2"/>
                  </a:lnTo>
                  <a:close/>
                  <a:moveTo>
                    <a:pt x="2603" y="2"/>
                  </a:moveTo>
                  <a:lnTo>
                    <a:pt x="2603" y="97"/>
                  </a:lnTo>
                  <a:lnTo>
                    <a:pt x="2599" y="97"/>
                  </a:lnTo>
                  <a:lnTo>
                    <a:pt x="2599" y="2"/>
                  </a:lnTo>
                  <a:lnTo>
                    <a:pt x="2603" y="2"/>
                  </a:lnTo>
                  <a:close/>
                  <a:moveTo>
                    <a:pt x="2603" y="2"/>
                  </a:moveTo>
                  <a:lnTo>
                    <a:pt x="2603" y="97"/>
                  </a:lnTo>
                  <a:lnTo>
                    <a:pt x="2599" y="97"/>
                  </a:lnTo>
                  <a:lnTo>
                    <a:pt x="2599" y="2"/>
                  </a:lnTo>
                  <a:lnTo>
                    <a:pt x="2603" y="2"/>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81" name="Freeform 33"/>
            <p:cNvSpPr>
              <a:spLocks/>
            </p:cNvSpPr>
            <p:nvPr/>
          </p:nvSpPr>
          <p:spPr bwMode="auto">
            <a:xfrm>
              <a:off x="1472" y="2639"/>
              <a:ext cx="134" cy="13"/>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A8423F"/>
            </a:solidFill>
            <a:ln w="793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82" name="Rectangle 34"/>
            <p:cNvSpPr>
              <a:spLocks noChangeArrowheads="1"/>
            </p:cNvSpPr>
            <p:nvPr/>
          </p:nvSpPr>
          <p:spPr bwMode="auto">
            <a:xfrm>
              <a:off x="1521" y="2628"/>
              <a:ext cx="37" cy="34"/>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3283" name="Freeform 35"/>
            <p:cNvSpPr>
              <a:spLocks noEditPoints="1"/>
            </p:cNvSpPr>
            <p:nvPr/>
          </p:nvSpPr>
          <p:spPr bwMode="auto">
            <a:xfrm>
              <a:off x="1518" y="2626"/>
              <a:ext cx="42" cy="38"/>
            </a:xfrm>
            <a:custGeom>
              <a:avLst/>
              <a:gdLst/>
              <a:ahLst/>
              <a:cxnLst>
                <a:cxn ang="0">
                  <a:pos x="0" y="8"/>
                </a:cxn>
                <a:cxn ang="0">
                  <a:pos x="8" y="0"/>
                </a:cxn>
                <a:cxn ang="0">
                  <a:pos x="136" y="0"/>
                </a:cxn>
                <a:cxn ang="0">
                  <a:pos x="144" y="8"/>
                </a:cxn>
                <a:cxn ang="0">
                  <a:pos x="144" y="136"/>
                </a:cxn>
                <a:cxn ang="0">
                  <a:pos x="136" y="144"/>
                </a:cxn>
                <a:cxn ang="0">
                  <a:pos x="8" y="144"/>
                </a:cxn>
                <a:cxn ang="0">
                  <a:pos x="0" y="136"/>
                </a:cxn>
                <a:cxn ang="0">
                  <a:pos x="0" y="8"/>
                </a:cxn>
                <a:cxn ang="0">
                  <a:pos x="16" y="136"/>
                </a:cxn>
                <a:cxn ang="0">
                  <a:pos x="8" y="128"/>
                </a:cxn>
                <a:cxn ang="0">
                  <a:pos x="136" y="128"/>
                </a:cxn>
                <a:cxn ang="0">
                  <a:pos x="128" y="136"/>
                </a:cxn>
                <a:cxn ang="0">
                  <a:pos x="128" y="8"/>
                </a:cxn>
                <a:cxn ang="0">
                  <a:pos x="136" y="16"/>
                </a:cxn>
                <a:cxn ang="0">
                  <a:pos x="8" y="16"/>
                </a:cxn>
                <a:cxn ang="0">
                  <a:pos x="16" y="8"/>
                </a:cxn>
                <a:cxn ang="0">
                  <a:pos x="16" y="136"/>
                </a:cxn>
              </a:cxnLst>
              <a:rect l="0" t="0" r="r" b="b"/>
              <a:pathLst>
                <a:path w="144" h="144">
                  <a:moveTo>
                    <a:pt x="0" y="8"/>
                  </a:moveTo>
                  <a:cubicBezTo>
                    <a:pt x="0" y="4"/>
                    <a:pt x="4" y="0"/>
                    <a:pt x="8" y="0"/>
                  </a:cubicBezTo>
                  <a:lnTo>
                    <a:pt x="136" y="0"/>
                  </a:lnTo>
                  <a:cubicBezTo>
                    <a:pt x="141" y="0"/>
                    <a:pt x="144" y="4"/>
                    <a:pt x="144" y="8"/>
                  </a:cubicBezTo>
                  <a:lnTo>
                    <a:pt x="144" y="136"/>
                  </a:lnTo>
                  <a:cubicBezTo>
                    <a:pt x="144" y="141"/>
                    <a:pt x="141" y="144"/>
                    <a:pt x="136" y="144"/>
                  </a:cubicBezTo>
                  <a:lnTo>
                    <a:pt x="8" y="144"/>
                  </a:lnTo>
                  <a:cubicBezTo>
                    <a:pt x="4" y="144"/>
                    <a:pt x="0" y="141"/>
                    <a:pt x="0" y="136"/>
                  </a:cubicBezTo>
                  <a:lnTo>
                    <a:pt x="0" y="8"/>
                  </a:lnTo>
                  <a:close/>
                  <a:moveTo>
                    <a:pt x="16" y="136"/>
                  </a:moveTo>
                  <a:lnTo>
                    <a:pt x="8" y="128"/>
                  </a:lnTo>
                  <a:lnTo>
                    <a:pt x="136" y="128"/>
                  </a:lnTo>
                  <a:lnTo>
                    <a:pt x="128" y="136"/>
                  </a:lnTo>
                  <a:lnTo>
                    <a:pt x="128" y="8"/>
                  </a:lnTo>
                  <a:lnTo>
                    <a:pt x="136" y="16"/>
                  </a:lnTo>
                  <a:lnTo>
                    <a:pt x="8" y="16"/>
                  </a:lnTo>
                  <a:lnTo>
                    <a:pt x="16" y="8"/>
                  </a:lnTo>
                  <a:lnTo>
                    <a:pt x="16" y="136"/>
                  </a:lnTo>
                  <a:close/>
                </a:path>
              </a:pathLst>
            </a:custGeom>
            <a:solidFill>
              <a:srgbClr val="A8423F"/>
            </a:solidFill>
            <a:ln w="793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84" name="Rectangle 36"/>
            <p:cNvSpPr>
              <a:spLocks noChangeArrowheads="1"/>
            </p:cNvSpPr>
            <p:nvPr/>
          </p:nvSpPr>
          <p:spPr bwMode="auto">
            <a:xfrm>
              <a:off x="1619" y="2612"/>
              <a:ext cx="122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CIRUGÍA PEDIÁTRICA</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85" name="Rectangle 37"/>
            <p:cNvSpPr>
              <a:spLocks noChangeArrowheads="1"/>
            </p:cNvSpPr>
            <p:nvPr/>
          </p:nvSpPr>
          <p:spPr bwMode="auto">
            <a:xfrm>
              <a:off x="2314" y="2617"/>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5</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86" name="Rectangle 38"/>
            <p:cNvSpPr>
              <a:spLocks noChangeArrowheads="1"/>
            </p:cNvSpPr>
            <p:nvPr/>
          </p:nvSpPr>
          <p:spPr bwMode="auto">
            <a:xfrm>
              <a:off x="2605" y="2617"/>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87" name="Rectangle 39"/>
            <p:cNvSpPr>
              <a:spLocks noChangeArrowheads="1"/>
            </p:cNvSpPr>
            <p:nvPr/>
          </p:nvSpPr>
          <p:spPr bwMode="auto">
            <a:xfrm>
              <a:off x="2920" y="2617"/>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88" name="Rectangle 40"/>
            <p:cNvSpPr>
              <a:spLocks noChangeArrowheads="1"/>
            </p:cNvSpPr>
            <p:nvPr/>
          </p:nvSpPr>
          <p:spPr bwMode="auto">
            <a:xfrm>
              <a:off x="3234" y="2617"/>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2,8</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89" name="Rectangle 41"/>
            <p:cNvSpPr>
              <a:spLocks noChangeArrowheads="1"/>
            </p:cNvSpPr>
            <p:nvPr/>
          </p:nvSpPr>
          <p:spPr bwMode="auto">
            <a:xfrm>
              <a:off x="3534" y="2617"/>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5,22</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90" name="Rectangle 42"/>
            <p:cNvSpPr>
              <a:spLocks noChangeArrowheads="1"/>
            </p:cNvSpPr>
            <p:nvPr/>
          </p:nvSpPr>
          <p:spPr bwMode="auto">
            <a:xfrm>
              <a:off x="3849" y="2617"/>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3,82</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91" name="Freeform 43"/>
            <p:cNvSpPr>
              <a:spLocks noEditPoints="1"/>
            </p:cNvSpPr>
            <p:nvPr/>
          </p:nvSpPr>
          <p:spPr bwMode="auto">
            <a:xfrm>
              <a:off x="1458" y="2695"/>
              <a:ext cx="2603" cy="96"/>
            </a:xfrm>
            <a:custGeom>
              <a:avLst/>
              <a:gdLst/>
              <a:ahLst/>
              <a:cxnLst>
                <a:cxn ang="0">
                  <a:pos x="2601" y="0"/>
                </a:cxn>
                <a:cxn ang="0">
                  <a:pos x="3" y="4"/>
                </a:cxn>
                <a:cxn ang="0">
                  <a:pos x="5" y="2"/>
                </a:cxn>
                <a:cxn ang="0">
                  <a:pos x="0" y="96"/>
                </a:cxn>
                <a:cxn ang="0">
                  <a:pos x="5" y="2"/>
                </a:cxn>
                <a:cxn ang="0">
                  <a:pos x="718" y="96"/>
                </a:cxn>
                <a:cxn ang="0">
                  <a:pos x="714" y="2"/>
                </a:cxn>
                <a:cxn ang="0">
                  <a:pos x="718" y="2"/>
                </a:cxn>
                <a:cxn ang="0">
                  <a:pos x="714" y="96"/>
                </a:cxn>
                <a:cxn ang="0">
                  <a:pos x="718" y="2"/>
                </a:cxn>
                <a:cxn ang="0">
                  <a:pos x="1028" y="96"/>
                </a:cxn>
                <a:cxn ang="0">
                  <a:pos x="1024" y="2"/>
                </a:cxn>
                <a:cxn ang="0">
                  <a:pos x="1028" y="2"/>
                </a:cxn>
                <a:cxn ang="0">
                  <a:pos x="1024" y="96"/>
                </a:cxn>
                <a:cxn ang="0">
                  <a:pos x="1028" y="2"/>
                </a:cxn>
                <a:cxn ang="0">
                  <a:pos x="1343" y="96"/>
                </a:cxn>
                <a:cxn ang="0">
                  <a:pos x="1339" y="2"/>
                </a:cxn>
                <a:cxn ang="0">
                  <a:pos x="1343" y="2"/>
                </a:cxn>
                <a:cxn ang="0">
                  <a:pos x="1339" y="96"/>
                </a:cxn>
                <a:cxn ang="0">
                  <a:pos x="1343" y="2"/>
                </a:cxn>
                <a:cxn ang="0">
                  <a:pos x="1658" y="96"/>
                </a:cxn>
                <a:cxn ang="0">
                  <a:pos x="1654" y="2"/>
                </a:cxn>
                <a:cxn ang="0">
                  <a:pos x="1658" y="2"/>
                </a:cxn>
                <a:cxn ang="0">
                  <a:pos x="1654" y="96"/>
                </a:cxn>
                <a:cxn ang="0">
                  <a:pos x="1658" y="2"/>
                </a:cxn>
                <a:cxn ang="0">
                  <a:pos x="1973" y="96"/>
                </a:cxn>
                <a:cxn ang="0">
                  <a:pos x="1969" y="2"/>
                </a:cxn>
                <a:cxn ang="0">
                  <a:pos x="1973" y="2"/>
                </a:cxn>
                <a:cxn ang="0">
                  <a:pos x="1969" y="96"/>
                </a:cxn>
                <a:cxn ang="0">
                  <a:pos x="1973" y="2"/>
                </a:cxn>
                <a:cxn ang="0">
                  <a:pos x="2288" y="96"/>
                </a:cxn>
                <a:cxn ang="0">
                  <a:pos x="2284" y="2"/>
                </a:cxn>
                <a:cxn ang="0">
                  <a:pos x="2288" y="2"/>
                </a:cxn>
                <a:cxn ang="0">
                  <a:pos x="2284" y="96"/>
                </a:cxn>
                <a:cxn ang="0">
                  <a:pos x="2288" y="2"/>
                </a:cxn>
                <a:cxn ang="0">
                  <a:pos x="2603" y="96"/>
                </a:cxn>
                <a:cxn ang="0">
                  <a:pos x="2599" y="2"/>
                </a:cxn>
                <a:cxn ang="0">
                  <a:pos x="2603" y="2"/>
                </a:cxn>
                <a:cxn ang="0">
                  <a:pos x="2599" y="96"/>
                </a:cxn>
                <a:cxn ang="0">
                  <a:pos x="2603" y="2"/>
                </a:cxn>
              </a:cxnLst>
              <a:rect l="0" t="0" r="r" b="b"/>
              <a:pathLst>
                <a:path w="2603" h="96">
                  <a:moveTo>
                    <a:pt x="3" y="0"/>
                  </a:moveTo>
                  <a:lnTo>
                    <a:pt x="2601" y="0"/>
                  </a:lnTo>
                  <a:lnTo>
                    <a:pt x="2601" y="4"/>
                  </a:lnTo>
                  <a:lnTo>
                    <a:pt x="3" y="4"/>
                  </a:lnTo>
                  <a:lnTo>
                    <a:pt x="3" y="0"/>
                  </a:lnTo>
                  <a:close/>
                  <a:moveTo>
                    <a:pt x="5" y="2"/>
                  </a:moveTo>
                  <a:lnTo>
                    <a:pt x="5" y="96"/>
                  </a:lnTo>
                  <a:lnTo>
                    <a:pt x="0" y="96"/>
                  </a:lnTo>
                  <a:lnTo>
                    <a:pt x="0" y="2"/>
                  </a:lnTo>
                  <a:lnTo>
                    <a:pt x="5" y="2"/>
                  </a:lnTo>
                  <a:close/>
                  <a:moveTo>
                    <a:pt x="718" y="2"/>
                  </a:moveTo>
                  <a:lnTo>
                    <a:pt x="718" y="96"/>
                  </a:lnTo>
                  <a:lnTo>
                    <a:pt x="714" y="96"/>
                  </a:lnTo>
                  <a:lnTo>
                    <a:pt x="714" y="2"/>
                  </a:lnTo>
                  <a:lnTo>
                    <a:pt x="718" y="2"/>
                  </a:lnTo>
                  <a:close/>
                  <a:moveTo>
                    <a:pt x="718" y="2"/>
                  </a:moveTo>
                  <a:lnTo>
                    <a:pt x="718" y="96"/>
                  </a:lnTo>
                  <a:lnTo>
                    <a:pt x="714" y="96"/>
                  </a:lnTo>
                  <a:lnTo>
                    <a:pt x="714" y="2"/>
                  </a:lnTo>
                  <a:lnTo>
                    <a:pt x="718" y="2"/>
                  </a:lnTo>
                  <a:close/>
                  <a:moveTo>
                    <a:pt x="1028" y="2"/>
                  </a:moveTo>
                  <a:lnTo>
                    <a:pt x="1028" y="96"/>
                  </a:lnTo>
                  <a:lnTo>
                    <a:pt x="1024" y="96"/>
                  </a:lnTo>
                  <a:lnTo>
                    <a:pt x="1024" y="2"/>
                  </a:lnTo>
                  <a:lnTo>
                    <a:pt x="1028" y="2"/>
                  </a:lnTo>
                  <a:close/>
                  <a:moveTo>
                    <a:pt x="1028" y="2"/>
                  </a:moveTo>
                  <a:lnTo>
                    <a:pt x="1028" y="96"/>
                  </a:lnTo>
                  <a:lnTo>
                    <a:pt x="1024" y="96"/>
                  </a:lnTo>
                  <a:lnTo>
                    <a:pt x="1024" y="2"/>
                  </a:lnTo>
                  <a:lnTo>
                    <a:pt x="1028" y="2"/>
                  </a:lnTo>
                  <a:close/>
                  <a:moveTo>
                    <a:pt x="1343" y="2"/>
                  </a:moveTo>
                  <a:lnTo>
                    <a:pt x="1343" y="96"/>
                  </a:lnTo>
                  <a:lnTo>
                    <a:pt x="1339" y="96"/>
                  </a:lnTo>
                  <a:lnTo>
                    <a:pt x="1339" y="2"/>
                  </a:lnTo>
                  <a:lnTo>
                    <a:pt x="1343" y="2"/>
                  </a:lnTo>
                  <a:close/>
                  <a:moveTo>
                    <a:pt x="1343" y="2"/>
                  </a:moveTo>
                  <a:lnTo>
                    <a:pt x="1343" y="96"/>
                  </a:lnTo>
                  <a:lnTo>
                    <a:pt x="1339" y="96"/>
                  </a:lnTo>
                  <a:lnTo>
                    <a:pt x="1339" y="2"/>
                  </a:lnTo>
                  <a:lnTo>
                    <a:pt x="1343" y="2"/>
                  </a:lnTo>
                  <a:close/>
                  <a:moveTo>
                    <a:pt x="1658" y="2"/>
                  </a:moveTo>
                  <a:lnTo>
                    <a:pt x="1658" y="96"/>
                  </a:lnTo>
                  <a:lnTo>
                    <a:pt x="1654" y="96"/>
                  </a:lnTo>
                  <a:lnTo>
                    <a:pt x="1654" y="2"/>
                  </a:lnTo>
                  <a:lnTo>
                    <a:pt x="1658" y="2"/>
                  </a:lnTo>
                  <a:close/>
                  <a:moveTo>
                    <a:pt x="1658" y="2"/>
                  </a:moveTo>
                  <a:lnTo>
                    <a:pt x="1658" y="96"/>
                  </a:lnTo>
                  <a:lnTo>
                    <a:pt x="1654" y="96"/>
                  </a:lnTo>
                  <a:lnTo>
                    <a:pt x="1654" y="2"/>
                  </a:lnTo>
                  <a:lnTo>
                    <a:pt x="1658" y="2"/>
                  </a:lnTo>
                  <a:close/>
                  <a:moveTo>
                    <a:pt x="1973" y="2"/>
                  </a:moveTo>
                  <a:lnTo>
                    <a:pt x="1973" y="96"/>
                  </a:lnTo>
                  <a:lnTo>
                    <a:pt x="1969" y="96"/>
                  </a:lnTo>
                  <a:lnTo>
                    <a:pt x="1969" y="2"/>
                  </a:lnTo>
                  <a:lnTo>
                    <a:pt x="1973" y="2"/>
                  </a:lnTo>
                  <a:close/>
                  <a:moveTo>
                    <a:pt x="1973" y="2"/>
                  </a:moveTo>
                  <a:lnTo>
                    <a:pt x="1973" y="96"/>
                  </a:lnTo>
                  <a:lnTo>
                    <a:pt x="1969" y="96"/>
                  </a:lnTo>
                  <a:lnTo>
                    <a:pt x="1969" y="2"/>
                  </a:lnTo>
                  <a:lnTo>
                    <a:pt x="1973" y="2"/>
                  </a:lnTo>
                  <a:close/>
                  <a:moveTo>
                    <a:pt x="2288" y="2"/>
                  </a:moveTo>
                  <a:lnTo>
                    <a:pt x="2288" y="96"/>
                  </a:lnTo>
                  <a:lnTo>
                    <a:pt x="2284" y="96"/>
                  </a:lnTo>
                  <a:lnTo>
                    <a:pt x="2284" y="2"/>
                  </a:lnTo>
                  <a:lnTo>
                    <a:pt x="2288" y="2"/>
                  </a:lnTo>
                  <a:close/>
                  <a:moveTo>
                    <a:pt x="2288" y="2"/>
                  </a:moveTo>
                  <a:lnTo>
                    <a:pt x="2288" y="96"/>
                  </a:lnTo>
                  <a:lnTo>
                    <a:pt x="2284" y="96"/>
                  </a:lnTo>
                  <a:lnTo>
                    <a:pt x="2284" y="2"/>
                  </a:lnTo>
                  <a:lnTo>
                    <a:pt x="2288" y="2"/>
                  </a:lnTo>
                  <a:close/>
                  <a:moveTo>
                    <a:pt x="2603" y="2"/>
                  </a:moveTo>
                  <a:lnTo>
                    <a:pt x="2603" y="96"/>
                  </a:lnTo>
                  <a:lnTo>
                    <a:pt x="2599" y="96"/>
                  </a:lnTo>
                  <a:lnTo>
                    <a:pt x="2599" y="2"/>
                  </a:lnTo>
                  <a:lnTo>
                    <a:pt x="2603" y="2"/>
                  </a:lnTo>
                  <a:close/>
                  <a:moveTo>
                    <a:pt x="2603" y="2"/>
                  </a:moveTo>
                  <a:lnTo>
                    <a:pt x="2603" y="96"/>
                  </a:lnTo>
                  <a:lnTo>
                    <a:pt x="2599" y="96"/>
                  </a:lnTo>
                  <a:lnTo>
                    <a:pt x="2599" y="2"/>
                  </a:lnTo>
                  <a:lnTo>
                    <a:pt x="2603" y="2"/>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92" name="Freeform 44"/>
            <p:cNvSpPr>
              <a:spLocks/>
            </p:cNvSpPr>
            <p:nvPr/>
          </p:nvSpPr>
          <p:spPr bwMode="auto">
            <a:xfrm>
              <a:off x="1472" y="2733"/>
              <a:ext cx="134" cy="13"/>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86A44A"/>
            </a:solidFill>
            <a:ln w="7938"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93" name="Freeform 45"/>
            <p:cNvSpPr>
              <a:spLocks/>
            </p:cNvSpPr>
            <p:nvPr/>
          </p:nvSpPr>
          <p:spPr bwMode="auto">
            <a:xfrm>
              <a:off x="1521" y="2722"/>
              <a:ext cx="37" cy="35"/>
            </a:xfrm>
            <a:custGeom>
              <a:avLst/>
              <a:gdLst/>
              <a:ahLst/>
              <a:cxnLst>
                <a:cxn ang="0">
                  <a:pos x="18" y="0"/>
                </a:cxn>
                <a:cxn ang="0">
                  <a:pos x="37" y="35"/>
                </a:cxn>
                <a:cxn ang="0">
                  <a:pos x="0" y="35"/>
                </a:cxn>
                <a:cxn ang="0">
                  <a:pos x="18" y="0"/>
                </a:cxn>
              </a:cxnLst>
              <a:rect l="0" t="0" r="r" b="b"/>
              <a:pathLst>
                <a:path w="37" h="35">
                  <a:moveTo>
                    <a:pt x="18" y="0"/>
                  </a:moveTo>
                  <a:lnTo>
                    <a:pt x="37" y="35"/>
                  </a:lnTo>
                  <a:lnTo>
                    <a:pt x="0" y="35"/>
                  </a:lnTo>
                  <a:lnTo>
                    <a:pt x="18"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294" name="Freeform 46"/>
            <p:cNvSpPr>
              <a:spLocks noEditPoints="1"/>
            </p:cNvSpPr>
            <p:nvPr/>
          </p:nvSpPr>
          <p:spPr bwMode="auto">
            <a:xfrm>
              <a:off x="1518" y="2720"/>
              <a:ext cx="42" cy="39"/>
            </a:xfrm>
            <a:custGeom>
              <a:avLst/>
              <a:gdLst/>
              <a:ahLst/>
              <a:cxnLst>
                <a:cxn ang="0">
                  <a:pos x="65" y="5"/>
                </a:cxn>
                <a:cxn ang="0">
                  <a:pos x="72" y="0"/>
                </a:cxn>
                <a:cxn ang="0">
                  <a:pos x="80" y="5"/>
                </a:cxn>
                <a:cxn ang="0">
                  <a:pos x="144" y="133"/>
                </a:cxn>
                <a:cxn ang="0">
                  <a:pos x="143" y="141"/>
                </a:cxn>
                <a:cxn ang="0">
                  <a:pos x="136" y="144"/>
                </a:cxn>
                <a:cxn ang="0">
                  <a:pos x="8" y="144"/>
                </a:cxn>
                <a:cxn ang="0">
                  <a:pos x="2" y="141"/>
                </a:cxn>
                <a:cxn ang="0">
                  <a:pos x="1" y="133"/>
                </a:cxn>
                <a:cxn ang="0">
                  <a:pos x="65" y="5"/>
                </a:cxn>
                <a:cxn ang="0">
                  <a:pos x="16" y="140"/>
                </a:cxn>
                <a:cxn ang="0">
                  <a:pos x="8" y="128"/>
                </a:cxn>
                <a:cxn ang="0">
                  <a:pos x="136" y="128"/>
                </a:cxn>
                <a:cxn ang="0">
                  <a:pos x="129" y="140"/>
                </a:cxn>
                <a:cxn ang="0">
                  <a:pos x="65" y="12"/>
                </a:cxn>
                <a:cxn ang="0">
                  <a:pos x="80" y="12"/>
                </a:cxn>
                <a:cxn ang="0">
                  <a:pos x="16" y="140"/>
                </a:cxn>
              </a:cxnLst>
              <a:rect l="0" t="0" r="r" b="b"/>
              <a:pathLst>
                <a:path w="145" h="144">
                  <a:moveTo>
                    <a:pt x="65" y="5"/>
                  </a:moveTo>
                  <a:cubicBezTo>
                    <a:pt x="67" y="2"/>
                    <a:pt x="69" y="0"/>
                    <a:pt x="72" y="0"/>
                  </a:cubicBezTo>
                  <a:cubicBezTo>
                    <a:pt x="75" y="0"/>
                    <a:pt x="78" y="2"/>
                    <a:pt x="80" y="5"/>
                  </a:cubicBezTo>
                  <a:lnTo>
                    <a:pt x="144" y="133"/>
                  </a:lnTo>
                  <a:cubicBezTo>
                    <a:pt x="145" y="135"/>
                    <a:pt x="145" y="138"/>
                    <a:pt x="143" y="141"/>
                  </a:cubicBezTo>
                  <a:cubicBezTo>
                    <a:pt x="142" y="143"/>
                    <a:pt x="139" y="144"/>
                    <a:pt x="136" y="144"/>
                  </a:cubicBezTo>
                  <a:lnTo>
                    <a:pt x="8" y="144"/>
                  </a:lnTo>
                  <a:cubicBezTo>
                    <a:pt x="6" y="144"/>
                    <a:pt x="3" y="143"/>
                    <a:pt x="2" y="141"/>
                  </a:cubicBezTo>
                  <a:cubicBezTo>
                    <a:pt x="0" y="138"/>
                    <a:pt x="0" y="135"/>
                    <a:pt x="1" y="133"/>
                  </a:cubicBezTo>
                  <a:lnTo>
                    <a:pt x="65" y="5"/>
                  </a:lnTo>
                  <a:close/>
                  <a:moveTo>
                    <a:pt x="16" y="140"/>
                  </a:moveTo>
                  <a:lnTo>
                    <a:pt x="8" y="128"/>
                  </a:lnTo>
                  <a:lnTo>
                    <a:pt x="136" y="128"/>
                  </a:lnTo>
                  <a:lnTo>
                    <a:pt x="129" y="140"/>
                  </a:lnTo>
                  <a:lnTo>
                    <a:pt x="65" y="12"/>
                  </a:lnTo>
                  <a:lnTo>
                    <a:pt x="80" y="12"/>
                  </a:lnTo>
                  <a:lnTo>
                    <a:pt x="16" y="140"/>
                  </a:lnTo>
                  <a:close/>
                </a:path>
              </a:pathLst>
            </a:custGeom>
            <a:solidFill>
              <a:srgbClr val="86A44A"/>
            </a:solidFill>
            <a:ln w="7938"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295" name="Rectangle 47"/>
            <p:cNvSpPr>
              <a:spLocks noChangeArrowheads="1"/>
            </p:cNvSpPr>
            <p:nvPr/>
          </p:nvSpPr>
          <p:spPr bwMode="auto">
            <a:xfrm>
              <a:off x="1615" y="2708"/>
              <a:ext cx="61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PEDIATRÍA</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96" name="Rectangle 48"/>
            <p:cNvSpPr>
              <a:spLocks noChangeArrowheads="1"/>
            </p:cNvSpPr>
            <p:nvPr/>
          </p:nvSpPr>
          <p:spPr bwMode="auto">
            <a:xfrm>
              <a:off x="2291" y="2713"/>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4,3</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97" name="Rectangle 49"/>
            <p:cNvSpPr>
              <a:spLocks noChangeArrowheads="1"/>
            </p:cNvSpPr>
            <p:nvPr/>
          </p:nvSpPr>
          <p:spPr bwMode="auto">
            <a:xfrm>
              <a:off x="2605" y="2713"/>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3,3</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98" name="Rectangle 50"/>
            <p:cNvSpPr>
              <a:spLocks noChangeArrowheads="1"/>
            </p:cNvSpPr>
            <p:nvPr/>
          </p:nvSpPr>
          <p:spPr bwMode="auto">
            <a:xfrm>
              <a:off x="2920" y="2713"/>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2,8</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299" name="Rectangle 51"/>
            <p:cNvSpPr>
              <a:spLocks noChangeArrowheads="1"/>
            </p:cNvSpPr>
            <p:nvPr/>
          </p:nvSpPr>
          <p:spPr bwMode="auto">
            <a:xfrm>
              <a:off x="3234" y="2713"/>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2,8</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00" name="Rectangle 52"/>
            <p:cNvSpPr>
              <a:spLocks noChangeArrowheads="1"/>
            </p:cNvSpPr>
            <p:nvPr/>
          </p:nvSpPr>
          <p:spPr bwMode="auto">
            <a:xfrm>
              <a:off x="3534" y="2713"/>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3,89</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01" name="Rectangle 53"/>
            <p:cNvSpPr>
              <a:spLocks noChangeArrowheads="1"/>
            </p:cNvSpPr>
            <p:nvPr/>
          </p:nvSpPr>
          <p:spPr bwMode="auto">
            <a:xfrm>
              <a:off x="3849" y="2713"/>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3,20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02" name="Freeform 54"/>
            <p:cNvSpPr>
              <a:spLocks noEditPoints="1"/>
            </p:cNvSpPr>
            <p:nvPr/>
          </p:nvSpPr>
          <p:spPr bwMode="auto">
            <a:xfrm>
              <a:off x="1458" y="2789"/>
              <a:ext cx="2603" cy="101"/>
            </a:xfrm>
            <a:custGeom>
              <a:avLst/>
              <a:gdLst/>
              <a:ahLst/>
              <a:cxnLst>
                <a:cxn ang="0">
                  <a:pos x="2601" y="0"/>
                </a:cxn>
                <a:cxn ang="0">
                  <a:pos x="3" y="4"/>
                </a:cxn>
                <a:cxn ang="0">
                  <a:pos x="5" y="2"/>
                </a:cxn>
                <a:cxn ang="0">
                  <a:pos x="0" y="101"/>
                </a:cxn>
                <a:cxn ang="0">
                  <a:pos x="5" y="2"/>
                </a:cxn>
                <a:cxn ang="0">
                  <a:pos x="718" y="101"/>
                </a:cxn>
                <a:cxn ang="0">
                  <a:pos x="714" y="2"/>
                </a:cxn>
                <a:cxn ang="0">
                  <a:pos x="718" y="2"/>
                </a:cxn>
                <a:cxn ang="0">
                  <a:pos x="714" y="101"/>
                </a:cxn>
                <a:cxn ang="0">
                  <a:pos x="718" y="2"/>
                </a:cxn>
                <a:cxn ang="0">
                  <a:pos x="1028" y="101"/>
                </a:cxn>
                <a:cxn ang="0">
                  <a:pos x="1024" y="2"/>
                </a:cxn>
                <a:cxn ang="0">
                  <a:pos x="1028" y="2"/>
                </a:cxn>
                <a:cxn ang="0">
                  <a:pos x="1024" y="101"/>
                </a:cxn>
                <a:cxn ang="0">
                  <a:pos x="1028" y="2"/>
                </a:cxn>
                <a:cxn ang="0">
                  <a:pos x="1343" y="101"/>
                </a:cxn>
                <a:cxn ang="0">
                  <a:pos x="1339" y="2"/>
                </a:cxn>
                <a:cxn ang="0">
                  <a:pos x="1343" y="2"/>
                </a:cxn>
                <a:cxn ang="0">
                  <a:pos x="1339" y="101"/>
                </a:cxn>
                <a:cxn ang="0">
                  <a:pos x="1343" y="2"/>
                </a:cxn>
                <a:cxn ang="0">
                  <a:pos x="1658" y="101"/>
                </a:cxn>
                <a:cxn ang="0">
                  <a:pos x="1654" y="2"/>
                </a:cxn>
                <a:cxn ang="0">
                  <a:pos x="1658" y="2"/>
                </a:cxn>
                <a:cxn ang="0">
                  <a:pos x="1654" y="101"/>
                </a:cxn>
                <a:cxn ang="0">
                  <a:pos x="1658" y="2"/>
                </a:cxn>
                <a:cxn ang="0">
                  <a:pos x="1973" y="101"/>
                </a:cxn>
                <a:cxn ang="0">
                  <a:pos x="1969" y="2"/>
                </a:cxn>
                <a:cxn ang="0">
                  <a:pos x="1973" y="2"/>
                </a:cxn>
                <a:cxn ang="0">
                  <a:pos x="1969" y="101"/>
                </a:cxn>
                <a:cxn ang="0">
                  <a:pos x="1973" y="2"/>
                </a:cxn>
                <a:cxn ang="0">
                  <a:pos x="2288" y="101"/>
                </a:cxn>
                <a:cxn ang="0">
                  <a:pos x="2284" y="2"/>
                </a:cxn>
                <a:cxn ang="0">
                  <a:pos x="2288" y="2"/>
                </a:cxn>
                <a:cxn ang="0">
                  <a:pos x="2284" y="101"/>
                </a:cxn>
                <a:cxn ang="0">
                  <a:pos x="2288" y="2"/>
                </a:cxn>
                <a:cxn ang="0">
                  <a:pos x="2603" y="101"/>
                </a:cxn>
                <a:cxn ang="0">
                  <a:pos x="2599" y="2"/>
                </a:cxn>
                <a:cxn ang="0">
                  <a:pos x="2603" y="2"/>
                </a:cxn>
                <a:cxn ang="0">
                  <a:pos x="2599" y="101"/>
                </a:cxn>
                <a:cxn ang="0">
                  <a:pos x="2603" y="2"/>
                </a:cxn>
              </a:cxnLst>
              <a:rect l="0" t="0" r="r" b="b"/>
              <a:pathLst>
                <a:path w="2603" h="101">
                  <a:moveTo>
                    <a:pt x="3" y="0"/>
                  </a:moveTo>
                  <a:lnTo>
                    <a:pt x="2601" y="0"/>
                  </a:lnTo>
                  <a:lnTo>
                    <a:pt x="2601" y="4"/>
                  </a:lnTo>
                  <a:lnTo>
                    <a:pt x="3" y="4"/>
                  </a:lnTo>
                  <a:lnTo>
                    <a:pt x="3" y="0"/>
                  </a:lnTo>
                  <a:close/>
                  <a:moveTo>
                    <a:pt x="5" y="2"/>
                  </a:moveTo>
                  <a:lnTo>
                    <a:pt x="5" y="101"/>
                  </a:lnTo>
                  <a:lnTo>
                    <a:pt x="0" y="101"/>
                  </a:lnTo>
                  <a:lnTo>
                    <a:pt x="0" y="2"/>
                  </a:lnTo>
                  <a:lnTo>
                    <a:pt x="5" y="2"/>
                  </a:lnTo>
                  <a:close/>
                  <a:moveTo>
                    <a:pt x="718" y="2"/>
                  </a:moveTo>
                  <a:lnTo>
                    <a:pt x="718" y="101"/>
                  </a:lnTo>
                  <a:lnTo>
                    <a:pt x="714" y="101"/>
                  </a:lnTo>
                  <a:lnTo>
                    <a:pt x="714" y="2"/>
                  </a:lnTo>
                  <a:lnTo>
                    <a:pt x="718" y="2"/>
                  </a:lnTo>
                  <a:close/>
                  <a:moveTo>
                    <a:pt x="718" y="2"/>
                  </a:moveTo>
                  <a:lnTo>
                    <a:pt x="718" y="101"/>
                  </a:lnTo>
                  <a:lnTo>
                    <a:pt x="714" y="101"/>
                  </a:lnTo>
                  <a:lnTo>
                    <a:pt x="714" y="2"/>
                  </a:lnTo>
                  <a:lnTo>
                    <a:pt x="718" y="2"/>
                  </a:lnTo>
                  <a:close/>
                  <a:moveTo>
                    <a:pt x="1028" y="2"/>
                  </a:moveTo>
                  <a:lnTo>
                    <a:pt x="1028" y="101"/>
                  </a:lnTo>
                  <a:lnTo>
                    <a:pt x="1024" y="101"/>
                  </a:lnTo>
                  <a:lnTo>
                    <a:pt x="1024" y="2"/>
                  </a:lnTo>
                  <a:lnTo>
                    <a:pt x="1028" y="2"/>
                  </a:lnTo>
                  <a:close/>
                  <a:moveTo>
                    <a:pt x="1028" y="2"/>
                  </a:moveTo>
                  <a:lnTo>
                    <a:pt x="1028" y="101"/>
                  </a:lnTo>
                  <a:lnTo>
                    <a:pt x="1024" y="101"/>
                  </a:lnTo>
                  <a:lnTo>
                    <a:pt x="1024" y="2"/>
                  </a:lnTo>
                  <a:lnTo>
                    <a:pt x="1028" y="2"/>
                  </a:lnTo>
                  <a:close/>
                  <a:moveTo>
                    <a:pt x="1343" y="2"/>
                  </a:moveTo>
                  <a:lnTo>
                    <a:pt x="1343" y="101"/>
                  </a:lnTo>
                  <a:lnTo>
                    <a:pt x="1339" y="101"/>
                  </a:lnTo>
                  <a:lnTo>
                    <a:pt x="1339" y="2"/>
                  </a:lnTo>
                  <a:lnTo>
                    <a:pt x="1343" y="2"/>
                  </a:lnTo>
                  <a:close/>
                  <a:moveTo>
                    <a:pt x="1343" y="2"/>
                  </a:moveTo>
                  <a:lnTo>
                    <a:pt x="1343" y="101"/>
                  </a:lnTo>
                  <a:lnTo>
                    <a:pt x="1339" y="101"/>
                  </a:lnTo>
                  <a:lnTo>
                    <a:pt x="1339" y="2"/>
                  </a:lnTo>
                  <a:lnTo>
                    <a:pt x="1343" y="2"/>
                  </a:lnTo>
                  <a:close/>
                  <a:moveTo>
                    <a:pt x="1658" y="2"/>
                  </a:moveTo>
                  <a:lnTo>
                    <a:pt x="1658" y="101"/>
                  </a:lnTo>
                  <a:lnTo>
                    <a:pt x="1654" y="101"/>
                  </a:lnTo>
                  <a:lnTo>
                    <a:pt x="1654" y="2"/>
                  </a:lnTo>
                  <a:lnTo>
                    <a:pt x="1658" y="2"/>
                  </a:lnTo>
                  <a:close/>
                  <a:moveTo>
                    <a:pt x="1658" y="2"/>
                  </a:moveTo>
                  <a:lnTo>
                    <a:pt x="1658" y="101"/>
                  </a:lnTo>
                  <a:lnTo>
                    <a:pt x="1654" y="101"/>
                  </a:lnTo>
                  <a:lnTo>
                    <a:pt x="1654" y="2"/>
                  </a:lnTo>
                  <a:lnTo>
                    <a:pt x="1658" y="2"/>
                  </a:lnTo>
                  <a:close/>
                  <a:moveTo>
                    <a:pt x="1973" y="2"/>
                  </a:moveTo>
                  <a:lnTo>
                    <a:pt x="1973" y="101"/>
                  </a:lnTo>
                  <a:lnTo>
                    <a:pt x="1969" y="101"/>
                  </a:lnTo>
                  <a:lnTo>
                    <a:pt x="1969" y="2"/>
                  </a:lnTo>
                  <a:lnTo>
                    <a:pt x="1973" y="2"/>
                  </a:lnTo>
                  <a:close/>
                  <a:moveTo>
                    <a:pt x="1973" y="2"/>
                  </a:moveTo>
                  <a:lnTo>
                    <a:pt x="1973" y="101"/>
                  </a:lnTo>
                  <a:lnTo>
                    <a:pt x="1969" y="101"/>
                  </a:lnTo>
                  <a:lnTo>
                    <a:pt x="1969" y="2"/>
                  </a:lnTo>
                  <a:lnTo>
                    <a:pt x="1973" y="2"/>
                  </a:lnTo>
                  <a:close/>
                  <a:moveTo>
                    <a:pt x="2288" y="2"/>
                  </a:moveTo>
                  <a:lnTo>
                    <a:pt x="2288" y="101"/>
                  </a:lnTo>
                  <a:lnTo>
                    <a:pt x="2284" y="101"/>
                  </a:lnTo>
                  <a:lnTo>
                    <a:pt x="2284" y="2"/>
                  </a:lnTo>
                  <a:lnTo>
                    <a:pt x="2288" y="2"/>
                  </a:lnTo>
                  <a:close/>
                  <a:moveTo>
                    <a:pt x="2288" y="2"/>
                  </a:moveTo>
                  <a:lnTo>
                    <a:pt x="2288" y="101"/>
                  </a:lnTo>
                  <a:lnTo>
                    <a:pt x="2284" y="101"/>
                  </a:lnTo>
                  <a:lnTo>
                    <a:pt x="2284" y="2"/>
                  </a:lnTo>
                  <a:lnTo>
                    <a:pt x="2288" y="2"/>
                  </a:lnTo>
                  <a:close/>
                  <a:moveTo>
                    <a:pt x="2603" y="2"/>
                  </a:moveTo>
                  <a:lnTo>
                    <a:pt x="2603" y="101"/>
                  </a:lnTo>
                  <a:lnTo>
                    <a:pt x="2599" y="101"/>
                  </a:lnTo>
                  <a:lnTo>
                    <a:pt x="2599" y="2"/>
                  </a:lnTo>
                  <a:lnTo>
                    <a:pt x="2603" y="2"/>
                  </a:lnTo>
                  <a:close/>
                  <a:moveTo>
                    <a:pt x="2603" y="2"/>
                  </a:moveTo>
                  <a:lnTo>
                    <a:pt x="2603" y="101"/>
                  </a:lnTo>
                  <a:lnTo>
                    <a:pt x="2599" y="101"/>
                  </a:lnTo>
                  <a:lnTo>
                    <a:pt x="2599" y="2"/>
                  </a:lnTo>
                  <a:lnTo>
                    <a:pt x="2603" y="2"/>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03" name="Freeform 55"/>
            <p:cNvSpPr>
              <a:spLocks/>
            </p:cNvSpPr>
            <p:nvPr/>
          </p:nvSpPr>
          <p:spPr bwMode="auto">
            <a:xfrm>
              <a:off x="1472" y="2828"/>
              <a:ext cx="134" cy="13"/>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6E548D"/>
            </a:solidFill>
            <a:ln w="7938"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04" name="Freeform 56"/>
            <p:cNvSpPr>
              <a:spLocks noEditPoints="1"/>
            </p:cNvSpPr>
            <p:nvPr/>
          </p:nvSpPr>
          <p:spPr bwMode="auto">
            <a:xfrm>
              <a:off x="1521" y="2817"/>
              <a:ext cx="37" cy="34"/>
            </a:xfrm>
            <a:custGeom>
              <a:avLst/>
              <a:gdLst/>
              <a:ahLst/>
              <a:cxnLst>
                <a:cxn ang="0">
                  <a:pos x="37" y="34"/>
                </a:cxn>
                <a:cxn ang="0">
                  <a:pos x="0" y="0"/>
                </a:cxn>
                <a:cxn ang="0">
                  <a:pos x="37" y="34"/>
                </a:cxn>
                <a:cxn ang="0">
                  <a:pos x="0" y="34"/>
                </a:cxn>
                <a:cxn ang="0">
                  <a:pos x="37" y="0"/>
                </a:cxn>
                <a:cxn ang="0">
                  <a:pos x="0" y="34"/>
                </a:cxn>
              </a:cxnLst>
              <a:rect l="0" t="0" r="r" b="b"/>
              <a:pathLst>
                <a:path w="37" h="34">
                  <a:moveTo>
                    <a:pt x="37" y="34"/>
                  </a:moveTo>
                  <a:lnTo>
                    <a:pt x="0" y="0"/>
                  </a:lnTo>
                  <a:lnTo>
                    <a:pt x="37" y="34"/>
                  </a:lnTo>
                  <a:close/>
                  <a:moveTo>
                    <a:pt x="0" y="34"/>
                  </a:moveTo>
                  <a:lnTo>
                    <a:pt x="37" y="0"/>
                  </a:lnTo>
                  <a:lnTo>
                    <a:pt x="0" y="34"/>
                  </a:lnTo>
                  <a:close/>
                </a:path>
              </a:pathLst>
            </a:custGeom>
            <a:solidFill>
              <a:srgbClr val="71588F"/>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05" name="Freeform 57"/>
            <p:cNvSpPr>
              <a:spLocks noEditPoints="1"/>
            </p:cNvSpPr>
            <p:nvPr/>
          </p:nvSpPr>
          <p:spPr bwMode="auto">
            <a:xfrm>
              <a:off x="1519" y="2816"/>
              <a:ext cx="41" cy="37"/>
            </a:xfrm>
            <a:custGeom>
              <a:avLst/>
              <a:gdLst/>
              <a:ahLst/>
              <a:cxnLst>
                <a:cxn ang="0">
                  <a:pos x="37" y="37"/>
                </a:cxn>
                <a:cxn ang="0">
                  <a:pos x="0" y="3"/>
                </a:cxn>
                <a:cxn ang="0">
                  <a:pos x="3" y="0"/>
                </a:cxn>
                <a:cxn ang="0">
                  <a:pos x="41" y="34"/>
                </a:cxn>
                <a:cxn ang="0">
                  <a:pos x="37" y="37"/>
                </a:cxn>
                <a:cxn ang="0">
                  <a:pos x="0" y="34"/>
                </a:cxn>
                <a:cxn ang="0">
                  <a:pos x="37" y="0"/>
                </a:cxn>
                <a:cxn ang="0">
                  <a:pos x="41" y="3"/>
                </a:cxn>
                <a:cxn ang="0">
                  <a:pos x="3" y="37"/>
                </a:cxn>
                <a:cxn ang="0">
                  <a:pos x="0" y="34"/>
                </a:cxn>
              </a:cxnLst>
              <a:rect l="0" t="0" r="r" b="b"/>
              <a:pathLst>
                <a:path w="41" h="37">
                  <a:moveTo>
                    <a:pt x="37" y="37"/>
                  </a:moveTo>
                  <a:lnTo>
                    <a:pt x="0" y="3"/>
                  </a:lnTo>
                  <a:lnTo>
                    <a:pt x="3" y="0"/>
                  </a:lnTo>
                  <a:lnTo>
                    <a:pt x="41" y="34"/>
                  </a:lnTo>
                  <a:lnTo>
                    <a:pt x="37" y="37"/>
                  </a:lnTo>
                  <a:close/>
                  <a:moveTo>
                    <a:pt x="0" y="34"/>
                  </a:moveTo>
                  <a:lnTo>
                    <a:pt x="37" y="0"/>
                  </a:lnTo>
                  <a:lnTo>
                    <a:pt x="41" y="3"/>
                  </a:lnTo>
                  <a:lnTo>
                    <a:pt x="3" y="37"/>
                  </a:lnTo>
                  <a:lnTo>
                    <a:pt x="0" y="34"/>
                  </a:lnTo>
                  <a:close/>
                </a:path>
              </a:pathLst>
            </a:custGeom>
            <a:solidFill>
              <a:srgbClr val="6E548D"/>
            </a:solidFill>
            <a:ln w="7938"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06" name="Rectangle 58"/>
            <p:cNvSpPr>
              <a:spLocks noChangeArrowheads="1"/>
            </p:cNvSpPr>
            <p:nvPr/>
          </p:nvSpPr>
          <p:spPr bwMode="auto">
            <a:xfrm>
              <a:off x="1615" y="2805"/>
              <a:ext cx="95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NEONATOLOGÍA</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07" name="Rectangle 59"/>
            <p:cNvSpPr>
              <a:spLocks noChangeArrowheads="1"/>
            </p:cNvSpPr>
            <p:nvPr/>
          </p:nvSpPr>
          <p:spPr bwMode="auto">
            <a:xfrm>
              <a:off x="2291" y="2808"/>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08" name="Rectangle 60"/>
            <p:cNvSpPr>
              <a:spLocks noChangeArrowheads="1"/>
            </p:cNvSpPr>
            <p:nvPr/>
          </p:nvSpPr>
          <p:spPr bwMode="auto">
            <a:xfrm>
              <a:off x="2605" y="2808"/>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09" name="Rectangle 61"/>
            <p:cNvSpPr>
              <a:spLocks noChangeArrowheads="1"/>
            </p:cNvSpPr>
            <p:nvPr/>
          </p:nvSpPr>
          <p:spPr bwMode="auto">
            <a:xfrm>
              <a:off x="2920" y="2808"/>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0,3</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10" name="Rectangle 62"/>
            <p:cNvSpPr>
              <a:spLocks noChangeArrowheads="1"/>
            </p:cNvSpPr>
            <p:nvPr/>
          </p:nvSpPr>
          <p:spPr bwMode="auto">
            <a:xfrm>
              <a:off x="3234" y="2808"/>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0,3</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11" name="Rectangle 63"/>
            <p:cNvSpPr>
              <a:spLocks noChangeArrowheads="1"/>
            </p:cNvSpPr>
            <p:nvPr/>
          </p:nvSpPr>
          <p:spPr bwMode="auto">
            <a:xfrm>
              <a:off x="3534" y="2808"/>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0,24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12" name="Rectangle 64"/>
            <p:cNvSpPr>
              <a:spLocks noChangeArrowheads="1"/>
            </p:cNvSpPr>
            <p:nvPr/>
          </p:nvSpPr>
          <p:spPr bwMode="auto">
            <a:xfrm>
              <a:off x="3849" y="2808"/>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0,34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13" name="Freeform 65"/>
            <p:cNvSpPr>
              <a:spLocks noEditPoints="1"/>
            </p:cNvSpPr>
            <p:nvPr/>
          </p:nvSpPr>
          <p:spPr bwMode="auto">
            <a:xfrm>
              <a:off x="1458" y="2888"/>
              <a:ext cx="2603" cy="99"/>
            </a:xfrm>
            <a:custGeom>
              <a:avLst/>
              <a:gdLst/>
              <a:ahLst/>
              <a:cxnLst>
                <a:cxn ang="0">
                  <a:pos x="8984" y="0"/>
                </a:cxn>
                <a:cxn ang="0">
                  <a:pos x="8" y="16"/>
                </a:cxn>
                <a:cxn ang="0">
                  <a:pos x="16" y="8"/>
                </a:cxn>
                <a:cxn ang="0">
                  <a:pos x="8" y="352"/>
                </a:cxn>
                <a:cxn ang="0">
                  <a:pos x="8984" y="368"/>
                </a:cxn>
                <a:cxn ang="0">
                  <a:pos x="0" y="360"/>
                </a:cxn>
                <a:cxn ang="0">
                  <a:pos x="16" y="8"/>
                </a:cxn>
                <a:cxn ang="0">
                  <a:pos x="2480" y="360"/>
                </a:cxn>
                <a:cxn ang="0">
                  <a:pos x="2464" y="8"/>
                </a:cxn>
                <a:cxn ang="0">
                  <a:pos x="2480" y="8"/>
                </a:cxn>
                <a:cxn ang="0">
                  <a:pos x="2464" y="360"/>
                </a:cxn>
                <a:cxn ang="0">
                  <a:pos x="2480" y="8"/>
                </a:cxn>
                <a:cxn ang="0">
                  <a:pos x="3552" y="360"/>
                </a:cxn>
                <a:cxn ang="0">
                  <a:pos x="3536" y="8"/>
                </a:cxn>
                <a:cxn ang="0">
                  <a:pos x="3552" y="8"/>
                </a:cxn>
                <a:cxn ang="0">
                  <a:pos x="3536" y="360"/>
                </a:cxn>
                <a:cxn ang="0">
                  <a:pos x="3552" y="8"/>
                </a:cxn>
                <a:cxn ang="0">
                  <a:pos x="4640" y="360"/>
                </a:cxn>
                <a:cxn ang="0">
                  <a:pos x="4624" y="8"/>
                </a:cxn>
                <a:cxn ang="0">
                  <a:pos x="4640" y="8"/>
                </a:cxn>
                <a:cxn ang="0">
                  <a:pos x="4624" y="360"/>
                </a:cxn>
                <a:cxn ang="0">
                  <a:pos x="4640" y="8"/>
                </a:cxn>
                <a:cxn ang="0">
                  <a:pos x="5728" y="360"/>
                </a:cxn>
                <a:cxn ang="0">
                  <a:pos x="5712" y="8"/>
                </a:cxn>
                <a:cxn ang="0">
                  <a:pos x="5728" y="8"/>
                </a:cxn>
                <a:cxn ang="0">
                  <a:pos x="5712" y="360"/>
                </a:cxn>
                <a:cxn ang="0">
                  <a:pos x="5728" y="8"/>
                </a:cxn>
                <a:cxn ang="0">
                  <a:pos x="6816" y="360"/>
                </a:cxn>
                <a:cxn ang="0">
                  <a:pos x="6800" y="8"/>
                </a:cxn>
                <a:cxn ang="0">
                  <a:pos x="6816" y="8"/>
                </a:cxn>
                <a:cxn ang="0">
                  <a:pos x="6800" y="360"/>
                </a:cxn>
                <a:cxn ang="0">
                  <a:pos x="6816" y="8"/>
                </a:cxn>
                <a:cxn ang="0">
                  <a:pos x="7904" y="360"/>
                </a:cxn>
                <a:cxn ang="0">
                  <a:pos x="7888" y="8"/>
                </a:cxn>
                <a:cxn ang="0">
                  <a:pos x="7904" y="8"/>
                </a:cxn>
                <a:cxn ang="0">
                  <a:pos x="7888" y="360"/>
                </a:cxn>
                <a:cxn ang="0">
                  <a:pos x="7904" y="8"/>
                </a:cxn>
                <a:cxn ang="0">
                  <a:pos x="8992" y="360"/>
                </a:cxn>
                <a:cxn ang="0">
                  <a:pos x="8976" y="8"/>
                </a:cxn>
                <a:cxn ang="0">
                  <a:pos x="8992" y="8"/>
                </a:cxn>
                <a:cxn ang="0">
                  <a:pos x="8976" y="360"/>
                </a:cxn>
                <a:cxn ang="0">
                  <a:pos x="8992" y="8"/>
                </a:cxn>
              </a:cxnLst>
              <a:rect l="0" t="0" r="r" b="b"/>
              <a:pathLst>
                <a:path w="8992" h="368">
                  <a:moveTo>
                    <a:pt x="8" y="0"/>
                  </a:moveTo>
                  <a:lnTo>
                    <a:pt x="8984" y="0"/>
                  </a:lnTo>
                  <a:lnTo>
                    <a:pt x="8984" y="16"/>
                  </a:lnTo>
                  <a:lnTo>
                    <a:pt x="8" y="16"/>
                  </a:lnTo>
                  <a:lnTo>
                    <a:pt x="8" y="0"/>
                  </a:lnTo>
                  <a:close/>
                  <a:moveTo>
                    <a:pt x="16" y="8"/>
                  </a:moveTo>
                  <a:lnTo>
                    <a:pt x="16" y="360"/>
                  </a:lnTo>
                  <a:lnTo>
                    <a:pt x="8" y="352"/>
                  </a:lnTo>
                  <a:lnTo>
                    <a:pt x="8984" y="352"/>
                  </a:lnTo>
                  <a:lnTo>
                    <a:pt x="8984" y="368"/>
                  </a:lnTo>
                  <a:lnTo>
                    <a:pt x="8" y="368"/>
                  </a:lnTo>
                  <a:cubicBezTo>
                    <a:pt x="4" y="368"/>
                    <a:pt x="0" y="365"/>
                    <a:pt x="0" y="360"/>
                  </a:cubicBezTo>
                  <a:lnTo>
                    <a:pt x="0" y="8"/>
                  </a:lnTo>
                  <a:lnTo>
                    <a:pt x="16" y="8"/>
                  </a:lnTo>
                  <a:close/>
                  <a:moveTo>
                    <a:pt x="2480" y="8"/>
                  </a:moveTo>
                  <a:lnTo>
                    <a:pt x="2480" y="360"/>
                  </a:lnTo>
                  <a:lnTo>
                    <a:pt x="2464" y="360"/>
                  </a:lnTo>
                  <a:lnTo>
                    <a:pt x="2464" y="8"/>
                  </a:lnTo>
                  <a:lnTo>
                    <a:pt x="2480" y="8"/>
                  </a:lnTo>
                  <a:close/>
                  <a:moveTo>
                    <a:pt x="2480" y="8"/>
                  </a:moveTo>
                  <a:lnTo>
                    <a:pt x="2480" y="360"/>
                  </a:lnTo>
                  <a:lnTo>
                    <a:pt x="2464" y="360"/>
                  </a:lnTo>
                  <a:lnTo>
                    <a:pt x="2464" y="8"/>
                  </a:lnTo>
                  <a:lnTo>
                    <a:pt x="2480" y="8"/>
                  </a:lnTo>
                  <a:close/>
                  <a:moveTo>
                    <a:pt x="3552" y="8"/>
                  </a:moveTo>
                  <a:lnTo>
                    <a:pt x="3552" y="360"/>
                  </a:lnTo>
                  <a:lnTo>
                    <a:pt x="3536" y="360"/>
                  </a:lnTo>
                  <a:lnTo>
                    <a:pt x="3536" y="8"/>
                  </a:lnTo>
                  <a:lnTo>
                    <a:pt x="3552" y="8"/>
                  </a:lnTo>
                  <a:close/>
                  <a:moveTo>
                    <a:pt x="3552" y="8"/>
                  </a:moveTo>
                  <a:lnTo>
                    <a:pt x="3552" y="360"/>
                  </a:lnTo>
                  <a:lnTo>
                    <a:pt x="3536" y="360"/>
                  </a:lnTo>
                  <a:lnTo>
                    <a:pt x="3536" y="8"/>
                  </a:lnTo>
                  <a:lnTo>
                    <a:pt x="3552" y="8"/>
                  </a:lnTo>
                  <a:close/>
                  <a:moveTo>
                    <a:pt x="4640" y="8"/>
                  </a:moveTo>
                  <a:lnTo>
                    <a:pt x="4640" y="360"/>
                  </a:lnTo>
                  <a:lnTo>
                    <a:pt x="4624" y="360"/>
                  </a:lnTo>
                  <a:lnTo>
                    <a:pt x="4624" y="8"/>
                  </a:lnTo>
                  <a:lnTo>
                    <a:pt x="4640" y="8"/>
                  </a:lnTo>
                  <a:close/>
                  <a:moveTo>
                    <a:pt x="4640" y="8"/>
                  </a:moveTo>
                  <a:lnTo>
                    <a:pt x="4640" y="360"/>
                  </a:lnTo>
                  <a:lnTo>
                    <a:pt x="4624" y="360"/>
                  </a:lnTo>
                  <a:lnTo>
                    <a:pt x="4624" y="8"/>
                  </a:lnTo>
                  <a:lnTo>
                    <a:pt x="4640" y="8"/>
                  </a:lnTo>
                  <a:close/>
                  <a:moveTo>
                    <a:pt x="5728" y="8"/>
                  </a:moveTo>
                  <a:lnTo>
                    <a:pt x="5728" y="360"/>
                  </a:lnTo>
                  <a:lnTo>
                    <a:pt x="5712" y="360"/>
                  </a:lnTo>
                  <a:lnTo>
                    <a:pt x="5712" y="8"/>
                  </a:lnTo>
                  <a:lnTo>
                    <a:pt x="5728" y="8"/>
                  </a:lnTo>
                  <a:close/>
                  <a:moveTo>
                    <a:pt x="5728" y="8"/>
                  </a:moveTo>
                  <a:lnTo>
                    <a:pt x="5728" y="360"/>
                  </a:lnTo>
                  <a:lnTo>
                    <a:pt x="5712" y="360"/>
                  </a:lnTo>
                  <a:lnTo>
                    <a:pt x="5712" y="8"/>
                  </a:lnTo>
                  <a:lnTo>
                    <a:pt x="5728" y="8"/>
                  </a:lnTo>
                  <a:close/>
                  <a:moveTo>
                    <a:pt x="6816" y="8"/>
                  </a:moveTo>
                  <a:lnTo>
                    <a:pt x="6816" y="360"/>
                  </a:lnTo>
                  <a:lnTo>
                    <a:pt x="6800" y="360"/>
                  </a:lnTo>
                  <a:lnTo>
                    <a:pt x="6800" y="8"/>
                  </a:lnTo>
                  <a:lnTo>
                    <a:pt x="6816" y="8"/>
                  </a:lnTo>
                  <a:close/>
                  <a:moveTo>
                    <a:pt x="6816" y="8"/>
                  </a:moveTo>
                  <a:lnTo>
                    <a:pt x="6816" y="360"/>
                  </a:lnTo>
                  <a:lnTo>
                    <a:pt x="6800" y="360"/>
                  </a:lnTo>
                  <a:lnTo>
                    <a:pt x="6800" y="8"/>
                  </a:lnTo>
                  <a:lnTo>
                    <a:pt x="6816" y="8"/>
                  </a:lnTo>
                  <a:close/>
                  <a:moveTo>
                    <a:pt x="7904" y="8"/>
                  </a:moveTo>
                  <a:lnTo>
                    <a:pt x="7904" y="360"/>
                  </a:lnTo>
                  <a:lnTo>
                    <a:pt x="7888" y="360"/>
                  </a:lnTo>
                  <a:lnTo>
                    <a:pt x="7888" y="8"/>
                  </a:lnTo>
                  <a:lnTo>
                    <a:pt x="7904" y="8"/>
                  </a:lnTo>
                  <a:close/>
                  <a:moveTo>
                    <a:pt x="7904" y="8"/>
                  </a:moveTo>
                  <a:lnTo>
                    <a:pt x="7904" y="360"/>
                  </a:lnTo>
                  <a:lnTo>
                    <a:pt x="7888" y="360"/>
                  </a:lnTo>
                  <a:lnTo>
                    <a:pt x="7888" y="8"/>
                  </a:lnTo>
                  <a:lnTo>
                    <a:pt x="7904" y="8"/>
                  </a:lnTo>
                  <a:close/>
                  <a:moveTo>
                    <a:pt x="8992" y="8"/>
                  </a:moveTo>
                  <a:lnTo>
                    <a:pt x="8992" y="360"/>
                  </a:lnTo>
                  <a:lnTo>
                    <a:pt x="8976" y="360"/>
                  </a:lnTo>
                  <a:lnTo>
                    <a:pt x="8976" y="8"/>
                  </a:lnTo>
                  <a:lnTo>
                    <a:pt x="8992" y="8"/>
                  </a:lnTo>
                  <a:close/>
                  <a:moveTo>
                    <a:pt x="8992" y="8"/>
                  </a:moveTo>
                  <a:lnTo>
                    <a:pt x="8992" y="360"/>
                  </a:lnTo>
                  <a:lnTo>
                    <a:pt x="8976" y="360"/>
                  </a:lnTo>
                  <a:lnTo>
                    <a:pt x="8976" y="8"/>
                  </a:lnTo>
                  <a:lnTo>
                    <a:pt x="8992" y="8"/>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14" name="Freeform 66"/>
            <p:cNvSpPr>
              <a:spLocks/>
            </p:cNvSpPr>
            <p:nvPr/>
          </p:nvSpPr>
          <p:spPr bwMode="auto">
            <a:xfrm>
              <a:off x="1472" y="2927"/>
              <a:ext cx="134" cy="13"/>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DA8137"/>
            </a:solidFill>
            <a:ln w="7938"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15" name="Oval 67"/>
            <p:cNvSpPr>
              <a:spLocks noChangeArrowheads="1"/>
            </p:cNvSpPr>
            <p:nvPr/>
          </p:nvSpPr>
          <p:spPr bwMode="auto">
            <a:xfrm>
              <a:off x="1521" y="2916"/>
              <a:ext cx="37" cy="34"/>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16" name="Freeform 68"/>
            <p:cNvSpPr>
              <a:spLocks noEditPoints="1"/>
            </p:cNvSpPr>
            <p:nvPr/>
          </p:nvSpPr>
          <p:spPr bwMode="auto">
            <a:xfrm>
              <a:off x="1518" y="2914"/>
              <a:ext cx="42" cy="39"/>
            </a:xfrm>
            <a:custGeom>
              <a:avLst/>
              <a:gdLst/>
              <a:ahLst/>
              <a:cxnLst>
                <a:cxn ang="0">
                  <a:pos x="144" y="74"/>
                </a:cxn>
                <a:cxn ang="0">
                  <a:pos x="138" y="102"/>
                </a:cxn>
                <a:cxn ang="0">
                  <a:pos x="123" y="125"/>
                </a:cxn>
                <a:cxn ang="0">
                  <a:pos x="99" y="139"/>
                </a:cxn>
                <a:cxn ang="0">
                  <a:pos x="71" y="144"/>
                </a:cxn>
                <a:cxn ang="0">
                  <a:pos x="43" y="138"/>
                </a:cxn>
                <a:cxn ang="0">
                  <a:pos x="21" y="123"/>
                </a:cxn>
                <a:cxn ang="0">
                  <a:pos x="6" y="99"/>
                </a:cxn>
                <a:cxn ang="0">
                  <a:pos x="1" y="71"/>
                </a:cxn>
                <a:cxn ang="0">
                  <a:pos x="7" y="43"/>
                </a:cxn>
                <a:cxn ang="0">
                  <a:pos x="23" y="21"/>
                </a:cxn>
                <a:cxn ang="0">
                  <a:pos x="46" y="6"/>
                </a:cxn>
                <a:cxn ang="0">
                  <a:pos x="74" y="1"/>
                </a:cxn>
                <a:cxn ang="0">
                  <a:pos x="102" y="7"/>
                </a:cxn>
                <a:cxn ang="0">
                  <a:pos x="125" y="23"/>
                </a:cxn>
                <a:cxn ang="0">
                  <a:pos x="139" y="46"/>
                </a:cxn>
                <a:cxn ang="0">
                  <a:pos x="124" y="49"/>
                </a:cxn>
                <a:cxn ang="0">
                  <a:pos x="112" y="32"/>
                </a:cxn>
                <a:cxn ang="0">
                  <a:pos x="93" y="20"/>
                </a:cxn>
                <a:cxn ang="0">
                  <a:pos x="71" y="16"/>
                </a:cxn>
                <a:cxn ang="0">
                  <a:pos x="49" y="21"/>
                </a:cxn>
                <a:cxn ang="0">
                  <a:pos x="32" y="34"/>
                </a:cxn>
                <a:cxn ang="0">
                  <a:pos x="20" y="52"/>
                </a:cxn>
                <a:cxn ang="0">
                  <a:pos x="16" y="74"/>
                </a:cxn>
                <a:cxn ang="0">
                  <a:pos x="21" y="96"/>
                </a:cxn>
                <a:cxn ang="0">
                  <a:pos x="34" y="114"/>
                </a:cxn>
                <a:cxn ang="0">
                  <a:pos x="52" y="125"/>
                </a:cxn>
                <a:cxn ang="0">
                  <a:pos x="74" y="129"/>
                </a:cxn>
                <a:cxn ang="0">
                  <a:pos x="96" y="124"/>
                </a:cxn>
                <a:cxn ang="0">
                  <a:pos x="114" y="112"/>
                </a:cxn>
                <a:cxn ang="0">
                  <a:pos x="125" y="93"/>
                </a:cxn>
                <a:cxn ang="0">
                  <a:pos x="129" y="71"/>
                </a:cxn>
                <a:cxn ang="0">
                  <a:pos x="124" y="49"/>
                </a:cxn>
              </a:cxnLst>
              <a:rect l="0" t="0" r="r" b="b"/>
              <a:pathLst>
                <a:path w="145" h="145">
                  <a:moveTo>
                    <a:pt x="144" y="71"/>
                  </a:move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lose/>
                  <a:moveTo>
                    <a:pt x="124" y="49"/>
                  </a:move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close/>
                </a:path>
              </a:pathLst>
            </a:custGeom>
            <a:solidFill>
              <a:srgbClr val="DA8137"/>
            </a:solidFill>
            <a:ln w="7938"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17" name="Rectangle 69"/>
            <p:cNvSpPr>
              <a:spLocks noChangeArrowheads="1"/>
            </p:cNvSpPr>
            <p:nvPr/>
          </p:nvSpPr>
          <p:spPr bwMode="auto">
            <a:xfrm>
              <a:off x="1617" y="2899"/>
              <a:ext cx="622"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ESTANDAR</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18" name="Rectangle 70"/>
            <p:cNvSpPr>
              <a:spLocks noChangeArrowheads="1"/>
            </p:cNvSpPr>
            <p:nvPr/>
          </p:nvSpPr>
          <p:spPr bwMode="auto">
            <a:xfrm>
              <a:off x="2314" y="2904"/>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1</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19" name="Rectangle 71"/>
            <p:cNvSpPr>
              <a:spLocks noChangeArrowheads="1"/>
            </p:cNvSpPr>
            <p:nvPr/>
          </p:nvSpPr>
          <p:spPr bwMode="auto">
            <a:xfrm>
              <a:off x="2628" y="2904"/>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1</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20" name="Rectangle 72"/>
            <p:cNvSpPr>
              <a:spLocks noChangeArrowheads="1"/>
            </p:cNvSpPr>
            <p:nvPr/>
          </p:nvSpPr>
          <p:spPr bwMode="auto">
            <a:xfrm>
              <a:off x="2943" y="2904"/>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1</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21" name="Rectangle 73"/>
            <p:cNvSpPr>
              <a:spLocks noChangeArrowheads="1"/>
            </p:cNvSpPr>
            <p:nvPr/>
          </p:nvSpPr>
          <p:spPr bwMode="auto">
            <a:xfrm>
              <a:off x="3257" y="2904"/>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1</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22" name="Rectangle 74"/>
            <p:cNvSpPr>
              <a:spLocks noChangeArrowheads="1"/>
            </p:cNvSpPr>
            <p:nvPr/>
          </p:nvSpPr>
          <p:spPr bwMode="auto">
            <a:xfrm>
              <a:off x="3571" y="2904"/>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1</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23" name="Rectangle 75"/>
            <p:cNvSpPr>
              <a:spLocks noChangeArrowheads="1"/>
            </p:cNvSpPr>
            <p:nvPr/>
          </p:nvSpPr>
          <p:spPr bwMode="auto">
            <a:xfrm>
              <a:off x="3886" y="2904"/>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1</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24" name="Freeform 76"/>
            <p:cNvSpPr>
              <a:spLocks/>
            </p:cNvSpPr>
            <p:nvPr/>
          </p:nvSpPr>
          <p:spPr bwMode="auto">
            <a:xfrm>
              <a:off x="2324" y="2299"/>
              <a:ext cx="1585" cy="56"/>
            </a:xfrm>
            <a:custGeom>
              <a:avLst/>
              <a:gdLst/>
              <a:ahLst/>
              <a:cxnLst>
                <a:cxn ang="0">
                  <a:pos x="24" y="48"/>
                </a:cxn>
                <a:cxn ang="0">
                  <a:pos x="1096" y="48"/>
                </a:cxn>
                <a:cxn ang="0">
                  <a:pos x="2183" y="0"/>
                </a:cxn>
                <a:cxn ang="0">
                  <a:pos x="2188" y="1"/>
                </a:cxn>
                <a:cxn ang="0">
                  <a:pos x="3276" y="161"/>
                </a:cxn>
                <a:cxn ang="0">
                  <a:pos x="3270" y="161"/>
                </a:cxn>
                <a:cxn ang="0">
                  <a:pos x="4358" y="33"/>
                </a:cxn>
                <a:cxn ang="0">
                  <a:pos x="4362" y="33"/>
                </a:cxn>
                <a:cxn ang="0">
                  <a:pos x="5450" y="97"/>
                </a:cxn>
                <a:cxn ang="0">
                  <a:pos x="5472" y="122"/>
                </a:cxn>
                <a:cxn ang="0">
                  <a:pos x="5447" y="144"/>
                </a:cxn>
                <a:cxn ang="0">
                  <a:pos x="4359" y="80"/>
                </a:cxn>
                <a:cxn ang="0">
                  <a:pos x="4363" y="80"/>
                </a:cxn>
                <a:cxn ang="0">
                  <a:pos x="3275" y="208"/>
                </a:cxn>
                <a:cxn ang="0">
                  <a:pos x="3269" y="208"/>
                </a:cxn>
                <a:cxn ang="0">
                  <a:pos x="2181" y="48"/>
                </a:cxn>
                <a:cxn ang="0">
                  <a:pos x="2186" y="48"/>
                </a:cxn>
                <a:cxn ang="0">
                  <a:pos x="1096" y="96"/>
                </a:cxn>
                <a:cxn ang="0">
                  <a:pos x="24" y="96"/>
                </a:cxn>
                <a:cxn ang="0">
                  <a:pos x="0" y="72"/>
                </a:cxn>
                <a:cxn ang="0">
                  <a:pos x="24" y="48"/>
                </a:cxn>
              </a:cxnLst>
              <a:rect l="0" t="0" r="r" b="b"/>
              <a:pathLst>
                <a:path w="5473" h="209">
                  <a:moveTo>
                    <a:pt x="24" y="48"/>
                  </a:moveTo>
                  <a:lnTo>
                    <a:pt x="1096" y="48"/>
                  </a:lnTo>
                  <a:lnTo>
                    <a:pt x="2183" y="0"/>
                  </a:lnTo>
                  <a:cubicBezTo>
                    <a:pt x="2185" y="0"/>
                    <a:pt x="2186" y="1"/>
                    <a:pt x="2188" y="1"/>
                  </a:cubicBezTo>
                  <a:lnTo>
                    <a:pt x="3276" y="161"/>
                  </a:lnTo>
                  <a:lnTo>
                    <a:pt x="3270" y="161"/>
                  </a:lnTo>
                  <a:lnTo>
                    <a:pt x="4358" y="33"/>
                  </a:lnTo>
                  <a:cubicBezTo>
                    <a:pt x="4359" y="32"/>
                    <a:pt x="4360" y="32"/>
                    <a:pt x="4362" y="33"/>
                  </a:cubicBezTo>
                  <a:lnTo>
                    <a:pt x="5450" y="97"/>
                  </a:lnTo>
                  <a:cubicBezTo>
                    <a:pt x="5463" y="97"/>
                    <a:pt x="5473" y="109"/>
                    <a:pt x="5472" y="122"/>
                  </a:cubicBezTo>
                  <a:cubicBezTo>
                    <a:pt x="5472" y="135"/>
                    <a:pt x="5460" y="145"/>
                    <a:pt x="5447" y="144"/>
                  </a:cubicBezTo>
                  <a:lnTo>
                    <a:pt x="4359" y="80"/>
                  </a:lnTo>
                  <a:lnTo>
                    <a:pt x="4363" y="80"/>
                  </a:lnTo>
                  <a:lnTo>
                    <a:pt x="3275" y="208"/>
                  </a:lnTo>
                  <a:cubicBezTo>
                    <a:pt x="3273" y="209"/>
                    <a:pt x="3271" y="209"/>
                    <a:pt x="3269" y="208"/>
                  </a:cubicBezTo>
                  <a:lnTo>
                    <a:pt x="2181" y="48"/>
                  </a:lnTo>
                  <a:lnTo>
                    <a:pt x="2186" y="48"/>
                  </a:lnTo>
                  <a:lnTo>
                    <a:pt x="1096" y="96"/>
                  </a:lnTo>
                  <a:lnTo>
                    <a:pt x="24" y="96"/>
                  </a:lnTo>
                  <a:cubicBezTo>
                    <a:pt x="11" y="96"/>
                    <a:pt x="0" y="86"/>
                    <a:pt x="0" y="72"/>
                  </a:cubicBezTo>
                  <a:cubicBezTo>
                    <a:pt x="0" y="59"/>
                    <a:pt x="11" y="48"/>
                    <a:pt x="24" y="48"/>
                  </a:cubicBezTo>
                  <a:close/>
                </a:path>
              </a:pathLst>
            </a:custGeom>
            <a:solidFill>
              <a:srgbClr val="416FA6"/>
            </a:solidFill>
            <a:ln w="7938"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25" name="Freeform 77"/>
            <p:cNvSpPr>
              <a:spLocks/>
            </p:cNvSpPr>
            <p:nvPr/>
          </p:nvSpPr>
          <p:spPr bwMode="auto">
            <a:xfrm>
              <a:off x="2308" y="2301"/>
              <a:ext cx="44" cy="39"/>
            </a:xfrm>
            <a:custGeom>
              <a:avLst/>
              <a:gdLst/>
              <a:ahLst/>
              <a:cxnLst>
                <a:cxn ang="0">
                  <a:pos x="22" y="39"/>
                </a:cxn>
                <a:cxn ang="0">
                  <a:pos x="0" y="20"/>
                </a:cxn>
                <a:cxn ang="0">
                  <a:pos x="22" y="0"/>
                </a:cxn>
                <a:cxn ang="0">
                  <a:pos x="44" y="20"/>
                </a:cxn>
                <a:cxn ang="0">
                  <a:pos x="22" y="39"/>
                </a:cxn>
              </a:cxnLst>
              <a:rect l="0" t="0" r="r" b="b"/>
              <a:pathLst>
                <a:path w="44" h="39">
                  <a:moveTo>
                    <a:pt x="22" y="39"/>
                  </a:moveTo>
                  <a:lnTo>
                    <a:pt x="0" y="20"/>
                  </a:lnTo>
                  <a:lnTo>
                    <a:pt x="22" y="0"/>
                  </a:lnTo>
                  <a:lnTo>
                    <a:pt x="44" y="20"/>
                  </a:lnTo>
                  <a:lnTo>
                    <a:pt x="22" y="39"/>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26" name="Freeform 78"/>
            <p:cNvSpPr>
              <a:spLocks noEditPoints="1"/>
            </p:cNvSpPr>
            <p:nvPr/>
          </p:nvSpPr>
          <p:spPr bwMode="auto">
            <a:xfrm>
              <a:off x="2306" y="2299"/>
              <a:ext cx="48" cy="43"/>
            </a:xfrm>
            <a:custGeom>
              <a:avLst/>
              <a:gdLst/>
              <a:ahLst/>
              <a:cxnLst>
                <a:cxn ang="0">
                  <a:pos x="89" y="158"/>
                </a:cxn>
                <a:cxn ang="0">
                  <a:pos x="78" y="158"/>
                </a:cxn>
                <a:cxn ang="0">
                  <a:pos x="3" y="86"/>
                </a:cxn>
                <a:cxn ang="0">
                  <a:pos x="0" y="80"/>
                </a:cxn>
                <a:cxn ang="0">
                  <a:pos x="3" y="75"/>
                </a:cxn>
                <a:cxn ang="0">
                  <a:pos x="78" y="3"/>
                </a:cxn>
                <a:cxn ang="0">
                  <a:pos x="89" y="3"/>
                </a:cxn>
                <a:cxn ang="0">
                  <a:pos x="163" y="75"/>
                </a:cxn>
                <a:cxn ang="0">
                  <a:pos x="166" y="80"/>
                </a:cxn>
                <a:cxn ang="0">
                  <a:pos x="163" y="86"/>
                </a:cxn>
                <a:cxn ang="0">
                  <a:pos x="89" y="158"/>
                </a:cxn>
                <a:cxn ang="0">
                  <a:pos x="152" y="75"/>
                </a:cxn>
                <a:cxn ang="0">
                  <a:pos x="152" y="86"/>
                </a:cxn>
                <a:cxn ang="0">
                  <a:pos x="78" y="14"/>
                </a:cxn>
                <a:cxn ang="0">
                  <a:pos x="89" y="14"/>
                </a:cxn>
                <a:cxn ang="0">
                  <a:pos x="14" y="86"/>
                </a:cxn>
                <a:cxn ang="0">
                  <a:pos x="14" y="75"/>
                </a:cxn>
                <a:cxn ang="0">
                  <a:pos x="89" y="147"/>
                </a:cxn>
                <a:cxn ang="0">
                  <a:pos x="78" y="147"/>
                </a:cxn>
                <a:cxn ang="0">
                  <a:pos x="152" y="75"/>
                </a:cxn>
              </a:cxnLst>
              <a:rect l="0" t="0" r="r" b="b"/>
              <a:pathLst>
                <a:path w="166" h="161">
                  <a:moveTo>
                    <a:pt x="89" y="158"/>
                  </a:moveTo>
                  <a:cubicBezTo>
                    <a:pt x="86" y="161"/>
                    <a:pt x="81" y="161"/>
                    <a:pt x="78" y="158"/>
                  </a:cubicBezTo>
                  <a:lnTo>
                    <a:pt x="3" y="86"/>
                  </a:lnTo>
                  <a:cubicBezTo>
                    <a:pt x="1" y="85"/>
                    <a:pt x="0" y="83"/>
                    <a:pt x="0" y="80"/>
                  </a:cubicBezTo>
                  <a:cubicBezTo>
                    <a:pt x="0" y="78"/>
                    <a:pt x="1" y="76"/>
                    <a:pt x="3" y="75"/>
                  </a:cubicBezTo>
                  <a:lnTo>
                    <a:pt x="78" y="3"/>
                  </a:lnTo>
                  <a:cubicBezTo>
                    <a:pt x="81" y="0"/>
                    <a:pt x="86" y="0"/>
                    <a:pt x="89" y="3"/>
                  </a:cubicBezTo>
                  <a:lnTo>
                    <a:pt x="163" y="75"/>
                  </a:lnTo>
                  <a:cubicBezTo>
                    <a:pt x="165" y="76"/>
                    <a:pt x="166" y="78"/>
                    <a:pt x="166" y="80"/>
                  </a:cubicBezTo>
                  <a:cubicBezTo>
                    <a:pt x="166" y="83"/>
                    <a:pt x="165" y="85"/>
                    <a:pt x="163" y="86"/>
                  </a:cubicBezTo>
                  <a:lnTo>
                    <a:pt x="89" y="158"/>
                  </a:lnTo>
                  <a:close/>
                  <a:moveTo>
                    <a:pt x="152" y="75"/>
                  </a:moveTo>
                  <a:lnTo>
                    <a:pt x="152" y="86"/>
                  </a:lnTo>
                  <a:lnTo>
                    <a:pt x="78" y="14"/>
                  </a:lnTo>
                  <a:lnTo>
                    <a:pt x="89" y="14"/>
                  </a:lnTo>
                  <a:lnTo>
                    <a:pt x="14" y="86"/>
                  </a:lnTo>
                  <a:lnTo>
                    <a:pt x="14" y="75"/>
                  </a:lnTo>
                  <a:lnTo>
                    <a:pt x="89" y="147"/>
                  </a:lnTo>
                  <a:lnTo>
                    <a:pt x="78" y="147"/>
                  </a:lnTo>
                  <a:lnTo>
                    <a:pt x="152" y="75"/>
                  </a:lnTo>
                  <a:close/>
                </a:path>
              </a:pathLst>
            </a:custGeom>
            <a:solidFill>
              <a:srgbClr val="416FA6"/>
            </a:solidFill>
            <a:ln w="7938"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27" name="Freeform 79"/>
            <p:cNvSpPr>
              <a:spLocks/>
            </p:cNvSpPr>
            <p:nvPr/>
          </p:nvSpPr>
          <p:spPr bwMode="auto">
            <a:xfrm>
              <a:off x="2623" y="2301"/>
              <a:ext cx="43" cy="39"/>
            </a:xfrm>
            <a:custGeom>
              <a:avLst/>
              <a:gdLst/>
              <a:ahLst/>
              <a:cxnLst>
                <a:cxn ang="0">
                  <a:pos x="22" y="39"/>
                </a:cxn>
                <a:cxn ang="0">
                  <a:pos x="0" y="20"/>
                </a:cxn>
                <a:cxn ang="0">
                  <a:pos x="22" y="0"/>
                </a:cxn>
                <a:cxn ang="0">
                  <a:pos x="43" y="20"/>
                </a:cxn>
                <a:cxn ang="0">
                  <a:pos x="22" y="39"/>
                </a:cxn>
              </a:cxnLst>
              <a:rect l="0" t="0" r="r" b="b"/>
              <a:pathLst>
                <a:path w="43" h="39">
                  <a:moveTo>
                    <a:pt x="22" y="39"/>
                  </a:moveTo>
                  <a:lnTo>
                    <a:pt x="0" y="20"/>
                  </a:lnTo>
                  <a:lnTo>
                    <a:pt x="22" y="0"/>
                  </a:lnTo>
                  <a:lnTo>
                    <a:pt x="43" y="20"/>
                  </a:lnTo>
                  <a:lnTo>
                    <a:pt x="22" y="39"/>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28" name="Freeform 80"/>
            <p:cNvSpPr>
              <a:spLocks noEditPoints="1"/>
            </p:cNvSpPr>
            <p:nvPr/>
          </p:nvSpPr>
          <p:spPr bwMode="auto">
            <a:xfrm>
              <a:off x="2620" y="2299"/>
              <a:ext cx="49" cy="43"/>
            </a:xfrm>
            <a:custGeom>
              <a:avLst/>
              <a:gdLst/>
              <a:ahLst/>
              <a:cxnLst>
                <a:cxn ang="0">
                  <a:pos x="89" y="158"/>
                </a:cxn>
                <a:cxn ang="0">
                  <a:pos x="78" y="158"/>
                </a:cxn>
                <a:cxn ang="0">
                  <a:pos x="3" y="86"/>
                </a:cxn>
                <a:cxn ang="0">
                  <a:pos x="0" y="80"/>
                </a:cxn>
                <a:cxn ang="0">
                  <a:pos x="3" y="75"/>
                </a:cxn>
                <a:cxn ang="0">
                  <a:pos x="78" y="3"/>
                </a:cxn>
                <a:cxn ang="0">
                  <a:pos x="89" y="3"/>
                </a:cxn>
                <a:cxn ang="0">
                  <a:pos x="163" y="75"/>
                </a:cxn>
                <a:cxn ang="0">
                  <a:pos x="166" y="80"/>
                </a:cxn>
                <a:cxn ang="0">
                  <a:pos x="163" y="86"/>
                </a:cxn>
                <a:cxn ang="0">
                  <a:pos x="89" y="158"/>
                </a:cxn>
                <a:cxn ang="0">
                  <a:pos x="152" y="75"/>
                </a:cxn>
                <a:cxn ang="0">
                  <a:pos x="152" y="86"/>
                </a:cxn>
                <a:cxn ang="0">
                  <a:pos x="78" y="14"/>
                </a:cxn>
                <a:cxn ang="0">
                  <a:pos x="89" y="14"/>
                </a:cxn>
                <a:cxn ang="0">
                  <a:pos x="14" y="86"/>
                </a:cxn>
                <a:cxn ang="0">
                  <a:pos x="14" y="75"/>
                </a:cxn>
                <a:cxn ang="0">
                  <a:pos x="89" y="147"/>
                </a:cxn>
                <a:cxn ang="0">
                  <a:pos x="78" y="147"/>
                </a:cxn>
                <a:cxn ang="0">
                  <a:pos x="152" y="75"/>
                </a:cxn>
              </a:cxnLst>
              <a:rect l="0" t="0" r="r" b="b"/>
              <a:pathLst>
                <a:path w="166" h="161">
                  <a:moveTo>
                    <a:pt x="89" y="158"/>
                  </a:moveTo>
                  <a:cubicBezTo>
                    <a:pt x="86" y="161"/>
                    <a:pt x="81" y="161"/>
                    <a:pt x="78" y="158"/>
                  </a:cubicBezTo>
                  <a:lnTo>
                    <a:pt x="3" y="86"/>
                  </a:lnTo>
                  <a:cubicBezTo>
                    <a:pt x="1" y="85"/>
                    <a:pt x="0" y="83"/>
                    <a:pt x="0" y="80"/>
                  </a:cubicBezTo>
                  <a:cubicBezTo>
                    <a:pt x="0" y="78"/>
                    <a:pt x="1" y="76"/>
                    <a:pt x="3" y="75"/>
                  </a:cubicBezTo>
                  <a:lnTo>
                    <a:pt x="78" y="3"/>
                  </a:lnTo>
                  <a:cubicBezTo>
                    <a:pt x="81" y="0"/>
                    <a:pt x="86" y="0"/>
                    <a:pt x="89" y="3"/>
                  </a:cubicBezTo>
                  <a:lnTo>
                    <a:pt x="163" y="75"/>
                  </a:lnTo>
                  <a:cubicBezTo>
                    <a:pt x="165" y="76"/>
                    <a:pt x="166" y="78"/>
                    <a:pt x="166" y="80"/>
                  </a:cubicBezTo>
                  <a:cubicBezTo>
                    <a:pt x="166" y="83"/>
                    <a:pt x="165" y="85"/>
                    <a:pt x="163" y="86"/>
                  </a:cubicBezTo>
                  <a:lnTo>
                    <a:pt x="89" y="158"/>
                  </a:lnTo>
                  <a:close/>
                  <a:moveTo>
                    <a:pt x="152" y="75"/>
                  </a:moveTo>
                  <a:lnTo>
                    <a:pt x="152" y="86"/>
                  </a:lnTo>
                  <a:lnTo>
                    <a:pt x="78" y="14"/>
                  </a:lnTo>
                  <a:lnTo>
                    <a:pt x="89" y="14"/>
                  </a:lnTo>
                  <a:lnTo>
                    <a:pt x="14" y="86"/>
                  </a:lnTo>
                  <a:lnTo>
                    <a:pt x="14" y="75"/>
                  </a:lnTo>
                  <a:lnTo>
                    <a:pt x="89" y="147"/>
                  </a:lnTo>
                  <a:lnTo>
                    <a:pt x="78" y="147"/>
                  </a:lnTo>
                  <a:lnTo>
                    <a:pt x="152" y="75"/>
                  </a:lnTo>
                  <a:close/>
                </a:path>
              </a:pathLst>
            </a:custGeom>
            <a:solidFill>
              <a:srgbClr val="416FA6"/>
            </a:solidFill>
            <a:ln w="7938"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29" name="Freeform 81"/>
            <p:cNvSpPr>
              <a:spLocks/>
            </p:cNvSpPr>
            <p:nvPr/>
          </p:nvSpPr>
          <p:spPr bwMode="auto">
            <a:xfrm>
              <a:off x="2937" y="2288"/>
              <a:ext cx="44" cy="39"/>
            </a:xfrm>
            <a:custGeom>
              <a:avLst/>
              <a:gdLst/>
              <a:ahLst/>
              <a:cxnLst>
                <a:cxn ang="0">
                  <a:pos x="22" y="39"/>
                </a:cxn>
                <a:cxn ang="0">
                  <a:pos x="0" y="20"/>
                </a:cxn>
                <a:cxn ang="0">
                  <a:pos x="22" y="0"/>
                </a:cxn>
                <a:cxn ang="0">
                  <a:pos x="44" y="20"/>
                </a:cxn>
                <a:cxn ang="0">
                  <a:pos x="22" y="39"/>
                </a:cxn>
              </a:cxnLst>
              <a:rect l="0" t="0" r="r" b="b"/>
              <a:pathLst>
                <a:path w="44" h="39">
                  <a:moveTo>
                    <a:pt x="22" y="39"/>
                  </a:moveTo>
                  <a:lnTo>
                    <a:pt x="0" y="20"/>
                  </a:lnTo>
                  <a:lnTo>
                    <a:pt x="22" y="0"/>
                  </a:lnTo>
                  <a:lnTo>
                    <a:pt x="44" y="20"/>
                  </a:lnTo>
                  <a:lnTo>
                    <a:pt x="22" y="39"/>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30" name="Freeform 82"/>
            <p:cNvSpPr>
              <a:spLocks noEditPoints="1"/>
            </p:cNvSpPr>
            <p:nvPr/>
          </p:nvSpPr>
          <p:spPr bwMode="auto">
            <a:xfrm>
              <a:off x="2935" y="2286"/>
              <a:ext cx="48" cy="44"/>
            </a:xfrm>
            <a:custGeom>
              <a:avLst/>
              <a:gdLst/>
              <a:ahLst/>
              <a:cxnLst>
                <a:cxn ang="0">
                  <a:pos x="89" y="158"/>
                </a:cxn>
                <a:cxn ang="0">
                  <a:pos x="77" y="158"/>
                </a:cxn>
                <a:cxn ang="0">
                  <a:pos x="3" y="86"/>
                </a:cxn>
                <a:cxn ang="0">
                  <a:pos x="0" y="80"/>
                </a:cxn>
                <a:cxn ang="0">
                  <a:pos x="3" y="75"/>
                </a:cxn>
                <a:cxn ang="0">
                  <a:pos x="77" y="3"/>
                </a:cxn>
                <a:cxn ang="0">
                  <a:pos x="89" y="3"/>
                </a:cxn>
                <a:cxn ang="0">
                  <a:pos x="163" y="75"/>
                </a:cxn>
                <a:cxn ang="0">
                  <a:pos x="166" y="80"/>
                </a:cxn>
                <a:cxn ang="0">
                  <a:pos x="163" y="86"/>
                </a:cxn>
                <a:cxn ang="0">
                  <a:pos x="89" y="158"/>
                </a:cxn>
                <a:cxn ang="0">
                  <a:pos x="152" y="75"/>
                </a:cxn>
                <a:cxn ang="0">
                  <a:pos x="152" y="86"/>
                </a:cxn>
                <a:cxn ang="0">
                  <a:pos x="77" y="14"/>
                </a:cxn>
                <a:cxn ang="0">
                  <a:pos x="89" y="14"/>
                </a:cxn>
                <a:cxn ang="0">
                  <a:pos x="14" y="86"/>
                </a:cxn>
                <a:cxn ang="0">
                  <a:pos x="14" y="75"/>
                </a:cxn>
                <a:cxn ang="0">
                  <a:pos x="89" y="147"/>
                </a:cxn>
                <a:cxn ang="0">
                  <a:pos x="77" y="147"/>
                </a:cxn>
                <a:cxn ang="0">
                  <a:pos x="152" y="75"/>
                </a:cxn>
              </a:cxnLst>
              <a:rect l="0" t="0" r="r" b="b"/>
              <a:pathLst>
                <a:path w="166" h="161">
                  <a:moveTo>
                    <a:pt x="89" y="158"/>
                  </a:moveTo>
                  <a:cubicBezTo>
                    <a:pt x="85" y="161"/>
                    <a:pt x="81" y="161"/>
                    <a:pt x="77" y="158"/>
                  </a:cubicBezTo>
                  <a:lnTo>
                    <a:pt x="3" y="86"/>
                  </a:lnTo>
                  <a:cubicBezTo>
                    <a:pt x="1" y="85"/>
                    <a:pt x="0" y="83"/>
                    <a:pt x="0" y="80"/>
                  </a:cubicBezTo>
                  <a:cubicBezTo>
                    <a:pt x="0" y="78"/>
                    <a:pt x="1" y="76"/>
                    <a:pt x="3" y="75"/>
                  </a:cubicBezTo>
                  <a:lnTo>
                    <a:pt x="77" y="3"/>
                  </a:lnTo>
                  <a:cubicBezTo>
                    <a:pt x="81" y="0"/>
                    <a:pt x="85" y="0"/>
                    <a:pt x="89" y="3"/>
                  </a:cubicBezTo>
                  <a:lnTo>
                    <a:pt x="163" y="75"/>
                  </a:lnTo>
                  <a:cubicBezTo>
                    <a:pt x="165" y="76"/>
                    <a:pt x="166" y="78"/>
                    <a:pt x="166" y="80"/>
                  </a:cubicBezTo>
                  <a:cubicBezTo>
                    <a:pt x="166" y="83"/>
                    <a:pt x="165" y="85"/>
                    <a:pt x="163" y="86"/>
                  </a:cubicBezTo>
                  <a:lnTo>
                    <a:pt x="89" y="158"/>
                  </a:lnTo>
                  <a:close/>
                  <a:moveTo>
                    <a:pt x="152" y="75"/>
                  </a:moveTo>
                  <a:lnTo>
                    <a:pt x="152" y="86"/>
                  </a:lnTo>
                  <a:lnTo>
                    <a:pt x="77" y="14"/>
                  </a:lnTo>
                  <a:lnTo>
                    <a:pt x="89" y="14"/>
                  </a:lnTo>
                  <a:lnTo>
                    <a:pt x="14" y="86"/>
                  </a:lnTo>
                  <a:lnTo>
                    <a:pt x="14" y="75"/>
                  </a:lnTo>
                  <a:lnTo>
                    <a:pt x="89" y="147"/>
                  </a:lnTo>
                  <a:lnTo>
                    <a:pt x="77" y="147"/>
                  </a:lnTo>
                  <a:lnTo>
                    <a:pt x="152" y="75"/>
                  </a:lnTo>
                  <a:close/>
                </a:path>
              </a:pathLst>
            </a:custGeom>
            <a:solidFill>
              <a:srgbClr val="416FA6"/>
            </a:solidFill>
            <a:ln w="7938"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31" name="Freeform 83"/>
            <p:cNvSpPr>
              <a:spLocks/>
            </p:cNvSpPr>
            <p:nvPr/>
          </p:nvSpPr>
          <p:spPr bwMode="auto">
            <a:xfrm>
              <a:off x="3252" y="2327"/>
              <a:ext cx="44" cy="39"/>
            </a:xfrm>
            <a:custGeom>
              <a:avLst/>
              <a:gdLst/>
              <a:ahLst/>
              <a:cxnLst>
                <a:cxn ang="0">
                  <a:pos x="22" y="39"/>
                </a:cxn>
                <a:cxn ang="0">
                  <a:pos x="0" y="19"/>
                </a:cxn>
                <a:cxn ang="0">
                  <a:pos x="22" y="0"/>
                </a:cxn>
                <a:cxn ang="0">
                  <a:pos x="44" y="19"/>
                </a:cxn>
                <a:cxn ang="0">
                  <a:pos x="22" y="39"/>
                </a:cxn>
              </a:cxnLst>
              <a:rect l="0" t="0" r="r" b="b"/>
              <a:pathLst>
                <a:path w="44" h="39">
                  <a:moveTo>
                    <a:pt x="22" y="39"/>
                  </a:moveTo>
                  <a:lnTo>
                    <a:pt x="0" y="19"/>
                  </a:lnTo>
                  <a:lnTo>
                    <a:pt x="22" y="0"/>
                  </a:lnTo>
                  <a:lnTo>
                    <a:pt x="44" y="19"/>
                  </a:lnTo>
                  <a:lnTo>
                    <a:pt x="22" y="39"/>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32" name="Freeform 84"/>
            <p:cNvSpPr>
              <a:spLocks noEditPoints="1"/>
            </p:cNvSpPr>
            <p:nvPr/>
          </p:nvSpPr>
          <p:spPr bwMode="auto">
            <a:xfrm>
              <a:off x="3250" y="2325"/>
              <a:ext cx="48" cy="43"/>
            </a:xfrm>
            <a:custGeom>
              <a:avLst/>
              <a:gdLst/>
              <a:ahLst/>
              <a:cxnLst>
                <a:cxn ang="0">
                  <a:pos x="88" y="158"/>
                </a:cxn>
                <a:cxn ang="0">
                  <a:pos x="77" y="158"/>
                </a:cxn>
                <a:cxn ang="0">
                  <a:pos x="3" y="86"/>
                </a:cxn>
                <a:cxn ang="0">
                  <a:pos x="0" y="80"/>
                </a:cxn>
                <a:cxn ang="0">
                  <a:pos x="3" y="75"/>
                </a:cxn>
                <a:cxn ang="0">
                  <a:pos x="77" y="3"/>
                </a:cxn>
                <a:cxn ang="0">
                  <a:pos x="88" y="3"/>
                </a:cxn>
                <a:cxn ang="0">
                  <a:pos x="163" y="75"/>
                </a:cxn>
                <a:cxn ang="0">
                  <a:pos x="166" y="80"/>
                </a:cxn>
                <a:cxn ang="0">
                  <a:pos x="163" y="86"/>
                </a:cxn>
                <a:cxn ang="0">
                  <a:pos x="88" y="158"/>
                </a:cxn>
                <a:cxn ang="0">
                  <a:pos x="152" y="75"/>
                </a:cxn>
                <a:cxn ang="0">
                  <a:pos x="152" y="86"/>
                </a:cxn>
                <a:cxn ang="0">
                  <a:pos x="77" y="14"/>
                </a:cxn>
                <a:cxn ang="0">
                  <a:pos x="88" y="14"/>
                </a:cxn>
                <a:cxn ang="0">
                  <a:pos x="14" y="86"/>
                </a:cxn>
                <a:cxn ang="0">
                  <a:pos x="14" y="75"/>
                </a:cxn>
                <a:cxn ang="0">
                  <a:pos x="88" y="147"/>
                </a:cxn>
                <a:cxn ang="0">
                  <a:pos x="77" y="147"/>
                </a:cxn>
                <a:cxn ang="0">
                  <a:pos x="152" y="75"/>
                </a:cxn>
              </a:cxnLst>
              <a:rect l="0" t="0" r="r" b="b"/>
              <a:pathLst>
                <a:path w="166" h="161">
                  <a:moveTo>
                    <a:pt x="88" y="158"/>
                  </a:moveTo>
                  <a:cubicBezTo>
                    <a:pt x="85" y="161"/>
                    <a:pt x="80" y="161"/>
                    <a:pt x="77" y="158"/>
                  </a:cubicBezTo>
                  <a:lnTo>
                    <a:pt x="3" y="86"/>
                  </a:lnTo>
                  <a:cubicBezTo>
                    <a:pt x="1" y="85"/>
                    <a:pt x="0" y="83"/>
                    <a:pt x="0" y="80"/>
                  </a:cubicBezTo>
                  <a:cubicBezTo>
                    <a:pt x="0" y="78"/>
                    <a:pt x="1" y="76"/>
                    <a:pt x="3" y="75"/>
                  </a:cubicBezTo>
                  <a:lnTo>
                    <a:pt x="77" y="3"/>
                  </a:lnTo>
                  <a:cubicBezTo>
                    <a:pt x="80" y="0"/>
                    <a:pt x="85" y="0"/>
                    <a:pt x="88" y="3"/>
                  </a:cubicBezTo>
                  <a:lnTo>
                    <a:pt x="163" y="75"/>
                  </a:lnTo>
                  <a:cubicBezTo>
                    <a:pt x="165" y="76"/>
                    <a:pt x="166" y="78"/>
                    <a:pt x="166" y="80"/>
                  </a:cubicBezTo>
                  <a:cubicBezTo>
                    <a:pt x="166" y="83"/>
                    <a:pt x="165" y="85"/>
                    <a:pt x="163" y="86"/>
                  </a:cubicBezTo>
                  <a:lnTo>
                    <a:pt x="88" y="158"/>
                  </a:lnTo>
                  <a:close/>
                  <a:moveTo>
                    <a:pt x="152" y="75"/>
                  </a:moveTo>
                  <a:lnTo>
                    <a:pt x="152" y="86"/>
                  </a:lnTo>
                  <a:lnTo>
                    <a:pt x="77" y="14"/>
                  </a:lnTo>
                  <a:lnTo>
                    <a:pt x="88" y="14"/>
                  </a:lnTo>
                  <a:lnTo>
                    <a:pt x="14" y="86"/>
                  </a:lnTo>
                  <a:lnTo>
                    <a:pt x="14" y="75"/>
                  </a:lnTo>
                  <a:lnTo>
                    <a:pt x="88" y="147"/>
                  </a:lnTo>
                  <a:lnTo>
                    <a:pt x="77" y="147"/>
                  </a:lnTo>
                  <a:lnTo>
                    <a:pt x="152" y="75"/>
                  </a:lnTo>
                  <a:close/>
                </a:path>
              </a:pathLst>
            </a:custGeom>
            <a:solidFill>
              <a:srgbClr val="416FA6"/>
            </a:solidFill>
            <a:ln w="7938"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33" name="Freeform 85"/>
            <p:cNvSpPr>
              <a:spLocks/>
            </p:cNvSpPr>
            <p:nvPr/>
          </p:nvSpPr>
          <p:spPr bwMode="auto">
            <a:xfrm>
              <a:off x="3567" y="2296"/>
              <a:ext cx="43" cy="39"/>
            </a:xfrm>
            <a:custGeom>
              <a:avLst/>
              <a:gdLst/>
              <a:ahLst/>
              <a:cxnLst>
                <a:cxn ang="0">
                  <a:pos x="22" y="39"/>
                </a:cxn>
                <a:cxn ang="0">
                  <a:pos x="0" y="20"/>
                </a:cxn>
                <a:cxn ang="0">
                  <a:pos x="22" y="0"/>
                </a:cxn>
                <a:cxn ang="0">
                  <a:pos x="43" y="20"/>
                </a:cxn>
                <a:cxn ang="0">
                  <a:pos x="22" y="39"/>
                </a:cxn>
              </a:cxnLst>
              <a:rect l="0" t="0" r="r" b="b"/>
              <a:pathLst>
                <a:path w="43" h="39">
                  <a:moveTo>
                    <a:pt x="22" y="39"/>
                  </a:moveTo>
                  <a:lnTo>
                    <a:pt x="0" y="20"/>
                  </a:lnTo>
                  <a:lnTo>
                    <a:pt x="22" y="0"/>
                  </a:lnTo>
                  <a:lnTo>
                    <a:pt x="43" y="20"/>
                  </a:lnTo>
                  <a:lnTo>
                    <a:pt x="22" y="39"/>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34" name="Freeform 86"/>
            <p:cNvSpPr>
              <a:spLocks noEditPoints="1"/>
            </p:cNvSpPr>
            <p:nvPr/>
          </p:nvSpPr>
          <p:spPr bwMode="auto">
            <a:xfrm>
              <a:off x="3564" y="2294"/>
              <a:ext cx="49" cy="43"/>
            </a:xfrm>
            <a:custGeom>
              <a:avLst/>
              <a:gdLst/>
              <a:ahLst/>
              <a:cxnLst>
                <a:cxn ang="0">
                  <a:pos x="88" y="158"/>
                </a:cxn>
                <a:cxn ang="0">
                  <a:pos x="77" y="158"/>
                </a:cxn>
                <a:cxn ang="0">
                  <a:pos x="3" y="86"/>
                </a:cxn>
                <a:cxn ang="0">
                  <a:pos x="0" y="80"/>
                </a:cxn>
                <a:cxn ang="0">
                  <a:pos x="3" y="75"/>
                </a:cxn>
                <a:cxn ang="0">
                  <a:pos x="77" y="3"/>
                </a:cxn>
                <a:cxn ang="0">
                  <a:pos x="88" y="3"/>
                </a:cxn>
                <a:cxn ang="0">
                  <a:pos x="163" y="75"/>
                </a:cxn>
                <a:cxn ang="0">
                  <a:pos x="166" y="80"/>
                </a:cxn>
                <a:cxn ang="0">
                  <a:pos x="163" y="86"/>
                </a:cxn>
                <a:cxn ang="0">
                  <a:pos x="88" y="158"/>
                </a:cxn>
                <a:cxn ang="0">
                  <a:pos x="152" y="75"/>
                </a:cxn>
                <a:cxn ang="0">
                  <a:pos x="152" y="86"/>
                </a:cxn>
                <a:cxn ang="0">
                  <a:pos x="77" y="14"/>
                </a:cxn>
                <a:cxn ang="0">
                  <a:pos x="88" y="14"/>
                </a:cxn>
                <a:cxn ang="0">
                  <a:pos x="14" y="86"/>
                </a:cxn>
                <a:cxn ang="0">
                  <a:pos x="14" y="75"/>
                </a:cxn>
                <a:cxn ang="0">
                  <a:pos x="88" y="146"/>
                </a:cxn>
                <a:cxn ang="0">
                  <a:pos x="77" y="146"/>
                </a:cxn>
                <a:cxn ang="0">
                  <a:pos x="152" y="75"/>
                </a:cxn>
              </a:cxnLst>
              <a:rect l="0" t="0" r="r" b="b"/>
              <a:pathLst>
                <a:path w="166" h="161">
                  <a:moveTo>
                    <a:pt x="88" y="158"/>
                  </a:moveTo>
                  <a:cubicBezTo>
                    <a:pt x="85" y="161"/>
                    <a:pt x="80" y="161"/>
                    <a:pt x="77" y="158"/>
                  </a:cubicBezTo>
                  <a:lnTo>
                    <a:pt x="3" y="86"/>
                  </a:lnTo>
                  <a:cubicBezTo>
                    <a:pt x="1" y="85"/>
                    <a:pt x="0" y="82"/>
                    <a:pt x="0" y="80"/>
                  </a:cubicBezTo>
                  <a:cubicBezTo>
                    <a:pt x="0" y="78"/>
                    <a:pt x="1" y="76"/>
                    <a:pt x="3" y="75"/>
                  </a:cubicBezTo>
                  <a:lnTo>
                    <a:pt x="77" y="3"/>
                  </a:lnTo>
                  <a:cubicBezTo>
                    <a:pt x="80" y="0"/>
                    <a:pt x="85" y="0"/>
                    <a:pt x="88" y="3"/>
                  </a:cubicBezTo>
                  <a:lnTo>
                    <a:pt x="163" y="75"/>
                  </a:lnTo>
                  <a:cubicBezTo>
                    <a:pt x="165" y="76"/>
                    <a:pt x="166" y="78"/>
                    <a:pt x="166" y="80"/>
                  </a:cubicBezTo>
                  <a:cubicBezTo>
                    <a:pt x="166" y="82"/>
                    <a:pt x="165" y="85"/>
                    <a:pt x="163" y="86"/>
                  </a:cubicBezTo>
                  <a:lnTo>
                    <a:pt x="88" y="158"/>
                  </a:lnTo>
                  <a:close/>
                  <a:moveTo>
                    <a:pt x="152" y="75"/>
                  </a:moveTo>
                  <a:lnTo>
                    <a:pt x="152" y="86"/>
                  </a:lnTo>
                  <a:lnTo>
                    <a:pt x="77" y="14"/>
                  </a:lnTo>
                  <a:lnTo>
                    <a:pt x="88" y="14"/>
                  </a:lnTo>
                  <a:lnTo>
                    <a:pt x="14" y="86"/>
                  </a:lnTo>
                  <a:lnTo>
                    <a:pt x="14" y="75"/>
                  </a:lnTo>
                  <a:lnTo>
                    <a:pt x="88" y="146"/>
                  </a:lnTo>
                  <a:lnTo>
                    <a:pt x="77" y="146"/>
                  </a:lnTo>
                  <a:lnTo>
                    <a:pt x="152" y="75"/>
                  </a:lnTo>
                  <a:close/>
                </a:path>
              </a:pathLst>
            </a:custGeom>
            <a:solidFill>
              <a:srgbClr val="416FA6"/>
            </a:solidFill>
            <a:ln w="7938"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35" name="Freeform 87"/>
            <p:cNvSpPr>
              <a:spLocks/>
            </p:cNvSpPr>
            <p:nvPr/>
          </p:nvSpPr>
          <p:spPr bwMode="auto">
            <a:xfrm>
              <a:off x="3881" y="2312"/>
              <a:ext cx="44" cy="39"/>
            </a:xfrm>
            <a:custGeom>
              <a:avLst/>
              <a:gdLst/>
              <a:ahLst/>
              <a:cxnLst>
                <a:cxn ang="0">
                  <a:pos x="22" y="39"/>
                </a:cxn>
                <a:cxn ang="0">
                  <a:pos x="0" y="20"/>
                </a:cxn>
                <a:cxn ang="0">
                  <a:pos x="22" y="0"/>
                </a:cxn>
                <a:cxn ang="0">
                  <a:pos x="44" y="20"/>
                </a:cxn>
                <a:cxn ang="0">
                  <a:pos x="22" y="39"/>
                </a:cxn>
              </a:cxnLst>
              <a:rect l="0" t="0" r="r" b="b"/>
              <a:pathLst>
                <a:path w="44" h="39">
                  <a:moveTo>
                    <a:pt x="22" y="39"/>
                  </a:moveTo>
                  <a:lnTo>
                    <a:pt x="0" y="20"/>
                  </a:lnTo>
                  <a:lnTo>
                    <a:pt x="22" y="0"/>
                  </a:lnTo>
                  <a:lnTo>
                    <a:pt x="44" y="20"/>
                  </a:lnTo>
                  <a:lnTo>
                    <a:pt x="22" y="39"/>
                  </a:lnTo>
                  <a:close/>
                </a:path>
              </a:pathLst>
            </a:custGeom>
            <a:solidFill>
              <a:srgbClr val="4572A7"/>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36" name="Freeform 88"/>
            <p:cNvSpPr>
              <a:spLocks noEditPoints="1"/>
            </p:cNvSpPr>
            <p:nvPr/>
          </p:nvSpPr>
          <p:spPr bwMode="auto">
            <a:xfrm>
              <a:off x="3879" y="2310"/>
              <a:ext cx="48" cy="43"/>
            </a:xfrm>
            <a:custGeom>
              <a:avLst/>
              <a:gdLst/>
              <a:ahLst/>
              <a:cxnLst>
                <a:cxn ang="0">
                  <a:pos x="88" y="158"/>
                </a:cxn>
                <a:cxn ang="0">
                  <a:pos x="77" y="158"/>
                </a:cxn>
                <a:cxn ang="0">
                  <a:pos x="2" y="86"/>
                </a:cxn>
                <a:cxn ang="0">
                  <a:pos x="0" y="80"/>
                </a:cxn>
                <a:cxn ang="0">
                  <a:pos x="2" y="75"/>
                </a:cxn>
                <a:cxn ang="0">
                  <a:pos x="77" y="3"/>
                </a:cxn>
                <a:cxn ang="0">
                  <a:pos x="88" y="3"/>
                </a:cxn>
                <a:cxn ang="0">
                  <a:pos x="163" y="75"/>
                </a:cxn>
                <a:cxn ang="0">
                  <a:pos x="165" y="80"/>
                </a:cxn>
                <a:cxn ang="0">
                  <a:pos x="163" y="86"/>
                </a:cxn>
                <a:cxn ang="0">
                  <a:pos x="88" y="158"/>
                </a:cxn>
                <a:cxn ang="0">
                  <a:pos x="152" y="75"/>
                </a:cxn>
                <a:cxn ang="0">
                  <a:pos x="152" y="86"/>
                </a:cxn>
                <a:cxn ang="0">
                  <a:pos x="77" y="14"/>
                </a:cxn>
                <a:cxn ang="0">
                  <a:pos x="88" y="14"/>
                </a:cxn>
                <a:cxn ang="0">
                  <a:pos x="14" y="86"/>
                </a:cxn>
                <a:cxn ang="0">
                  <a:pos x="14" y="75"/>
                </a:cxn>
                <a:cxn ang="0">
                  <a:pos x="88" y="147"/>
                </a:cxn>
                <a:cxn ang="0">
                  <a:pos x="77" y="147"/>
                </a:cxn>
                <a:cxn ang="0">
                  <a:pos x="152" y="75"/>
                </a:cxn>
              </a:cxnLst>
              <a:rect l="0" t="0" r="r" b="b"/>
              <a:pathLst>
                <a:path w="165" h="161">
                  <a:moveTo>
                    <a:pt x="88" y="158"/>
                  </a:moveTo>
                  <a:cubicBezTo>
                    <a:pt x="85" y="161"/>
                    <a:pt x="80" y="161"/>
                    <a:pt x="77" y="158"/>
                  </a:cubicBezTo>
                  <a:lnTo>
                    <a:pt x="2" y="86"/>
                  </a:lnTo>
                  <a:cubicBezTo>
                    <a:pt x="1" y="85"/>
                    <a:pt x="0" y="83"/>
                    <a:pt x="0" y="80"/>
                  </a:cubicBezTo>
                  <a:cubicBezTo>
                    <a:pt x="0" y="78"/>
                    <a:pt x="1" y="76"/>
                    <a:pt x="2" y="75"/>
                  </a:cubicBezTo>
                  <a:lnTo>
                    <a:pt x="77" y="3"/>
                  </a:lnTo>
                  <a:cubicBezTo>
                    <a:pt x="80" y="0"/>
                    <a:pt x="85" y="0"/>
                    <a:pt x="88" y="3"/>
                  </a:cubicBezTo>
                  <a:lnTo>
                    <a:pt x="163" y="75"/>
                  </a:lnTo>
                  <a:cubicBezTo>
                    <a:pt x="165" y="76"/>
                    <a:pt x="165" y="78"/>
                    <a:pt x="165" y="80"/>
                  </a:cubicBezTo>
                  <a:cubicBezTo>
                    <a:pt x="165" y="83"/>
                    <a:pt x="165" y="85"/>
                    <a:pt x="163" y="86"/>
                  </a:cubicBezTo>
                  <a:lnTo>
                    <a:pt x="88" y="158"/>
                  </a:lnTo>
                  <a:close/>
                  <a:moveTo>
                    <a:pt x="152" y="75"/>
                  </a:moveTo>
                  <a:lnTo>
                    <a:pt x="152" y="86"/>
                  </a:lnTo>
                  <a:lnTo>
                    <a:pt x="77" y="14"/>
                  </a:lnTo>
                  <a:lnTo>
                    <a:pt x="88" y="14"/>
                  </a:lnTo>
                  <a:lnTo>
                    <a:pt x="14" y="86"/>
                  </a:lnTo>
                  <a:lnTo>
                    <a:pt x="14" y="75"/>
                  </a:lnTo>
                  <a:lnTo>
                    <a:pt x="88" y="147"/>
                  </a:lnTo>
                  <a:lnTo>
                    <a:pt x="77" y="147"/>
                  </a:lnTo>
                  <a:lnTo>
                    <a:pt x="152" y="75"/>
                  </a:lnTo>
                  <a:close/>
                </a:path>
              </a:pathLst>
            </a:custGeom>
            <a:solidFill>
              <a:srgbClr val="416FA6"/>
            </a:solidFill>
            <a:ln w="7938" cap="flat">
              <a:solidFill>
                <a:srgbClr val="416FA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37" name="Freeform 89"/>
            <p:cNvSpPr>
              <a:spLocks/>
            </p:cNvSpPr>
            <p:nvPr/>
          </p:nvSpPr>
          <p:spPr bwMode="auto">
            <a:xfrm>
              <a:off x="2324" y="1697"/>
              <a:ext cx="1586" cy="387"/>
            </a:xfrm>
            <a:custGeom>
              <a:avLst/>
              <a:gdLst/>
              <a:ahLst/>
              <a:cxnLst>
                <a:cxn ang="0">
                  <a:pos x="45" y="107"/>
                </a:cxn>
                <a:cxn ang="0">
                  <a:pos x="1117" y="1403"/>
                </a:cxn>
                <a:cxn ang="0">
                  <a:pos x="1098" y="1394"/>
                </a:cxn>
                <a:cxn ang="0">
                  <a:pos x="2186" y="1394"/>
                </a:cxn>
                <a:cxn ang="0">
                  <a:pos x="2182" y="1395"/>
                </a:cxn>
                <a:cxn ang="0">
                  <a:pos x="3270" y="1203"/>
                </a:cxn>
                <a:cxn ang="0">
                  <a:pos x="3257" y="1210"/>
                </a:cxn>
                <a:cxn ang="0">
                  <a:pos x="4345" y="10"/>
                </a:cxn>
                <a:cxn ang="0">
                  <a:pos x="4375" y="6"/>
                </a:cxn>
                <a:cxn ang="0">
                  <a:pos x="5463" y="694"/>
                </a:cxn>
                <a:cxn ang="0">
                  <a:pos x="5471" y="727"/>
                </a:cxn>
                <a:cxn ang="0">
                  <a:pos x="5438" y="735"/>
                </a:cxn>
                <a:cxn ang="0">
                  <a:pos x="4350" y="47"/>
                </a:cxn>
                <a:cxn ang="0">
                  <a:pos x="4380" y="43"/>
                </a:cxn>
                <a:cxn ang="0">
                  <a:pos x="3292" y="1243"/>
                </a:cxn>
                <a:cxn ang="0">
                  <a:pos x="3279" y="1250"/>
                </a:cxn>
                <a:cxn ang="0">
                  <a:pos x="2191" y="1442"/>
                </a:cxn>
                <a:cxn ang="0">
                  <a:pos x="2186" y="1442"/>
                </a:cxn>
                <a:cxn ang="0">
                  <a:pos x="1098" y="1442"/>
                </a:cxn>
                <a:cxn ang="0">
                  <a:pos x="1080" y="1434"/>
                </a:cxn>
                <a:cxn ang="0">
                  <a:pos x="8" y="138"/>
                </a:cxn>
                <a:cxn ang="0">
                  <a:pos x="11" y="104"/>
                </a:cxn>
                <a:cxn ang="0">
                  <a:pos x="45" y="107"/>
                </a:cxn>
              </a:cxnLst>
              <a:rect l="0" t="0" r="r" b="b"/>
              <a:pathLst>
                <a:path w="5478" h="1442">
                  <a:moveTo>
                    <a:pt x="45" y="107"/>
                  </a:moveTo>
                  <a:lnTo>
                    <a:pt x="1117" y="1403"/>
                  </a:lnTo>
                  <a:lnTo>
                    <a:pt x="1098" y="1394"/>
                  </a:lnTo>
                  <a:lnTo>
                    <a:pt x="2186" y="1394"/>
                  </a:lnTo>
                  <a:lnTo>
                    <a:pt x="2182" y="1395"/>
                  </a:lnTo>
                  <a:lnTo>
                    <a:pt x="3270" y="1203"/>
                  </a:lnTo>
                  <a:lnTo>
                    <a:pt x="3257" y="1210"/>
                  </a:lnTo>
                  <a:lnTo>
                    <a:pt x="4345" y="10"/>
                  </a:lnTo>
                  <a:cubicBezTo>
                    <a:pt x="4353" y="2"/>
                    <a:pt x="4365" y="0"/>
                    <a:pt x="4375" y="6"/>
                  </a:cubicBezTo>
                  <a:lnTo>
                    <a:pt x="5463" y="694"/>
                  </a:lnTo>
                  <a:cubicBezTo>
                    <a:pt x="5474" y="701"/>
                    <a:pt x="5478" y="716"/>
                    <a:pt x="5471" y="727"/>
                  </a:cubicBezTo>
                  <a:cubicBezTo>
                    <a:pt x="5464" y="738"/>
                    <a:pt x="5449" y="742"/>
                    <a:pt x="5438" y="735"/>
                  </a:cubicBezTo>
                  <a:lnTo>
                    <a:pt x="4350" y="47"/>
                  </a:lnTo>
                  <a:lnTo>
                    <a:pt x="4380" y="43"/>
                  </a:lnTo>
                  <a:lnTo>
                    <a:pt x="3292" y="1243"/>
                  </a:lnTo>
                  <a:cubicBezTo>
                    <a:pt x="3289" y="1247"/>
                    <a:pt x="3284" y="1249"/>
                    <a:pt x="3279" y="1250"/>
                  </a:cubicBezTo>
                  <a:lnTo>
                    <a:pt x="2191" y="1442"/>
                  </a:lnTo>
                  <a:cubicBezTo>
                    <a:pt x="2189" y="1442"/>
                    <a:pt x="2188" y="1442"/>
                    <a:pt x="2186" y="1442"/>
                  </a:cubicBezTo>
                  <a:lnTo>
                    <a:pt x="1098" y="1442"/>
                  </a:lnTo>
                  <a:cubicBezTo>
                    <a:pt x="1091" y="1442"/>
                    <a:pt x="1085" y="1439"/>
                    <a:pt x="1080" y="1434"/>
                  </a:cubicBezTo>
                  <a:lnTo>
                    <a:pt x="8" y="138"/>
                  </a:lnTo>
                  <a:cubicBezTo>
                    <a:pt x="0" y="128"/>
                    <a:pt x="1" y="112"/>
                    <a:pt x="11" y="104"/>
                  </a:cubicBezTo>
                  <a:cubicBezTo>
                    <a:pt x="21" y="96"/>
                    <a:pt x="37" y="97"/>
                    <a:pt x="45" y="107"/>
                  </a:cubicBezTo>
                  <a:close/>
                </a:path>
              </a:pathLst>
            </a:custGeom>
            <a:solidFill>
              <a:srgbClr val="A8423F"/>
            </a:solidFill>
            <a:ln w="793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38" name="Rectangle 90"/>
            <p:cNvSpPr>
              <a:spLocks noChangeArrowheads="1"/>
            </p:cNvSpPr>
            <p:nvPr/>
          </p:nvSpPr>
          <p:spPr bwMode="auto">
            <a:xfrm>
              <a:off x="2308" y="1713"/>
              <a:ext cx="42" cy="38"/>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3339" name="Freeform 91"/>
            <p:cNvSpPr>
              <a:spLocks noEditPoints="1"/>
            </p:cNvSpPr>
            <p:nvPr/>
          </p:nvSpPr>
          <p:spPr bwMode="auto">
            <a:xfrm>
              <a:off x="2306" y="1710"/>
              <a:ext cx="46" cy="43"/>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A8423F"/>
            </a:solidFill>
            <a:ln w="793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40" name="Rectangle 92"/>
            <p:cNvSpPr>
              <a:spLocks noChangeArrowheads="1"/>
            </p:cNvSpPr>
            <p:nvPr/>
          </p:nvSpPr>
          <p:spPr bwMode="auto">
            <a:xfrm>
              <a:off x="2623" y="2061"/>
              <a:ext cx="42" cy="38"/>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3341" name="Freeform 93"/>
            <p:cNvSpPr>
              <a:spLocks noEditPoints="1"/>
            </p:cNvSpPr>
            <p:nvPr/>
          </p:nvSpPr>
          <p:spPr bwMode="auto">
            <a:xfrm>
              <a:off x="2621" y="2058"/>
              <a:ext cx="46" cy="43"/>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A8423F"/>
            </a:solidFill>
            <a:ln w="793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42" name="Rectangle 94"/>
            <p:cNvSpPr>
              <a:spLocks noChangeArrowheads="1"/>
            </p:cNvSpPr>
            <p:nvPr/>
          </p:nvSpPr>
          <p:spPr bwMode="auto">
            <a:xfrm>
              <a:off x="2938" y="2061"/>
              <a:ext cx="42" cy="38"/>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3343" name="Freeform 95"/>
            <p:cNvSpPr>
              <a:spLocks noEditPoints="1"/>
            </p:cNvSpPr>
            <p:nvPr/>
          </p:nvSpPr>
          <p:spPr bwMode="auto">
            <a:xfrm>
              <a:off x="2936" y="2058"/>
              <a:ext cx="46" cy="43"/>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A8423F"/>
            </a:solidFill>
            <a:ln w="793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44" name="Rectangle 96"/>
            <p:cNvSpPr>
              <a:spLocks noChangeArrowheads="1"/>
            </p:cNvSpPr>
            <p:nvPr/>
          </p:nvSpPr>
          <p:spPr bwMode="auto">
            <a:xfrm>
              <a:off x="3248" y="2005"/>
              <a:ext cx="47" cy="43"/>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3345" name="Freeform 97"/>
            <p:cNvSpPr>
              <a:spLocks noEditPoints="1"/>
            </p:cNvSpPr>
            <p:nvPr/>
          </p:nvSpPr>
          <p:spPr bwMode="auto">
            <a:xfrm>
              <a:off x="3246" y="2003"/>
              <a:ext cx="51" cy="47"/>
            </a:xfrm>
            <a:custGeom>
              <a:avLst/>
              <a:gdLst/>
              <a:ahLst/>
              <a:cxnLst>
                <a:cxn ang="0">
                  <a:pos x="0" y="8"/>
                </a:cxn>
                <a:cxn ang="0">
                  <a:pos x="8" y="0"/>
                </a:cxn>
                <a:cxn ang="0">
                  <a:pos x="168" y="0"/>
                </a:cxn>
                <a:cxn ang="0">
                  <a:pos x="176" y="8"/>
                </a:cxn>
                <a:cxn ang="0">
                  <a:pos x="176" y="168"/>
                </a:cxn>
                <a:cxn ang="0">
                  <a:pos x="168" y="176"/>
                </a:cxn>
                <a:cxn ang="0">
                  <a:pos x="8" y="176"/>
                </a:cxn>
                <a:cxn ang="0">
                  <a:pos x="0" y="168"/>
                </a:cxn>
                <a:cxn ang="0">
                  <a:pos x="0" y="8"/>
                </a:cxn>
                <a:cxn ang="0">
                  <a:pos x="16" y="168"/>
                </a:cxn>
                <a:cxn ang="0">
                  <a:pos x="8" y="160"/>
                </a:cxn>
                <a:cxn ang="0">
                  <a:pos x="168" y="160"/>
                </a:cxn>
                <a:cxn ang="0">
                  <a:pos x="160" y="168"/>
                </a:cxn>
                <a:cxn ang="0">
                  <a:pos x="160" y="8"/>
                </a:cxn>
                <a:cxn ang="0">
                  <a:pos x="168" y="16"/>
                </a:cxn>
                <a:cxn ang="0">
                  <a:pos x="8" y="16"/>
                </a:cxn>
                <a:cxn ang="0">
                  <a:pos x="16" y="8"/>
                </a:cxn>
                <a:cxn ang="0">
                  <a:pos x="16" y="168"/>
                </a:cxn>
              </a:cxnLst>
              <a:rect l="0" t="0" r="r" b="b"/>
              <a:pathLst>
                <a:path w="176" h="176">
                  <a:moveTo>
                    <a:pt x="0" y="8"/>
                  </a:moveTo>
                  <a:cubicBezTo>
                    <a:pt x="0" y="4"/>
                    <a:pt x="4" y="0"/>
                    <a:pt x="8" y="0"/>
                  </a:cubicBezTo>
                  <a:lnTo>
                    <a:pt x="168" y="0"/>
                  </a:lnTo>
                  <a:cubicBezTo>
                    <a:pt x="173" y="0"/>
                    <a:pt x="176" y="4"/>
                    <a:pt x="176" y="8"/>
                  </a:cubicBezTo>
                  <a:lnTo>
                    <a:pt x="176" y="168"/>
                  </a:lnTo>
                  <a:cubicBezTo>
                    <a:pt x="176" y="173"/>
                    <a:pt x="173" y="176"/>
                    <a:pt x="168" y="176"/>
                  </a:cubicBezTo>
                  <a:lnTo>
                    <a:pt x="8" y="176"/>
                  </a:lnTo>
                  <a:cubicBezTo>
                    <a:pt x="4" y="176"/>
                    <a:pt x="0" y="173"/>
                    <a:pt x="0" y="168"/>
                  </a:cubicBezTo>
                  <a:lnTo>
                    <a:pt x="0" y="8"/>
                  </a:lnTo>
                  <a:close/>
                  <a:moveTo>
                    <a:pt x="16" y="168"/>
                  </a:moveTo>
                  <a:lnTo>
                    <a:pt x="8" y="160"/>
                  </a:lnTo>
                  <a:lnTo>
                    <a:pt x="168" y="160"/>
                  </a:lnTo>
                  <a:lnTo>
                    <a:pt x="160" y="168"/>
                  </a:lnTo>
                  <a:lnTo>
                    <a:pt x="160" y="8"/>
                  </a:lnTo>
                  <a:lnTo>
                    <a:pt x="168" y="16"/>
                  </a:lnTo>
                  <a:lnTo>
                    <a:pt x="8" y="16"/>
                  </a:lnTo>
                  <a:lnTo>
                    <a:pt x="16" y="8"/>
                  </a:lnTo>
                  <a:lnTo>
                    <a:pt x="16" y="168"/>
                  </a:lnTo>
                  <a:close/>
                </a:path>
              </a:pathLst>
            </a:custGeom>
            <a:solidFill>
              <a:srgbClr val="A8423F"/>
            </a:solidFill>
            <a:ln w="793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46" name="Rectangle 98"/>
            <p:cNvSpPr>
              <a:spLocks noChangeArrowheads="1"/>
            </p:cNvSpPr>
            <p:nvPr/>
          </p:nvSpPr>
          <p:spPr bwMode="auto">
            <a:xfrm>
              <a:off x="3563" y="1682"/>
              <a:ext cx="47" cy="39"/>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3347" name="Freeform 99"/>
            <p:cNvSpPr>
              <a:spLocks noEditPoints="1"/>
            </p:cNvSpPr>
            <p:nvPr/>
          </p:nvSpPr>
          <p:spPr bwMode="auto">
            <a:xfrm>
              <a:off x="3561" y="1680"/>
              <a:ext cx="51" cy="43"/>
            </a:xfrm>
            <a:custGeom>
              <a:avLst/>
              <a:gdLst/>
              <a:ahLst/>
              <a:cxnLst>
                <a:cxn ang="0">
                  <a:pos x="0" y="8"/>
                </a:cxn>
                <a:cxn ang="0">
                  <a:pos x="8" y="0"/>
                </a:cxn>
                <a:cxn ang="0">
                  <a:pos x="168" y="0"/>
                </a:cxn>
                <a:cxn ang="0">
                  <a:pos x="176" y="8"/>
                </a:cxn>
                <a:cxn ang="0">
                  <a:pos x="176" y="152"/>
                </a:cxn>
                <a:cxn ang="0">
                  <a:pos x="168" y="160"/>
                </a:cxn>
                <a:cxn ang="0">
                  <a:pos x="8" y="160"/>
                </a:cxn>
                <a:cxn ang="0">
                  <a:pos x="0" y="152"/>
                </a:cxn>
                <a:cxn ang="0">
                  <a:pos x="0" y="8"/>
                </a:cxn>
                <a:cxn ang="0">
                  <a:pos x="16" y="152"/>
                </a:cxn>
                <a:cxn ang="0">
                  <a:pos x="8" y="144"/>
                </a:cxn>
                <a:cxn ang="0">
                  <a:pos x="168" y="144"/>
                </a:cxn>
                <a:cxn ang="0">
                  <a:pos x="160" y="152"/>
                </a:cxn>
                <a:cxn ang="0">
                  <a:pos x="160" y="8"/>
                </a:cxn>
                <a:cxn ang="0">
                  <a:pos x="168" y="16"/>
                </a:cxn>
                <a:cxn ang="0">
                  <a:pos x="8" y="16"/>
                </a:cxn>
                <a:cxn ang="0">
                  <a:pos x="16" y="8"/>
                </a:cxn>
                <a:cxn ang="0">
                  <a:pos x="16" y="152"/>
                </a:cxn>
              </a:cxnLst>
              <a:rect l="0" t="0" r="r" b="b"/>
              <a:pathLst>
                <a:path w="176" h="160">
                  <a:moveTo>
                    <a:pt x="0" y="8"/>
                  </a:moveTo>
                  <a:cubicBezTo>
                    <a:pt x="0" y="4"/>
                    <a:pt x="4" y="0"/>
                    <a:pt x="8" y="0"/>
                  </a:cubicBezTo>
                  <a:lnTo>
                    <a:pt x="168" y="0"/>
                  </a:lnTo>
                  <a:cubicBezTo>
                    <a:pt x="173" y="0"/>
                    <a:pt x="176" y="4"/>
                    <a:pt x="176" y="8"/>
                  </a:cubicBezTo>
                  <a:lnTo>
                    <a:pt x="176" y="152"/>
                  </a:lnTo>
                  <a:cubicBezTo>
                    <a:pt x="176" y="157"/>
                    <a:pt x="173" y="160"/>
                    <a:pt x="168" y="160"/>
                  </a:cubicBezTo>
                  <a:lnTo>
                    <a:pt x="8" y="160"/>
                  </a:lnTo>
                  <a:cubicBezTo>
                    <a:pt x="4" y="160"/>
                    <a:pt x="0" y="157"/>
                    <a:pt x="0" y="152"/>
                  </a:cubicBezTo>
                  <a:lnTo>
                    <a:pt x="0" y="8"/>
                  </a:lnTo>
                  <a:close/>
                  <a:moveTo>
                    <a:pt x="16" y="152"/>
                  </a:moveTo>
                  <a:lnTo>
                    <a:pt x="8" y="144"/>
                  </a:lnTo>
                  <a:lnTo>
                    <a:pt x="168" y="144"/>
                  </a:lnTo>
                  <a:lnTo>
                    <a:pt x="160" y="152"/>
                  </a:lnTo>
                  <a:lnTo>
                    <a:pt x="160" y="8"/>
                  </a:lnTo>
                  <a:lnTo>
                    <a:pt x="168" y="16"/>
                  </a:lnTo>
                  <a:lnTo>
                    <a:pt x="8" y="16"/>
                  </a:lnTo>
                  <a:lnTo>
                    <a:pt x="16" y="8"/>
                  </a:lnTo>
                  <a:lnTo>
                    <a:pt x="16" y="152"/>
                  </a:lnTo>
                  <a:close/>
                </a:path>
              </a:pathLst>
            </a:custGeom>
            <a:solidFill>
              <a:srgbClr val="A8423F"/>
            </a:solidFill>
            <a:ln w="793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48" name="Rectangle 100"/>
            <p:cNvSpPr>
              <a:spLocks noChangeArrowheads="1"/>
            </p:cNvSpPr>
            <p:nvPr/>
          </p:nvSpPr>
          <p:spPr bwMode="auto">
            <a:xfrm>
              <a:off x="3878" y="1872"/>
              <a:ext cx="47" cy="38"/>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3349" name="Freeform 101"/>
            <p:cNvSpPr>
              <a:spLocks noEditPoints="1"/>
            </p:cNvSpPr>
            <p:nvPr/>
          </p:nvSpPr>
          <p:spPr bwMode="auto">
            <a:xfrm>
              <a:off x="3876" y="1869"/>
              <a:ext cx="51" cy="43"/>
            </a:xfrm>
            <a:custGeom>
              <a:avLst/>
              <a:gdLst/>
              <a:ahLst/>
              <a:cxnLst>
                <a:cxn ang="0">
                  <a:pos x="0" y="8"/>
                </a:cxn>
                <a:cxn ang="0">
                  <a:pos x="8" y="0"/>
                </a:cxn>
                <a:cxn ang="0">
                  <a:pos x="168" y="0"/>
                </a:cxn>
                <a:cxn ang="0">
                  <a:pos x="176" y="8"/>
                </a:cxn>
                <a:cxn ang="0">
                  <a:pos x="176" y="152"/>
                </a:cxn>
                <a:cxn ang="0">
                  <a:pos x="168" y="160"/>
                </a:cxn>
                <a:cxn ang="0">
                  <a:pos x="8" y="160"/>
                </a:cxn>
                <a:cxn ang="0">
                  <a:pos x="0" y="152"/>
                </a:cxn>
                <a:cxn ang="0">
                  <a:pos x="0" y="8"/>
                </a:cxn>
                <a:cxn ang="0">
                  <a:pos x="16" y="152"/>
                </a:cxn>
                <a:cxn ang="0">
                  <a:pos x="8" y="144"/>
                </a:cxn>
                <a:cxn ang="0">
                  <a:pos x="168" y="144"/>
                </a:cxn>
                <a:cxn ang="0">
                  <a:pos x="160" y="152"/>
                </a:cxn>
                <a:cxn ang="0">
                  <a:pos x="160" y="8"/>
                </a:cxn>
                <a:cxn ang="0">
                  <a:pos x="168" y="16"/>
                </a:cxn>
                <a:cxn ang="0">
                  <a:pos x="8" y="16"/>
                </a:cxn>
                <a:cxn ang="0">
                  <a:pos x="16" y="8"/>
                </a:cxn>
                <a:cxn ang="0">
                  <a:pos x="16" y="152"/>
                </a:cxn>
              </a:cxnLst>
              <a:rect l="0" t="0" r="r" b="b"/>
              <a:pathLst>
                <a:path w="176" h="160">
                  <a:moveTo>
                    <a:pt x="0" y="8"/>
                  </a:moveTo>
                  <a:cubicBezTo>
                    <a:pt x="0" y="4"/>
                    <a:pt x="4" y="0"/>
                    <a:pt x="8" y="0"/>
                  </a:cubicBezTo>
                  <a:lnTo>
                    <a:pt x="168" y="0"/>
                  </a:lnTo>
                  <a:cubicBezTo>
                    <a:pt x="173" y="0"/>
                    <a:pt x="176" y="4"/>
                    <a:pt x="176" y="8"/>
                  </a:cubicBezTo>
                  <a:lnTo>
                    <a:pt x="176" y="152"/>
                  </a:lnTo>
                  <a:cubicBezTo>
                    <a:pt x="176" y="157"/>
                    <a:pt x="173" y="160"/>
                    <a:pt x="168" y="160"/>
                  </a:cubicBezTo>
                  <a:lnTo>
                    <a:pt x="8" y="160"/>
                  </a:lnTo>
                  <a:cubicBezTo>
                    <a:pt x="4" y="160"/>
                    <a:pt x="0" y="157"/>
                    <a:pt x="0" y="152"/>
                  </a:cubicBezTo>
                  <a:lnTo>
                    <a:pt x="0" y="8"/>
                  </a:lnTo>
                  <a:close/>
                  <a:moveTo>
                    <a:pt x="16" y="152"/>
                  </a:moveTo>
                  <a:lnTo>
                    <a:pt x="8" y="144"/>
                  </a:lnTo>
                  <a:lnTo>
                    <a:pt x="168" y="144"/>
                  </a:lnTo>
                  <a:lnTo>
                    <a:pt x="160" y="152"/>
                  </a:lnTo>
                  <a:lnTo>
                    <a:pt x="160" y="8"/>
                  </a:lnTo>
                  <a:lnTo>
                    <a:pt x="168" y="16"/>
                  </a:lnTo>
                  <a:lnTo>
                    <a:pt x="8" y="16"/>
                  </a:lnTo>
                  <a:lnTo>
                    <a:pt x="16" y="8"/>
                  </a:lnTo>
                  <a:lnTo>
                    <a:pt x="16" y="152"/>
                  </a:lnTo>
                  <a:close/>
                </a:path>
              </a:pathLst>
            </a:custGeom>
            <a:solidFill>
              <a:srgbClr val="A8423F"/>
            </a:solidFill>
            <a:ln w="793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50" name="Freeform 102"/>
            <p:cNvSpPr>
              <a:spLocks/>
            </p:cNvSpPr>
            <p:nvPr/>
          </p:nvSpPr>
          <p:spPr bwMode="auto">
            <a:xfrm>
              <a:off x="2323" y="1817"/>
              <a:ext cx="1586" cy="216"/>
            </a:xfrm>
            <a:custGeom>
              <a:avLst/>
              <a:gdLst/>
              <a:ahLst/>
              <a:cxnLst>
                <a:cxn ang="0">
                  <a:pos x="38" y="6"/>
                </a:cxn>
                <a:cxn ang="0">
                  <a:pos x="1110" y="502"/>
                </a:cxn>
                <a:cxn ang="0">
                  <a:pos x="1105" y="500"/>
                </a:cxn>
                <a:cxn ang="0">
                  <a:pos x="2193" y="756"/>
                </a:cxn>
                <a:cxn ang="0">
                  <a:pos x="2187" y="755"/>
                </a:cxn>
                <a:cxn ang="0">
                  <a:pos x="3275" y="755"/>
                </a:cxn>
                <a:cxn ang="0">
                  <a:pos x="3265" y="758"/>
                </a:cxn>
                <a:cxn ang="0">
                  <a:pos x="4353" y="214"/>
                </a:cxn>
                <a:cxn ang="0">
                  <a:pos x="4371" y="213"/>
                </a:cxn>
                <a:cxn ang="0">
                  <a:pos x="5459" y="565"/>
                </a:cxn>
                <a:cxn ang="0">
                  <a:pos x="5474" y="595"/>
                </a:cxn>
                <a:cxn ang="0">
                  <a:pos x="5444" y="610"/>
                </a:cxn>
                <a:cxn ang="0">
                  <a:pos x="4356" y="258"/>
                </a:cxn>
                <a:cxn ang="0">
                  <a:pos x="4374" y="257"/>
                </a:cxn>
                <a:cxn ang="0">
                  <a:pos x="3286" y="801"/>
                </a:cxn>
                <a:cxn ang="0">
                  <a:pos x="3275" y="803"/>
                </a:cxn>
                <a:cxn ang="0">
                  <a:pos x="2187" y="803"/>
                </a:cxn>
                <a:cxn ang="0">
                  <a:pos x="2182" y="803"/>
                </a:cxn>
                <a:cxn ang="0">
                  <a:pos x="1094" y="547"/>
                </a:cxn>
                <a:cxn ang="0">
                  <a:pos x="1089" y="545"/>
                </a:cxn>
                <a:cxn ang="0">
                  <a:pos x="17" y="49"/>
                </a:cxn>
                <a:cxn ang="0">
                  <a:pos x="6" y="17"/>
                </a:cxn>
                <a:cxn ang="0">
                  <a:pos x="38" y="6"/>
                </a:cxn>
              </a:cxnLst>
              <a:rect l="0" t="0" r="r" b="b"/>
              <a:pathLst>
                <a:path w="5478" h="803">
                  <a:moveTo>
                    <a:pt x="38" y="6"/>
                  </a:moveTo>
                  <a:lnTo>
                    <a:pt x="1110" y="502"/>
                  </a:lnTo>
                  <a:lnTo>
                    <a:pt x="1105" y="500"/>
                  </a:lnTo>
                  <a:lnTo>
                    <a:pt x="2193" y="756"/>
                  </a:lnTo>
                  <a:lnTo>
                    <a:pt x="2187" y="755"/>
                  </a:lnTo>
                  <a:lnTo>
                    <a:pt x="3275" y="755"/>
                  </a:lnTo>
                  <a:lnTo>
                    <a:pt x="3265" y="758"/>
                  </a:lnTo>
                  <a:lnTo>
                    <a:pt x="4353" y="214"/>
                  </a:lnTo>
                  <a:cubicBezTo>
                    <a:pt x="4358" y="211"/>
                    <a:pt x="4365" y="211"/>
                    <a:pt x="4371" y="213"/>
                  </a:cubicBezTo>
                  <a:lnTo>
                    <a:pt x="5459" y="565"/>
                  </a:lnTo>
                  <a:cubicBezTo>
                    <a:pt x="5471" y="569"/>
                    <a:pt x="5478" y="582"/>
                    <a:pt x="5474" y="595"/>
                  </a:cubicBezTo>
                  <a:cubicBezTo>
                    <a:pt x="5470" y="607"/>
                    <a:pt x="5457" y="614"/>
                    <a:pt x="5444" y="610"/>
                  </a:cubicBezTo>
                  <a:lnTo>
                    <a:pt x="4356" y="258"/>
                  </a:lnTo>
                  <a:lnTo>
                    <a:pt x="4374" y="257"/>
                  </a:lnTo>
                  <a:lnTo>
                    <a:pt x="3286" y="801"/>
                  </a:lnTo>
                  <a:cubicBezTo>
                    <a:pt x="3283" y="803"/>
                    <a:pt x="3279" y="803"/>
                    <a:pt x="3275" y="803"/>
                  </a:cubicBezTo>
                  <a:lnTo>
                    <a:pt x="2187" y="803"/>
                  </a:lnTo>
                  <a:cubicBezTo>
                    <a:pt x="2186" y="803"/>
                    <a:pt x="2184" y="803"/>
                    <a:pt x="2182" y="803"/>
                  </a:cubicBezTo>
                  <a:lnTo>
                    <a:pt x="1094" y="547"/>
                  </a:lnTo>
                  <a:cubicBezTo>
                    <a:pt x="1092" y="546"/>
                    <a:pt x="1091" y="546"/>
                    <a:pt x="1089" y="545"/>
                  </a:cubicBezTo>
                  <a:lnTo>
                    <a:pt x="17" y="49"/>
                  </a:lnTo>
                  <a:cubicBezTo>
                    <a:pt x="5" y="44"/>
                    <a:pt x="0" y="29"/>
                    <a:pt x="6" y="17"/>
                  </a:cubicBezTo>
                  <a:cubicBezTo>
                    <a:pt x="11" y="5"/>
                    <a:pt x="26" y="0"/>
                    <a:pt x="38" y="6"/>
                  </a:cubicBezTo>
                  <a:close/>
                </a:path>
              </a:pathLst>
            </a:custGeom>
            <a:solidFill>
              <a:srgbClr val="86A44A"/>
            </a:solidFill>
            <a:ln w="7938"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51" name="Freeform 103"/>
            <p:cNvSpPr>
              <a:spLocks/>
            </p:cNvSpPr>
            <p:nvPr/>
          </p:nvSpPr>
          <p:spPr bwMode="auto">
            <a:xfrm>
              <a:off x="2308" y="1807"/>
              <a:ext cx="44" cy="40"/>
            </a:xfrm>
            <a:custGeom>
              <a:avLst/>
              <a:gdLst/>
              <a:ahLst/>
              <a:cxnLst>
                <a:cxn ang="0">
                  <a:pos x="22" y="0"/>
                </a:cxn>
                <a:cxn ang="0">
                  <a:pos x="44" y="40"/>
                </a:cxn>
                <a:cxn ang="0">
                  <a:pos x="0" y="40"/>
                </a:cxn>
                <a:cxn ang="0">
                  <a:pos x="22" y="0"/>
                </a:cxn>
              </a:cxnLst>
              <a:rect l="0" t="0" r="r" b="b"/>
              <a:pathLst>
                <a:path w="44" h="40">
                  <a:moveTo>
                    <a:pt x="22" y="0"/>
                  </a:moveTo>
                  <a:lnTo>
                    <a:pt x="44" y="40"/>
                  </a:lnTo>
                  <a:lnTo>
                    <a:pt x="0" y="40"/>
                  </a:lnTo>
                  <a:lnTo>
                    <a:pt x="22"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52" name="Freeform 104"/>
            <p:cNvSpPr>
              <a:spLocks noEditPoints="1"/>
            </p:cNvSpPr>
            <p:nvPr/>
          </p:nvSpPr>
          <p:spPr bwMode="auto">
            <a:xfrm>
              <a:off x="2306" y="1805"/>
              <a:ext cx="48" cy="45"/>
            </a:xfrm>
            <a:custGeom>
              <a:avLst/>
              <a:gdLst/>
              <a:ahLst/>
              <a:cxnLst>
                <a:cxn ang="0">
                  <a:pos x="76" y="5"/>
                </a:cxn>
                <a:cxn ang="0">
                  <a:pos x="83" y="0"/>
                </a:cxn>
                <a:cxn ang="0">
                  <a:pos x="90" y="5"/>
                </a:cxn>
                <a:cxn ang="0">
                  <a:pos x="165" y="154"/>
                </a:cxn>
                <a:cxn ang="0">
                  <a:pos x="165" y="162"/>
                </a:cxn>
                <a:cxn ang="0">
                  <a:pos x="158" y="166"/>
                </a:cxn>
                <a:cxn ang="0">
                  <a:pos x="8" y="166"/>
                </a:cxn>
                <a:cxn ang="0">
                  <a:pos x="2" y="162"/>
                </a:cxn>
                <a:cxn ang="0">
                  <a:pos x="1" y="154"/>
                </a:cxn>
                <a:cxn ang="0">
                  <a:pos x="76" y="5"/>
                </a:cxn>
                <a:cxn ang="0">
                  <a:pos x="16" y="161"/>
                </a:cxn>
                <a:cxn ang="0">
                  <a:pos x="8" y="150"/>
                </a:cxn>
                <a:cxn ang="0">
                  <a:pos x="158" y="150"/>
                </a:cxn>
                <a:cxn ang="0">
                  <a:pos x="151" y="161"/>
                </a:cxn>
                <a:cxn ang="0">
                  <a:pos x="76" y="12"/>
                </a:cxn>
                <a:cxn ang="0">
                  <a:pos x="90" y="12"/>
                </a:cxn>
                <a:cxn ang="0">
                  <a:pos x="16" y="161"/>
                </a:cxn>
              </a:cxnLst>
              <a:rect l="0" t="0" r="r" b="b"/>
              <a:pathLst>
                <a:path w="166" h="166">
                  <a:moveTo>
                    <a:pt x="76" y="5"/>
                  </a:moveTo>
                  <a:cubicBezTo>
                    <a:pt x="77" y="2"/>
                    <a:pt x="80" y="0"/>
                    <a:pt x="83" y="0"/>
                  </a:cubicBezTo>
                  <a:cubicBezTo>
                    <a:pt x="86" y="0"/>
                    <a:pt x="89" y="2"/>
                    <a:pt x="90" y="5"/>
                  </a:cubicBezTo>
                  <a:lnTo>
                    <a:pt x="165" y="154"/>
                  </a:lnTo>
                  <a:cubicBezTo>
                    <a:pt x="166" y="157"/>
                    <a:pt x="166" y="160"/>
                    <a:pt x="165" y="162"/>
                  </a:cubicBezTo>
                  <a:cubicBezTo>
                    <a:pt x="163" y="164"/>
                    <a:pt x="161" y="166"/>
                    <a:pt x="158" y="166"/>
                  </a:cubicBezTo>
                  <a:lnTo>
                    <a:pt x="8" y="166"/>
                  </a:lnTo>
                  <a:cubicBezTo>
                    <a:pt x="6" y="166"/>
                    <a:pt x="3" y="164"/>
                    <a:pt x="2" y="162"/>
                  </a:cubicBezTo>
                  <a:cubicBezTo>
                    <a:pt x="0" y="160"/>
                    <a:pt x="0" y="157"/>
                    <a:pt x="1" y="154"/>
                  </a:cubicBezTo>
                  <a:lnTo>
                    <a:pt x="76" y="5"/>
                  </a:lnTo>
                  <a:close/>
                  <a:moveTo>
                    <a:pt x="16" y="161"/>
                  </a:moveTo>
                  <a:lnTo>
                    <a:pt x="8" y="150"/>
                  </a:lnTo>
                  <a:lnTo>
                    <a:pt x="158" y="150"/>
                  </a:lnTo>
                  <a:lnTo>
                    <a:pt x="151" y="161"/>
                  </a:lnTo>
                  <a:lnTo>
                    <a:pt x="76" y="12"/>
                  </a:lnTo>
                  <a:lnTo>
                    <a:pt x="90" y="12"/>
                  </a:lnTo>
                  <a:lnTo>
                    <a:pt x="16" y="161"/>
                  </a:lnTo>
                  <a:close/>
                </a:path>
              </a:pathLst>
            </a:custGeom>
            <a:solidFill>
              <a:srgbClr val="86A44A"/>
            </a:solidFill>
            <a:ln w="7938"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53" name="Freeform 105"/>
            <p:cNvSpPr>
              <a:spLocks/>
            </p:cNvSpPr>
            <p:nvPr/>
          </p:nvSpPr>
          <p:spPr bwMode="auto">
            <a:xfrm>
              <a:off x="2623" y="1941"/>
              <a:ext cx="43" cy="40"/>
            </a:xfrm>
            <a:custGeom>
              <a:avLst/>
              <a:gdLst/>
              <a:ahLst/>
              <a:cxnLst>
                <a:cxn ang="0">
                  <a:pos x="22" y="0"/>
                </a:cxn>
                <a:cxn ang="0">
                  <a:pos x="43" y="40"/>
                </a:cxn>
                <a:cxn ang="0">
                  <a:pos x="0" y="40"/>
                </a:cxn>
                <a:cxn ang="0">
                  <a:pos x="22" y="0"/>
                </a:cxn>
              </a:cxnLst>
              <a:rect l="0" t="0" r="r" b="b"/>
              <a:pathLst>
                <a:path w="43" h="40">
                  <a:moveTo>
                    <a:pt x="22" y="0"/>
                  </a:moveTo>
                  <a:lnTo>
                    <a:pt x="43" y="40"/>
                  </a:lnTo>
                  <a:lnTo>
                    <a:pt x="0" y="40"/>
                  </a:lnTo>
                  <a:lnTo>
                    <a:pt x="22"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54" name="Freeform 106"/>
            <p:cNvSpPr>
              <a:spLocks noEditPoints="1"/>
            </p:cNvSpPr>
            <p:nvPr/>
          </p:nvSpPr>
          <p:spPr bwMode="auto">
            <a:xfrm>
              <a:off x="2620" y="1939"/>
              <a:ext cx="49" cy="44"/>
            </a:xfrm>
            <a:custGeom>
              <a:avLst/>
              <a:gdLst/>
              <a:ahLst/>
              <a:cxnLst>
                <a:cxn ang="0">
                  <a:pos x="76" y="5"/>
                </a:cxn>
                <a:cxn ang="0">
                  <a:pos x="83" y="0"/>
                </a:cxn>
                <a:cxn ang="0">
                  <a:pos x="90" y="5"/>
                </a:cxn>
                <a:cxn ang="0">
                  <a:pos x="165" y="154"/>
                </a:cxn>
                <a:cxn ang="0">
                  <a:pos x="165" y="162"/>
                </a:cxn>
                <a:cxn ang="0">
                  <a:pos x="158" y="166"/>
                </a:cxn>
                <a:cxn ang="0">
                  <a:pos x="8" y="166"/>
                </a:cxn>
                <a:cxn ang="0">
                  <a:pos x="2" y="162"/>
                </a:cxn>
                <a:cxn ang="0">
                  <a:pos x="1" y="154"/>
                </a:cxn>
                <a:cxn ang="0">
                  <a:pos x="76" y="5"/>
                </a:cxn>
                <a:cxn ang="0">
                  <a:pos x="16" y="161"/>
                </a:cxn>
                <a:cxn ang="0">
                  <a:pos x="8" y="150"/>
                </a:cxn>
                <a:cxn ang="0">
                  <a:pos x="158" y="150"/>
                </a:cxn>
                <a:cxn ang="0">
                  <a:pos x="151" y="161"/>
                </a:cxn>
                <a:cxn ang="0">
                  <a:pos x="76" y="12"/>
                </a:cxn>
                <a:cxn ang="0">
                  <a:pos x="90" y="12"/>
                </a:cxn>
                <a:cxn ang="0">
                  <a:pos x="16" y="161"/>
                </a:cxn>
              </a:cxnLst>
              <a:rect l="0" t="0" r="r" b="b"/>
              <a:pathLst>
                <a:path w="166" h="166">
                  <a:moveTo>
                    <a:pt x="76" y="5"/>
                  </a:moveTo>
                  <a:cubicBezTo>
                    <a:pt x="77" y="2"/>
                    <a:pt x="80" y="0"/>
                    <a:pt x="83" y="0"/>
                  </a:cubicBezTo>
                  <a:cubicBezTo>
                    <a:pt x="86" y="0"/>
                    <a:pt x="89" y="2"/>
                    <a:pt x="90" y="5"/>
                  </a:cubicBezTo>
                  <a:lnTo>
                    <a:pt x="165" y="154"/>
                  </a:lnTo>
                  <a:cubicBezTo>
                    <a:pt x="166" y="156"/>
                    <a:pt x="166" y="159"/>
                    <a:pt x="165" y="162"/>
                  </a:cubicBezTo>
                  <a:cubicBezTo>
                    <a:pt x="163" y="164"/>
                    <a:pt x="161" y="166"/>
                    <a:pt x="158" y="166"/>
                  </a:cubicBezTo>
                  <a:lnTo>
                    <a:pt x="8" y="166"/>
                  </a:lnTo>
                  <a:cubicBezTo>
                    <a:pt x="6" y="166"/>
                    <a:pt x="3" y="164"/>
                    <a:pt x="2" y="162"/>
                  </a:cubicBezTo>
                  <a:cubicBezTo>
                    <a:pt x="0" y="159"/>
                    <a:pt x="0" y="156"/>
                    <a:pt x="1" y="154"/>
                  </a:cubicBezTo>
                  <a:lnTo>
                    <a:pt x="76" y="5"/>
                  </a:lnTo>
                  <a:close/>
                  <a:moveTo>
                    <a:pt x="16" y="161"/>
                  </a:moveTo>
                  <a:lnTo>
                    <a:pt x="8" y="150"/>
                  </a:lnTo>
                  <a:lnTo>
                    <a:pt x="158" y="150"/>
                  </a:lnTo>
                  <a:lnTo>
                    <a:pt x="151" y="161"/>
                  </a:lnTo>
                  <a:lnTo>
                    <a:pt x="76" y="12"/>
                  </a:lnTo>
                  <a:lnTo>
                    <a:pt x="90" y="12"/>
                  </a:lnTo>
                  <a:lnTo>
                    <a:pt x="16" y="161"/>
                  </a:lnTo>
                  <a:close/>
                </a:path>
              </a:pathLst>
            </a:custGeom>
            <a:solidFill>
              <a:srgbClr val="86A44A"/>
            </a:solidFill>
            <a:ln w="7938"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55" name="Freeform 107"/>
            <p:cNvSpPr>
              <a:spLocks/>
            </p:cNvSpPr>
            <p:nvPr/>
          </p:nvSpPr>
          <p:spPr bwMode="auto">
            <a:xfrm>
              <a:off x="2937" y="2008"/>
              <a:ext cx="44" cy="40"/>
            </a:xfrm>
            <a:custGeom>
              <a:avLst/>
              <a:gdLst/>
              <a:ahLst/>
              <a:cxnLst>
                <a:cxn ang="0">
                  <a:pos x="22" y="0"/>
                </a:cxn>
                <a:cxn ang="0">
                  <a:pos x="44" y="40"/>
                </a:cxn>
                <a:cxn ang="0">
                  <a:pos x="0" y="40"/>
                </a:cxn>
                <a:cxn ang="0">
                  <a:pos x="22" y="0"/>
                </a:cxn>
              </a:cxnLst>
              <a:rect l="0" t="0" r="r" b="b"/>
              <a:pathLst>
                <a:path w="44" h="40">
                  <a:moveTo>
                    <a:pt x="22" y="0"/>
                  </a:moveTo>
                  <a:lnTo>
                    <a:pt x="44" y="40"/>
                  </a:lnTo>
                  <a:lnTo>
                    <a:pt x="0" y="40"/>
                  </a:lnTo>
                  <a:lnTo>
                    <a:pt x="22"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56" name="Freeform 108"/>
            <p:cNvSpPr>
              <a:spLocks noEditPoints="1"/>
            </p:cNvSpPr>
            <p:nvPr/>
          </p:nvSpPr>
          <p:spPr bwMode="auto">
            <a:xfrm>
              <a:off x="2935" y="2006"/>
              <a:ext cx="48" cy="44"/>
            </a:xfrm>
            <a:custGeom>
              <a:avLst/>
              <a:gdLst/>
              <a:ahLst/>
              <a:cxnLst>
                <a:cxn ang="0">
                  <a:pos x="76" y="5"/>
                </a:cxn>
                <a:cxn ang="0">
                  <a:pos x="83" y="0"/>
                </a:cxn>
                <a:cxn ang="0">
                  <a:pos x="90" y="5"/>
                </a:cxn>
                <a:cxn ang="0">
                  <a:pos x="165" y="154"/>
                </a:cxn>
                <a:cxn ang="0">
                  <a:pos x="165" y="162"/>
                </a:cxn>
                <a:cxn ang="0">
                  <a:pos x="158" y="165"/>
                </a:cxn>
                <a:cxn ang="0">
                  <a:pos x="8" y="165"/>
                </a:cxn>
                <a:cxn ang="0">
                  <a:pos x="1" y="162"/>
                </a:cxn>
                <a:cxn ang="0">
                  <a:pos x="1" y="154"/>
                </a:cxn>
                <a:cxn ang="0">
                  <a:pos x="76" y="5"/>
                </a:cxn>
                <a:cxn ang="0">
                  <a:pos x="15" y="161"/>
                </a:cxn>
                <a:cxn ang="0">
                  <a:pos x="8" y="149"/>
                </a:cxn>
                <a:cxn ang="0">
                  <a:pos x="158" y="149"/>
                </a:cxn>
                <a:cxn ang="0">
                  <a:pos x="151" y="161"/>
                </a:cxn>
                <a:cxn ang="0">
                  <a:pos x="76" y="12"/>
                </a:cxn>
                <a:cxn ang="0">
                  <a:pos x="90" y="12"/>
                </a:cxn>
                <a:cxn ang="0">
                  <a:pos x="15" y="161"/>
                </a:cxn>
              </a:cxnLst>
              <a:rect l="0" t="0" r="r" b="b"/>
              <a:pathLst>
                <a:path w="166" h="165">
                  <a:moveTo>
                    <a:pt x="76" y="5"/>
                  </a:moveTo>
                  <a:cubicBezTo>
                    <a:pt x="77" y="2"/>
                    <a:pt x="80" y="0"/>
                    <a:pt x="83" y="0"/>
                  </a:cubicBezTo>
                  <a:cubicBezTo>
                    <a:pt x="86" y="0"/>
                    <a:pt x="89" y="2"/>
                    <a:pt x="90" y="5"/>
                  </a:cubicBezTo>
                  <a:lnTo>
                    <a:pt x="165" y="154"/>
                  </a:lnTo>
                  <a:cubicBezTo>
                    <a:pt x="166" y="156"/>
                    <a:pt x="166" y="159"/>
                    <a:pt x="165" y="162"/>
                  </a:cubicBezTo>
                  <a:cubicBezTo>
                    <a:pt x="163" y="164"/>
                    <a:pt x="161" y="165"/>
                    <a:pt x="158" y="165"/>
                  </a:cubicBezTo>
                  <a:lnTo>
                    <a:pt x="8" y="165"/>
                  </a:lnTo>
                  <a:cubicBezTo>
                    <a:pt x="6" y="165"/>
                    <a:pt x="3" y="164"/>
                    <a:pt x="1" y="162"/>
                  </a:cubicBezTo>
                  <a:cubicBezTo>
                    <a:pt x="0" y="159"/>
                    <a:pt x="0" y="156"/>
                    <a:pt x="1" y="154"/>
                  </a:cubicBezTo>
                  <a:lnTo>
                    <a:pt x="76" y="5"/>
                  </a:lnTo>
                  <a:close/>
                  <a:moveTo>
                    <a:pt x="15" y="161"/>
                  </a:moveTo>
                  <a:lnTo>
                    <a:pt x="8" y="149"/>
                  </a:lnTo>
                  <a:lnTo>
                    <a:pt x="158" y="149"/>
                  </a:lnTo>
                  <a:lnTo>
                    <a:pt x="151" y="161"/>
                  </a:lnTo>
                  <a:lnTo>
                    <a:pt x="76" y="12"/>
                  </a:lnTo>
                  <a:lnTo>
                    <a:pt x="90" y="12"/>
                  </a:lnTo>
                  <a:lnTo>
                    <a:pt x="15" y="161"/>
                  </a:lnTo>
                  <a:close/>
                </a:path>
              </a:pathLst>
            </a:custGeom>
            <a:solidFill>
              <a:srgbClr val="86A44A"/>
            </a:solidFill>
            <a:ln w="7938"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57" name="Freeform 109"/>
            <p:cNvSpPr>
              <a:spLocks/>
            </p:cNvSpPr>
            <p:nvPr/>
          </p:nvSpPr>
          <p:spPr bwMode="auto">
            <a:xfrm>
              <a:off x="3252" y="2008"/>
              <a:ext cx="44" cy="40"/>
            </a:xfrm>
            <a:custGeom>
              <a:avLst/>
              <a:gdLst/>
              <a:ahLst/>
              <a:cxnLst>
                <a:cxn ang="0">
                  <a:pos x="22" y="0"/>
                </a:cxn>
                <a:cxn ang="0">
                  <a:pos x="44" y="40"/>
                </a:cxn>
                <a:cxn ang="0">
                  <a:pos x="0" y="40"/>
                </a:cxn>
                <a:cxn ang="0">
                  <a:pos x="22" y="0"/>
                </a:cxn>
              </a:cxnLst>
              <a:rect l="0" t="0" r="r" b="b"/>
              <a:pathLst>
                <a:path w="44" h="40">
                  <a:moveTo>
                    <a:pt x="22" y="0"/>
                  </a:moveTo>
                  <a:lnTo>
                    <a:pt x="44" y="40"/>
                  </a:lnTo>
                  <a:lnTo>
                    <a:pt x="0" y="40"/>
                  </a:lnTo>
                  <a:lnTo>
                    <a:pt x="22"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58" name="Freeform 110"/>
            <p:cNvSpPr>
              <a:spLocks noEditPoints="1"/>
            </p:cNvSpPr>
            <p:nvPr/>
          </p:nvSpPr>
          <p:spPr bwMode="auto">
            <a:xfrm>
              <a:off x="3250" y="2006"/>
              <a:ext cx="48" cy="44"/>
            </a:xfrm>
            <a:custGeom>
              <a:avLst/>
              <a:gdLst/>
              <a:ahLst/>
              <a:cxnLst>
                <a:cxn ang="0">
                  <a:pos x="76" y="5"/>
                </a:cxn>
                <a:cxn ang="0">
                  <a:pos x="83" y="0"/>
                </a:cxn>
                <a:cxn ang="0">
                  <a:pos x="90" y="5"/>
                </a:cxn>
                <a:cxn ang="0">
                  <a:pos x="165" y="154"/>
                </a:cxn>
                <a:cxn ang="0">
                  <a:pos x="164" y="162"/>
                </a:cxn>
                <a:cxn ang="0">
                  <a:pos x="158" y="165"/>
                </a:cxn>
                <a:cxn ang="0">
                  <a:pos x="8" y="165"/>
                </a:cxn>
                <a:cxn ang="0">
                  <a:pos x="1" y="162"/>
                </a:cxn>
                <a:cxn ang="0">
                  <a:pos x="1" y="154"/>
                </a:cxn>
                <a:cxn ang="0">
                  <a:pos x="76" y="5"/>
                </a:cxn>
                <a:cxn ang="0">
                  <a:pos x="15" y="161"/>
                </a:cxn>
                <a:cxn ang="0">
                  <a:pos x="8" y="149"/>
                </a:cxn>
                <a:cxn ang="0">
                  <a:pos x="158" y="149"/>
                </a:cxn>
                <a:cxn ang="0">
                  <a:pos x="150" y="161"/>
                </a:cxn>
                <a:cxn ang="0">
                  <a:pos x="76" y="12"/>
                </a:cxn>
                <a:cxn ang="0">
                  <a:pos x="90" y="12"/>
                </a:cxn>
                <a:cxn ang="0">
                  <a:pos x="15" y="161"/>
                </a:cxn>
              </a:cxnLst>
              <a:rect l="0" t="0" r="r" b="b"/>
              <a:pathLst>
                <a:path w="166" h="165">
                  <a:moveTo>
                    <a:pt x="76" y="5"/>
                  </a:moveTo>
                  <a:cubicBezTo>
                    <a:pt x="77" y="2"/>
                    <a:pt x="80" y="0"/>
                    <a:pt x="83" y="0"/>
                  </a:cubicBezTo>
                  <a:cubicBezTo>
                    <a:pt x="86" y="0"/>
                    <a:pt x="89" y="2"/>
                    <a:pt x="90" y="5"/>
                  </a:cubicBezTo>
                  <a:lnTo>
                    <a:pt x="165" y="154"/>
                  </a:lnTo>
                  <a:cubicBezTo>
                    <a:pt x="166" y="156"/>
                    <a:pt x="166" y="159"/>
                    <a:pt x="164" y="162"/>
                  </a:cubicBezTo>
                  <a:cubicBezTo>
                    <a:pt x="163" y="164"/>
                    <a:pt x="160" y="165"/>
                    <a:pt x="158" y="165"/>
                  </a:cubicBezTo>
                  <a:lnTo>
                    <a:pt x="8" y="165"/>
                  </a:lnTo>
                  <a:cubicBezTo>
                    <a:pt x="5" y="165"/>
                    <a:pt x="3" y="164"/>
                    <a:pt x="1" y="162"/>
                  </a:cubicBezTo>
                  <a:cubicBezTo>
                    <a:pt x="0" y="159"/>
                    <a:pt x="0" y="156"/>
                    <a:pt x="1" y="154"/>
                  </a:cubicBezTo>
                  <a:lnTo>
                    <a:pt x="76" y="5"/>
                  </a:lnTo>
                  <a:close/>
                  <a:moveTo>
                    <a:pt x="15" y="161"/>
                  </a:moveTo>
                  <a:lnTo>
                    <a:pt x="8" y="149"/>
                  </a:lnTo>
                  <a:lnTo>
                    <a:pt x="158" y="149"/>
                  </a:lnTo>
                  <a:lnTo>
                    <a:pt x="150" y="161"/>
                  </a:lnTo>
                  <a:lnTo>
                    <a:pt x="76" y="12"/>
                  </a:lnTo>
                  <a:lnTo>
                    <a:pt x="90" y="12"/>
                  </a:lnTo>
                  <a:lnTo>
                    <a:pt x="15" y="161"/>
                  </a:lnTo>
                  <a:close/>
                </a:path>
              </a:pathLst>
            </a:custGeom>
            <a:solidFill>
              <a:srgbClr val="86A44A"/>
            </a:solidFill>
            <a:ln w="7938"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59" name="Freeform 111"/>
            <p:cNvSpPr>
              <a:spLocks/>
            </p:cNvSpPr>
            <p:nvPr/>
          </p:nvSpPr>
          <p:spPr bwMode="auto">
            <a:xfrm>
              <a:off x="3567" y="1863"/>
              <a:ext cx="43" cy="40"/>
            </a:xfrm>
            <a:custGeom>
              <a:avLst/>
              <a:gdLst/>
              <a:ahLst/>
              <a:cxnLst>
                <a:cxn ang="0">
                  <a:pos x="22" y="0"/>
                </a:cxn>
                <a:cxn ang="0">
                  <a:pos x="43" y="40"/>
                </a:cxn>
                <a:cxn ang="0">
                  <a:pos x="0" y="40"/>
                </a:cxn>
                <a:cxn ang="0">
                  <a:pos x="22" y="0"/>
                </a:cxn>
              </a:cxnLst>
              <a:rect l="0" t="0" r="r" b="b"/>
              <a:pathLst>
                <a:path w="43" h="40">
                  <a:moveTo>
                    <a:pt x="22" y="0"/>
                  </a:moveTo>
                  <a:lnTo>
                    <a:pt x="43" y="40"/>
                  </a:lnTo>
                  <a:lnTo>
                    <a:pt x="0" y="40"/>
                  </a:lnTo>
                  <a:lnTo>
                    <a:pt x="22"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60" name="Freeform 112"/>
            <p:cNvSpPr>
              <a:spLocks noEditPoints="1"/>
            </p:cNvSpPr>
            <p:nvPr/>
          </p:nvSpPr>
          <p:spPr bwMode="auto">
            <a:xfrm>
              <a:off x="3564" y="1861"/>
              <a:ext cx="49" cy="44"/>
            </a:xfrm>
            <a:custGeom>
              <a:avLst/>
              <a:gdLst/>
              <a:ahLst/>
              <a:cxnLst>
                <a:cxn ang="0">
                  <a:pos x="76" y="4"/>
                </a:cxn>
                <a:cxn ang="0">
                  <a:pos x="83" y="0"/>
                </a:cxn>
                <a:cxn ang="0">
                  <a:pos x="90" y="4"/>
                </a:cxn>
                <a:cxn ang="0">
                  <a:pos x="165" y="154"/>
                </a:cxn>
                <a:cxn ang="0">
                  <a:pos x="164" y="162"/>
                </a:cxn>
                <a:cxn ang="0">
                  <a:pos x="158" y="165"/>
                </a:cxn>
                <a:cxn ang="0">
                  <a:pos x="8" y="165"/>
                </a:cxn>
                <a:cxn ang="0">
                  <a:pos x="1" y="162"/>
                </a:cxn>
                <a:cxn ang="0">
                  <a:pos x="1" y="154"/>
                </a:cxn>
                <a:cxn ang="0">
                  <a:pos x="76" y="4"/>
                </a:cxn>
                <a:cxn ang="0">
                  <a:pos x="15" y="161"/>
                </a:cxn>
                <a:cxn ang="0">
                  <a:pos x="8" y="149"/>
                </a:cxn>
                <a:cxn ang="0">
                  <a:pos x="158" y="149"/>
                </a:cxn>
                <a:cxn ang="0">
                  <a:pos x="150" y="161"/>
                </a:cxn>
                <a:cxn ang="0">
                  <a:pos x="76" y="12"/>
                </a:cxn>
                <a:cxn ang="0">
                  <a:pos x="90" y="12"/>
                </a:cxn>
                <a:cxn ang="0">
                  <a:pos x="15" y="161"/>
                </a:cxn>
              </a:cxnLst>
              <a:rect l="0" t="0" r="r" b="b"/>
              <a:pathLst>
                <a:path w="166" h="165">
                  <a:moveTo>
                    <a:pt x="76" y="4"/>
                  </a:moveTo>
                  <a:cubicBezTo>
                    <a:pt x="77" y="2"/>
                    <a:pt x="80" y="0"/>
                    <a:pt x="83" y="0"/>
                  </a:cubicBezTo>
                  <a:cubicBezTo>
                    <a:pt x="86" y="0"/>
                    <a:pt x="89" y="2"/>
                    <a:pt x="90" y="4"/>
                  </a:cubicBezTo>
                  <a:lnTo>
                    <a:pt x="165" y="154"/>
                  </a:lnTo>
                  <a:cubicBezTo>
                    <a:pt x="166" y="156"/>
                    <a:pt x="166" y="159"/>
                    <a:pt x="164" y="162"/>
                  </a:cubicBezTo>
                  <a:cubicBezTo>
                    <a:pt x="163" y="164"/>
                    <a:pt x="160" y="165"/>
                    <a:pt x="158" y="165"/>
                  </a:cubicBezTo>
                  <a:lnTo>
                    <a:pt x="8" y="165"/>
                  </a:lnTo>
                  <a:cubicBezTo>
                    <a:pt x="5" y="165"/>
                    <a:pt x="3" y="164"/>
                    <a:pt x="1" y="162"/>
                  </a:cubicBezTo>
                  <a:cubicBezTo>
                    <a:pt x="0" y="159"/>
                    <a:pt x="0" y="156"/>
                    <a:pt x="1" y="154"/>
                  </a:cubicBezTo>
                  <a:lnTo>
                    <a:pt x="76" y="4"/>
                  </a:lnTo>
                  <a:close/>
                  <a:moveTo>
                    <a:pt x="15" y="161"/>
                  </a:moveTo>
                  <a:lnTo>
                    <a:pt x="8" y="149"/>
                  </a:lnTo>
                  <a:lnTo>
                    <a:pt x="158" y="149"/>
                  </a:lnTo>
                  <a:lnTo>
                    <a:pt x="150" y="161"/>
                  </a:lnTo>
                  <a:lnTo>
                    <a:pt x="76" y="12"/>
                  </a:lnTo>
                  <a:lnTo>
                    <a:pt x="90" y="12"/>
                  </a:lnTo>
                  <a:lnTo>
                    <a:pt x="15" y="161"/>
                  </a:lnTo>
                  <a:close/>
                </a:path>
              </a:pathLst>
            </a:custGeom>
            <a:solidFill>
              <a:srgbClr val="86A44A"/>
            </a:solidFill>
            <a:ln w="7938"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61" name="Freeform 113"/>
            <p:cNvSpPr>
              <a:spLocks/>
            </p:cNvSpPr>
            <p:nvPr/>
          </p:nvSpPr>
          <p:spPr bwMode="auto">
            <a:xfrm>
              <a:off x="3881" y="1955"/>
              <a:ext cx="44" cy="40"/>
            </a:xfrm>
            <a:custGeom>
              <a:avLst/>
              <a:gdLst/>
              <a:ahLst/>
              <a:cxnLst>
                <a:cxn ang="0">
                  <a:pos x="22" y="0"/>
                </a:cxn>
                <a:cxn ang="0">
                  <a:pos x="44" y="40"/>
                </a:cxn>
                <a:cxn ang="0">
                  <a:pos x="0" y="40"/>
                </a:cxn>
                <a:cxn ang="0">
                  <a:pos x="22" y="0"/>
                </a:cxn>
              </a:cxnLst>
              <a:rect l="0" t="0" r="r" b="b"/>
              <a:pathLst>
                <a:path w="44" h="40">
                  <a:moveTo>
                    <a:pt x="22" y="0"/>
                  </a:moveTo>
                  <a:lnTo>
                    <a:pt x="44" y="40"/>
                  </a:lnTo>
                  <a:lnTo>
                    <a:pt x="0" y="40"/>
                  </a:lnTo>
                  <a:lnTo>
                    <a:pt x="22" y="0"/>
                  </a:lnTo>
                  <a:close/>
                </a:path>
              </a:pathLst>
            </a:custGeom>
            <a:solidFill>
              <a:srgbClr val="89A54E"/>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62" name="Freeform 114"/>
            <p:cNvSpPr>
              <a:spLocks noEditPoints="1"/>
            </p:cNvSpPr>
            <p:nvPr/>
          </p:nvSpPr>
          <p:spPr bwMode="auto">
            <a:xfrm>
              <a:off x="3879" y="1953"/>
              <a:ext cx="48" cy="44"/>
            </a:xfrm>
            <a:custGeom>
              <a:avLst/>
              <a:gdLst/>
              <a:ahLst/>
              <a:cxnLst>
                <a:cxn ang="0">
                  <a:pos x="76" y="5"/>
                </a:cxn>
                <a:cxn ang="0">
                  <a:pos x="83" y="0"/>
                </a:cxn>
                <a:cxn ang="0">
                  <a:pos x="90" y="5"/>
                </a:cxn>
                <a:cxn ang="0">
                  <a:pos x="165" y="154"/>
                </a:cxn>
                <a:cxn ang="0">
                  <a:pos x="164" y="162"/>
                </a:cxn>
                <a:cxn ang="0">
                  <a:pos x="157" y="165"/>
                </a:cxn>
                <a:cxn ang="0">
                  <a:pos x="8" y="165"/>
                </a:cxn>
                <a:cxn ang="0">
                  <a:pos x="1" y="162"/>
                </a:cxn>
                <a:cxn ang="0">
                  <a:pos x="1" y="154"/>
                </a:cxn>
                <a:cxn ang="0">
                  <a:pos x="76" y="5"/>
                </a:cxn>
                <a:cxn ang="0">
                  <a:pos x="15" y="161"/>
                </a:cxn>
                <a:cxn ang="0">
                  <a:pos x="8" y="149"/>
                </a:cxn>
                <a:cxn ang="0">
                  <a:pos x="157" y="149"/>
                </a:cxn>
                <a:cxn ang="0">
                  <a:pos x="150" y="161"/>
                </a:cxn>
                <a:cxn ang="0">
                  <a:pos x="76" y="12"/>
                </a:cxn>
                <a:cxn ang="0">
                  <a:pos x="90" y="12"/>
                </a:cxn>
                <a:cxn ang="0">
                  <a:pos x="15" y="161"/>
                </a:cxn>
              </a:cxnLst>
              <a:rect l="0" t="0" r="r" b="b"/>
              <a:pathLst>
                <a:path w="166" h="165">
                  <a:moveTo>
                    <a:pt x="76" y="5"/>
                  </a:moveTo>
                  <a:cubicBezTo>
                    <a:pt x="77" y="2"/>
                    <a:pt x="80" y="0"/>
                    <a:pt x="83" y="0"/>
                  </a:cubicBezTo>
                  <a:cubicBezTo>
                    <a:pt x="86" y="0"/>
                    <a:pt x="89" y="2"/>
                    <a:pt x="90" y="5"/>
                  </a:cubicBezTo>
                  <a:lnTo>
                    <a:pt x="165" y="154"/>
                  </a:lnTo>
                  <a:cubicBezTo>
                    <a:pt x="166" y="156"/>
                    <a:pt x="166" y="159"/>
                    <a:pt x="164" y="162"/>
                  </a:cubicBezTo>
                  <a:cubicBezTo>
                    <a:pt x="163" y="164"/>
                    <a:pt x="160" y="165"/>
                    <a:pt x="157" y="165"/>
                  </a:cubicBezTo>
                  <a:lnTo>
                    <a:pt x="8" y="165"/>
                  </a:lnTo>
                  <a:cubicBezTo>
                    <a:pt x="5" y="165"/>
                    <a:pt x="3" y="164"/>
                    <a:pt x="1" y="162"/>
                  </a:cubicBezTo>
                  <a:cubicBezTo>
                    <a:pt x="0" y="159"/>
                    <a:pt x="0" y="156"/>
                    <a:pt x="1" y="154"/>
                  </a:cubicBezTo>
                  <a:lnTo>
                    <a:pt x="76" y="5"/>
                  </a:lnTo>
                  <a:close/>
                  <a:moveTo>
                    <a:pt x="15" y="161"/>
                  </a:moveTo>
                  <a:lnTo>
                    <a:pt x="8" y="149"/>
                  </a:lnTo>
                  <a:lnTo>
                    <a:pt x="157" y="149"/>
                  </a:lnTo>
                  <a:lnTo>
                    <a:pt x="150" y="161"/>
                  </a:lnTo>
                  <a:lnTo>
                    <a:pt x="76" y="12"/>
                  </a:lnTo>
                  <a:lnTo>
                    <a:pt x="90" y="12"/>
                  </a:lnTo>
                  <a:lnTo>
                    <a:pt x="15" y="161"/>
                  </a:lnTo>
                  <a:close/>
                </a:path>
              </a:pathLst>
            </a:custGeom>
            <a:solidFill>
              <a:srgbClr val="86A44A"/>
            </a:solidFill>
            <a:ln w="7938" cap="flat">
              <a:solidFill>
                <a:srgbClr val="86A44A"/>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63" name="Freeform 115"/>
            <p:cNvSpPr>
              <a:spLocks/>
            </p:cNvSpPr>
            <p:nvPr/>
          </p:nvSpPr>
          <p:spPr bwMode="auto">
            <a:xfrm>
              <a:off x="2324" y="2342"/>
              <a:ext cx="1585" cy="35"/>
            </a:xfrm>
            <a:custGeom>
              <a:avLst/>
              <a:gdLst/>
              <a:ahLst/>
              <a:cxnLst>
                <a:cxn ang="0">
                  <a:pos x="24" y="0"/>
                </a:cxn>
                <a:cxn ang="0">
                  <a:pos x="1096" y="0"/>
                </a:cxn>
                <a:cxn ang="0">
                  <a:pos x="2186" y="48"/>
                </a:cxn>
                <a:cxn ang="0">
                  <a:pos x="3272" y="48"/>
                </a:cxn>
                <a:cxn ang="0">
                  <a:pos x="4361" y="80"/>
                </a:cxn>
                <a:cxn ang="0">
                  <a:pos x="5447" y="32"/>
                </a:cxn>
                <a:cxn ang="0">
                  <a:pos x="5472" y="55"/>
                </a:cxn>
                <a:cxn ang="0">
                  <a:pos x="5450" y="80"/>
                </a:cxn>
                <a:cxn ang="0">
                  <a:pos x="4360" y="128"/>
                </a:cxn>
                <a:cxn ang="0">
                  <a:pos x="3272" y="96"/>
                </a:cxn>
                <a:cxn ang="0">
                  <a:pos x="2183" y="96"/>
                </a:cxn>
                <a:cxn ang="0">
                  <a:pos x="1096" y="48"/>
                </a:cxn>
                <a:cxn ang="0">
                  <a:pos x="24" y="48"/>
                </a:cxn>
                <a:cxn ang="0">
                  <a:pos x="0" y="24"/>
                </a:cxn>
                <a:cxn ang="0">
                  <a:pos x="24" y="0"/>
                </a:cxn>
              </a:cxnLst>
              <a:rect l="0" t="0" r="r" b="b"/>
              <a:pathLst>
                <a:path w="5473" h="128">
                  <a:moveTo>
                    <a:pt x="24" y="0"/>
                  </a:moveTo>
                  <a:lnTo>
                    <a:pt x="1096" y="0"/>
                  </a:lnTo>
                  <a:lnTo>
                    <a:pt x="2186" y="48"/>
                  </a:lnTo>
                  <a:lnTo>
                    <a:pt x="3272" y="48"/>
                  </a:lnTo>
                  <a:lnTo>
                    <a:pt x="4361" y="80"/>
                  </a:lnTo>
                  <a:lnTo>
                    <a:pt x="5447" y="32"/>
                  </a:lnTo>
                  <a:cubicBezTo>
                    <a:pt x="5461" y="32"/>
                    <a:pt x="5472" y="42"/>
                    <a:pt x="5472" y="55"/>
                  </a:cubicBezTo>
                  <a:cubicBezTo>
                    <a:pt x="5473" y="69"/>
                    <a:pt x="5463" y="80"/>
                    <a:pt x="5450" y="80"/>
                  </a:cubicBezTo>
                  <a:lnTo>
                    <a:pt x="4360" y="128"/>
                  </a:lnTo>
                  <a:lnTo>
                    <a:pt x="3272" y="96"/>
                  </a:lnTo>
                  <a:lnTo>
                    <a:pt x="2183" y="96"/>
                  </a:lnTo>
                  <a:lnTo>
                    <a:pt x="1096" y="48"/>
                  </a:lnTo>
                  <a:lnTo>
                    <a:pt x="24" y="48"/>
                  </a:lnTo>
                  <a:cubicBezTo>
                    <a:pt x="11" y="48"/>
                    <a:pt x="0" y="38"/>
                    <a:pt x="0" y="24"/>
                  </a:cubicBezTo>
                  <a:cubicBezTo>
                    <a:pt x="0" y="11"/>
                    <a:pt x="11" y="0"/>
                    <a:pt x="24" y="0"/>
                  </a:cubicBezTo>
                  <a:close/>
                </a:path>
              </a:pathLst>
            </a:custGeom>
            <a:solidFill>
              <a:srgbClr val="6E548D"/>
            </a:solidFill>
            <a:ln w="7938"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64" name="Freeform 116"/>
            <p:cNvSpPr>
              <a:spLocks noEditPoints="1"/>
            </p:cNvSpPr>
            <p:nvPr/>
          </p:nvSpPr>
          <p:spPr bwMode="auto">
            <a:xfrm>
              <a:off x="2308" y="2327"/>
              <a:ext cx="1617" cy="60"/>
            </a:xfrm>
            <a:custGeom>
              <a:avLst/>
              <a:gdLst/>
              <a:ahLst/>
              <a:cxnLst>
                <a:cxn ang="0">
                  <a:pos x="42" y="39"/>
                </a:cxn>
                <a:cxn ang="0">
                  <a:pos x="0" y="0"/>
                </a:cxn>
                <a:cxn ang="0">
                  <a:pos x="42" y="39"/>
                </a:cxn>
                <a:cxn ang="0">
                  <a:pos x="0" y="39"/>
                </a:cxn>
                <a:cxn ang="0">
                  <a:pos x="42" y="0"/>
                </a:cxn>
                <a:cxn ang="0">
                  <a:pos x="0" y="39"/>
                </a:cxn>
                <a:cxn ang="0">
                  <a:pos x="357" y="39"/>
                </a:cxn>
                <a:cxn ang="0">
                  <a:pos x="315" y="0"/>
                </a:cxn>
                <a:cxn ang="0">
                  <a:pos x="357" y="39"/>
                </a:cxn>
                <a:cxn ang="0">
                  <a:pos x="315" y="39"/>
                </a:cxn>
                <a:cxn ang="0">
                  <a:pos x="357" y="0"/>
                </a:cxn>
                <a:cxn ang="0">
                  <a:pos x="315" y="39"/>
                </a:cxn>
                <a:cxn ang="0">
                  <a:pos x="672" y="52"/>
                </a:cxn>
                <a:cxn ang="0">
                  <a:pos x="630" y="13"/>
                </a:cxn>
                <a:cxn ang="0">
                  <a:pos x="672" y="52"/>
                </a:cxn>
                <a:cxn ang="0">
                  <a:pos x="630" y="52"/>
                </a:cxn>
                <a:cxn ang="0">
                  <a:pos x="672" y="13"/>
                </a:cxn>
                <a:cxn ang="0">
                  <a:pos x="630" y="52"/>
                </a:cxn>
                <a:cxn ang="0">
                  <a:pos x="987" y="52"/>
                </a:cxn>
                <a:cxn ang="0">
                  <a:pos x="940" y="13"/>
                </a:cxn>
                <a:cxn ang="0">
                  <a:pos x="987" y="52"/>
                </a:cxn>
                <a:cxn ang="0">
                  <a:pos x="940" y="52"/>
                </a:cxn>
                <a:cxn ang="0">
                  <a:pos x="987" y="13"/>
                </a:cxn>
                <a:cxn ang="0">
                  <a:pos x="940" y="52"/>
                </a:cxn>
                <a:cxn ang="0">
                  <a:pos x="1302" y="60"/>
                </a:cxn>
                <a:cxn ang="0">
                  <a:pos x="1255" y="22"/>
                </a:cxn>
                <a:cxn ang="0">
                  <a:pos x="1302" y="60"/>
                </a:cxn>
                <a:cxn ang="0">
                  <a:pos x="1255" y="60"/>
                </a:cxn>
                <a:cxn ang="0">
                  <a:pos x="1302" y="22"/>
                </a:cxn>
                <a:cxn ang="0">
                  <a:pos x="1255" y="60"/>
                </a:cxn>
                <a:cxn ang="0">
                  <a:pos x="1617" y="47"/>
                </a:cxn>
                <a:cxn ang="0">
                  <a:pos x="1570" y="9"/>
                </a:cxn>
                <a:cxn ang="0">
                  <a:pos x="1617" y="47"/>
                </a:cxn>
                <a:cxn ang="0">
                  <a:pos x="1570" y="47"/>
                </a:cxn>
                <a:cxn ang="0">
                  <a:pos x="1617" y="9"/>
                </a:cxn>
                <a:cxn ang="0">
                  <a:pos x="1570" y="47"/>
                </a:cxn>
              </a:cxnLst>
              <a:rect l="0" t="0" r="r" b="b"/>
              <a:pathLst>
                <a:path w="1617" h="60">
                  <a:moveTo>
                    <a:pt x="42" y="39"/>
                  </a:moveTo>
                  <a:lnTo>
                    <a:pt x="0" y="0"/>
                  </a:lnTo>
                  <a:lnTo>
                    <a:pt x="42" y="39"/>
                  </a:lnTo>
                  <a:close/>
                  <a:moveTo>
                    <a:pt x="0" y="39"/>
                  </a:moveTo>
                  <a:lnTo>
                    <a:pt x="42" y="0"/>
                  </a:lnTo>
                  <a:lnTo>
                    <a:pt x="0" y="39"/>
                  </a:lnTo>
                  <a:close/>
                  <a:moveTo>
                    <a:pt x="357" y="39"/>
                  </a:moveTo>
                  <a:lnTo>
                    <a:pt x="315" y="0"/>
                  </a:lnTo>
                  <a:lnTo>
                    <a:pt x="357" y="39"/>
                  </a:lnTo>
                  <a:close/>
                  <a:moveTo>
                    <a:pt x="315" y="39"/>
                  </a:moveTo>
                  <a:lnTo>
                    <a:pt x="357" y="0"/>
                  </a:lnTo>
                  <a:lnTo>
                    <a:pt x="315" y="39"/>
                  </a:lnTo>
                  <a:close/>
                  <a:moveTo>
                    <a:pt x="672" y="52"/>
                  </a:moveTo>
                  <a:lnTo>
                    <a:pt x="630" y="13"/>
                  </a:lnTo>
                  <a:lnTo>
                    <a:pt x="672" y="52"/>
                  </a:lnTo>
                  <a:close/>
                  <a:moveTo>
                    <a:pt x="630" y="52"/>
                  </a:moveTo>
                  <a:lnTo>
                    <a:pt x="672" y="13"/>
                  </a:lnTo>
                  <a:lnTo>
                    <a:pt x="630" y="52"/>
                  </a:lnTo>
                  <a:close/>
                  <a:moveTo>
                    <a:pt x="987" y="52"/>
                  </a:moveTo>
                  <a:lnTo>
                    <a:pt x="940" y="13"/>
                  </a:lnTo>
                  <a:lnTo>
                    <a:pt x="987" y="52"/>
                  </a:lnTo>
                  <a:close/>
                  <a:moveTo>
                    <a:pt x="940" y="52"/>
                  </a:moveTo>
                  <a:lnTo>
                    <a:pt x="987" y="13"/>
                  </a:lnTo>
                  <a:lnTo>
                    <a:pt x="940" y="52"/>
                  </a:lnTo>
                  <a:close/>
                  <a:moveTo>
                    <a:pt x="1302" y="60"/>
                  </a:moveTo>
                  <a:lnTo>
                    <a:pt x="1255" y="22"/>
                  </a:lnTo>
                  <a:lnTo>
                    <a:pt x="1302" y="60"/>
                  </a:lnTo>
                  <a:close/>
                  <a:moveTo>
                    <a:pt x="1255" y="60"/>
                  </a:moveTo>
                  <a:lnTo>
                    <a:pt x="1302" y="22"/>
                  </a:lnTo>
                  <a:lnTo>
                    <a:pt x="1255" y="60"/>
                  </a:lnTo>
                  <a:close/>
                  <a:moveTo>
                    <a:pt x="1617" y="47"/>
                  </a:moveTo>
                  <a:lnTo>
                    <a:pt x="1570" y="9"/>
                  </a:lnTo>
                  <a:lnTo>
                    <a:pt x="1617" y="47"/>
                  </a:lnTo>
                  <a:close/>
                  <a:moveTo>
                    <a:pt x="1570" y="47"/>
                  </a:moveTo>
                  <a:lnTo>
                    <a:pt x="1617" y="9"/>
                  </a:lnTo>
                  <a:lnTo>
                    <a:pt x="1570" y="47"/>
                  </a:lnTo>
                  <a:close/>
                </a:path>
              </a:pathLst>
            </a:custGeom>
            <a:solidFill>
              <a:srgbClr val="71588F"/>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65" name="Freeform 117"/>
            <p:cNvSpPr>
              <a:spLocks noEditPoints="1"/>
            </p:cNvSpPr>
            <p:nvPr/>
          </p:nvSpPr>
          <p:spPr bwMode="auto">
            <a:xfrm>
              <a:off x="2307" y="2326"/>
              <a:ext cx="1619" cy="63"/>
            </a:xfrm>
            <a:custGeom>
              <a:avLst/>
              <a:gdLst/>
              <a:ahLst/>
              <a:cxnLst>
                <a:cxn ang="0">
                  <a:pos x="41" y="41"/>
                </a:cxn>
                <a:cxn ang="0">
                  <a:pos x="0" y="3"/>
                </a:cxn>
                <a:cxn ang="0">
                  <a:pos x="3" y="0"/>
                </a:cxn>
                <a:cxn ang="0">
                  <a:pos x="45" y="38"/>
                </a:cxn>
                <a:cxn ang="0">
                  <a:pos x="41" y="41"/>
                </a:cxn>
                <a:cxn ang="0">
                  <a:pos x="0" y="38"/>
                </a:cxn>
                <a:cxn ang="0">
                  <a:pos x="41" y="0"/>
                </a:cxn>
                <a:cxn ang="0">
                  <a:pos x="45" y="3"/>
                </a:cxn>
                <a:cxn ang="0">
                  <a:pos x="3" y="41"/>
                </a:cxn>
                <a:cxn ang="0">
                  <a:pos x="0" y="38"/>
                </a:cxn>
                <a:cxn ang="0">
                  <a:pos x="356" y="41"/>
                </a:cxn>
                <a:cxn ang="0">
                  <a:pos x="315" y="3"/>
                </a:cxn>
                <a:cxn ang="0">
                  <a:pos x="318" y="0"/>
                </a:cxn>
                <a:cxn ang="0">
                  <a:pos x="360" y="38"/>
                </a:cxn>
                <a:cxn ang="0">
                  <a:pos x="356" y="41"/>
                </a:cxn>
                <a:cxn ang="0">
                  <a:pos x="315" y="38"/>
                </a:cxn>
                <a:cxn ang="0">
                  <a:pos x="356" y="0"/>
                </a:cxn>
                <a:cxn ang="0">
                  <a:pos x="360" y="3"/>
                </a:cxn>
                <a:cxn ang="0">
                  <a:pos x="318" y="41"/>
                </a:cxn>
                <a:cxn ang="0">
                  <a:pos x="315" y="38"/>
                </a:cxn>
                <a:cxn ang="0">
                  <a:pos x="671" y="54"/>
                </a:cxn>
                <a:cxn ang="0">
                  <a:pos x="630" y="16"/>
                </a:cxn>
                <a:cxn ang="0">
                  <a:pos x="633" y="13"/>
                </a:cxn>
                <a:cxn ang="0">
                  <a:pos x="674" y="51"/>
                </a:cxn>
                <a:cxn ang="0">
                  <a:pos x="671" y="54"/>
                </a:cxn>
                <a:cxn ang="0">
                  <a:pos x="630" y="51"/>
                </a:cxn>
                <a:cxn ang="0">
                  <a:pos x="671" y="13"/>
                </a:cxn>
                <a:cxn ang="0">
                  <a:pos x="674" y="16"/>
                </a:cxn>
                <a:cxn ang="0">
                  <a:pos x="633" y="54"/>
                </a:cxn>
                <a:cxn ang="0">
                  <a:pos x="630" y="51"/>
                </a:cxn>
                <a:cxn ang="0">
                  <a:pos x="986" y="54"/>
                </a:cxn>
                <a:cxn ang="0">
                  <a:pos x="940" y="16"/>
                </a:cxn>
                <a:cxn ang="0">
                  <a:pos x="943" y="13"/>
                </a:cxn>
                <a:cxn ang="0">
                  <a:pos x="989" y="51"/>
                </a:cxn>
                <a:cxn ang="0">
                  <a:pos x="986" y="54"/>
                </a:cxn>
                <a:cxn ang="0">
                  <a:pos x="940" y="51"/>
                </a:cxn>
                <a:cxn ang="0">
                  <a:pos x="986" y="13"/>
                </a:cxn>
                <a:cxn ang="0">
                  <a:pos x="989" y="16"/>
                </a:cxn>
                <a:cxn ang="0">
                  <a:pos x="943" y="54"/>
                </a:cxn>
                <a:cxn ang="0">
                  <a:pos x="940" y="51"/>
                </a:cxn>
                <a:cxn ang="0">
                  <a:pos x="1301" y="63"/>
                </a:cxn>
                <a:cxn ang="0">
                  <a:pos x="1255" y="24"/>
                </a:cxn>
                <a:cxn ang="0">
                  <a:pos x="1258" y="21"/>
                </a:cxn>
                <a:cxn ang="0">
                  <a:pos x="1304" y="60"/>
                </a:cxn>
                <a:cxn ang="0">
                  <a:pos x="1301" y="63"/>
                </a:cxn>
                <a:cxn ang="0">
                  <a:pos x="1255" y="60"/>
                </a:cxn>
                <a:cxn ang="0">
                  <a:pos x="1301" y="21"/>
                </a:cxn>
                <a:cxn ang="0">
                  <a:pos x="1304" y="24"/>
                </a:cxn>
                <a:cxn ang="0">
                  <a:pos x="1258" y="63"/>
                </a:cxn>
                <a:cxn ang="0">
                  <a:pos x="1255" y="60"/>
                </a:cxn>
                <a:cxn ang="0">
                  <a:pos x="1616" y="50"/>
                </a:cxn>
                <a:cxn ang="0">
                  <a:pos x="1570" y="11"/>
                </a:cxn>
                <a:cxn ang="0">
                  <a:pos x="1573" y="8"/>
                </a:cxn>
                <a:cxn ang="0">
                  <a:pos x="1619" y="47"/>
                </a:cxn>
                <a:cxn ang="0">
                  <a:pos x="1616" y="50"/>
                </a:cxn>
                <a:cxn ang="0">
                  <a:pos x="1570" y="47"/>
                </a:cxn>
                <a:cxn ang="0">
                  <a:pos x="1616" y="8"/>
                </a:cxn>
                <a:cxn ang="0">
                  <a:pos x="1619" y="11"/>
                </a:cxn>
                <a:cxn ang="0">
                  <a:pos x="1573" y="50"/>
                </a:cxn>
                <a:cxn ang="0">
                  <a:pos x="1570" y="47"/>
                </a:cxn>
              </a:cxnLst>
              <a:rect l="0" t="0" r="r" b="b"/>
              <a:pathLst>
                <a:path w="1619" h="63">
                  <a:moveTo>
                    <a:pt x="41" y="41"/>
                  </a:moveTo>
                  <a:lnTo>
                    <a:pt x="0" y="3"/>
                  </a:lnTo>
                  <a:lnTo>
                    <a:pt x="3" y="0"/>
                  </a:lnTo>
                  <a:lnTo>
                    <a:pt x="45" y="38"/>
                  </a:lnTo>
                  <a:lnTo>
                    <a:pt x="41" y="41"/>
                  </a:lnTo>
                  <a:close/>
                  <a:moveTo>
                    <a:pt x="0" y="38"/>
                  </a:moveTo>
                  <a:lnTo>
                    <a:pt x="41" y="0"/>
                  </a:lnTo>
                  <a:lnTo>
                    <a:pt x="45" y="3"/>
                  </a:lnTo>
                  <a:lnTo>
                    <a:pt x="3" y="41"/>
                  </a:lnTo>
                  <a:lnTo>
                    <a:pt x="0" y="38"/>
                  </a:lnTo>
                  <a:close/>
                  <a:moveTo>
                    <a:pt x="356" y="41"/>
                  </a:moveTo>
                  <a:lnTo>
                    <a:pt x="315" y="3"/>
                  </a:lnTo>
                  <a:lnTo>
                    <a:pt x="318" y="0"/>
                  </a:lnTo>
                  <a:lnTo>
                    <a:pt x="360" y="38"/>
                  </a:lnTo>
                  <a:lnTo>
                    <a:pt x="356" y="41"/>
                  </a:lnTo>
                  <a:close/>
                  <a:moveTo>
                    <a:pt x="315" y="38"/>
                  </a:moveTo>
                  <a:lnTo>
                    <a:pt x="356" y="0"/>
                  </a:lnTo>
                  <a:lnTo>
                    <a:pt x="360" y="3"/>
                  </a:lnTo>
                  <a:lnTo>
                    <a:pt x="318" y="41"/>
                  </a:lnTo>
                  <a:lnTo>
                    <a:pt x="315" y="38"/>
                  </a:lnTo>
                  <a:close/>
                  <a:moveTo>
                    <a:pt x="671" y="54"/>
                  </a:moveTo>
                  <a:lnTo>
                    <a:pt x="630" y="16"/>
                  </a:lnTo>
                  <a:lnTo>
                    <a:pt x="633" y="13"/>
                  </a:lnTo>
                  <a:lnTo>
                    <a:pt x="674" y="51"/>
                  </a:lnTo>
                  <a:lnTo>
                    <a:pt x="671" y="54"/>
                  </a:lnTo>
                  <a:close/>
                  <a:moveTo>
                    <a:pt x="630" y="51"/>
                  </a:moveTo>
                  <a:lnTo>
                    <a:pt x="671" y="13"/>
                  </a:lnTo>
                  <a:lnTo>
                    <a:pt x="674" y="16"/>
                  </a:lnTo>
                  <a:lnTo>
                    <a:pt x="633" y="54"/>
                  </a:lnTo>
                  <a:lnTo>
                    <a:pt x="630" y="51"/>
                  </a:lnTo>
                  <a:close/>
                  <a:moveTo>
                    <a:pt x="986" y="54"/>
                  </a:moveTo>
                  <a:lnTo>
                    <a:pt x="940" y="16"/>
                  </a:lnTo>
                  <a:lnTo>
                    <a:pt x="943" y="13"/>
                  </a:lnTo>
                  <a:lnTo>
                    <a:pt x="989" y="51"/>
                  </a:lnTo>
                  <a:lnTo>
                    <a:pt x="986" y="54"/>
                  </a:lnTo>
                  <a:close/>
                  <a:moveTo>
                    <a:pt x="940" y="51"/>
                  </a:moveTo>
                  <a:lnTo>
                    <a:pt x="986" y="13"/>
                  </a:lnTo>
                  <a:lnTo>
                    <a:pt x="989" y="16"/>
                  </a:lnTo>
                  <a:lnTo>
                    <a:pt x="943" y="54"/>
                  </a:lnTo>
                  <a:lnTo>
                    <a:pt x="940" y="51"/>
                  </a:lnTo>
                  <a:close/>
                  <a:moveTo>
                    <a:pt x="1301" y="63"/>
                  </a:moveTo>
                  <a:lnTo>
                    <a:pt x="1255" y="24"/>
                  </a:lnTo>
                  <a:lnTo>
                    <a:pt x="1258" y="21"/>
                  </a:lnTo>
                  <a:lnTo>
                    <a:pt x="1304" y="60"/>
                  </a:lnTo>
                  <a:lnTo>
                    <a:pt x="1301" y="63"/>
                  </a:lnTo>
                  <a:close/>
                  <a:moveTo>
                    <a:pt x="1255" y="60"/>
                  </a:moveTo>
                  <a:lnTo>
                    <a:pt x="1301" y="21"/>
                  </a:lnTo>
                  <a:lnTo>
                    <a:pt x="1304" y="24"/>
                  </a:lnTo>
                  <a:lnTo>
                    <a:pt x="1258" y="63"/>
                  </a:lnTo>
                  <a:lnTo>
                    <a:pt x="1255" y="60"/>
                  </a:lnTo>
                  <a:close/>
                  <a:moveTo>
                    <a:pt x="1616" y="50"/>
                  </a:moveTo>
                  <a:lnTo>
                    <a:pt x="1570" y="11"/>
                  </a:lnTo>
                  <a:lnTo>
                    <a:pt x="1573" y="8"/>
                  </a:lnTo>
                  <a:lnTo>
                    <a:pt x="1619" y="47"/>
                  </a:lnTo>
                  <a:lnTo>
                    <a:pt x="1616" y="50"/>
                  </a:lnTo>
                  <a:close/>
                  <a:moveTo>
                    <a:pt x="1570" y="47"/>
                  </a:moveTo>
                  <a:lnTo>
                    <a:pt x="1616" y="8"/>
                  </a:lnTo>
                  <a:lnTo>
                    <a:pt x="1619" y="11"/>
                  </a:lnTo>
                  <a:lnTo>
                    <a:pt x="1573" y="50"/>
                  </a:lnTo>
                  <a:lnTo>
                    <a:pt x="1570" y="47"/>
                  </a:lnTo>
                  <a:close/>
                </a:path>
              </a:pathLst>
            </a:custGeom>
            <a:solidFill>
              <a:srgbClr val="6E548D"/>
            </a:solidFill>
            <a:ln w="7938" cap="flat">
              <a:solidFill>
                <a:srgbClr val="6E548D"/>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66" name="Freeform 118"/>
            <p:cNvSpPr>
              <a:spLocks/>
            </p:cNvSpPr>
            <p:nvPr/>
          </p:nvSpPr>
          <p:spPr bwMode="auto">
            <a:xfrm>
              <a:off x="2324" y="2260"/>
              <a:ext cx="1584" cy="13"/>
            </a:xfrm>
            <a:custGeom>
              <a:avLst/>
              <a:gdLst/>
              <a:ahLst/>
              <a:cxnLst>
                <a:cxn ang="0">
                  <a:pos x="24" y="0"/>
                </a:cxn>
                <a:cxn ang="0">
                  <a:pos x="1096" y="0"/>
                </a:cxn>
                <a:cxn ang="0">
                  <a:pos x="2184" y="0"/>
                </a:cxn>
                <a:cxn ang="0">
                  <a:pos x="3272" y="0"/>
                </a:cxn>
                <a:cxn ang="0">
                  <a:pos x="4360" y="0"/>
                </a:cxn>
                <a:cxn ang="0">
                  <a:pos x="5448" y="0"/>
                </a:cxn>
                <a:cxn ang="0">
                  <a:pos x="5472" y="24"/>
                </a:cxn>
                <a:cxn ang="0">
                  <a:pos x="5448" y="48"/>
                </a:cxn>
                <a:cxn ang="0">
                  <a:pos x="4360" y="48"/>
                </a:cxn>
                <a:cxn ang="0">
                  <a:pos x="3272" y="48"/>
                </a:cxn>
                <a:cxn ang="0">
                  <a:pos x="2184" y="48"/>
                </a:cxn>
                <a:cxn ang="0">
                  <a:pos x="1096" y="48"/>
                </a:cxn>
                <a:cxn ang="0">
                  <a:pos x="24" y="48"/>
                </a:cxn>
                <a:cxn ang="0">
                  <a:pos x="0" y="24"/>
                </a:cxn>
                <a:cxn ang="0">
                  <a:pos x="24" y="0"/>
                </a:cxn>
              </a:cxnLst>
              <a:rect l="0" t="0" r="r" b="b"/>
              <a:pathLst>
                <a:path w="5472" h="48">
                  <a:moveTo>
                    <a:pt x="24" y="0"/>
                  </a:moveTo>
                  <a:lnTo>
                    <a:pt x="1096" y="0"/>
                  </a:lnTo>
                  <a:lnTo>
                    <a:pt x="2184" y="0"/>
                  </a:lnTo>
                  <a:lnTo>
                    <a:pt x="3272" y="0"/>
                  </a:lnTo>
                  <a:lnTo>
                    <a:pt x="4360" y="0"/>
                  </a:lnTo>
                  <a:lnTo>
                    <a:pt x="5448" y="0"/>
                  </a:lnTo>
                  <a:cubicBezTo>
                    <a:pt x="5462" y="0"/>
                    <a:pt x="5472" y="11"/>
                    <a:pt x="5472" y="24"/>
                  </a:cubicBezTo>
                  <a:cubicBezTo>
                    <a:pt x="5472" y="38"/>
                    <a:pt x="5462" y="48"/>
                    <a:pt x="5448" y="48"/>
                  </a:cubicBezTo>
                  <a:lnTo>
                    <a:pt x="4360" y="48"/>
                  </a:lnTo>
                  <a:lnTo>
                    <a:pt x="3272" y="48"/>
                  </a:lnTo>
                  <a:lnTo>
                    <a:pt x="2184" y="48"/>
                  </a:lnTo>
                  <a:lnTo>
                    <a:pt x="1096" y="48"/>
                  </a:lnTo>
                  <a:lnTo>
                    <a:pt x="24" y="48"/>
                  </a:lnTo>
                  <a:cubicBezTo>
                    <a:pt x="11" y="48"/>
                    <a:pt x="0" y="38"/>
                    <a:pt x="0" y="24"/>
                  </a:cubicBezTo>
                  <a:cubicBezTo>
                    <a:pt x="0" y="11"/>
                    <a:pt x="11" y="0"/>
                    <a:pt x="24" y="0"/>
                  </a:cubicBezTo>
                  <a:close/>
                </a:path>
              </a:pathLst>
            </a:custGeom>
            <a:solidFill>
              <a:srgbClr val="DA8137"/>
            </a:solidFill>
            <a:ln w="7938"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67" name="Oval 119"/>
            <p:cNvSpPr>
              <a:spLocks noChangeArrowheads="1"/>
            </p:cNvSpPr>
            <p:nvPr/>
          </p:nvSpPr>
          <p:spPr bwMode="auto">
            <a:xfrm>
              <a:off x="2308" y="2245"/>
              <a:ext cx="42" cy="43"/>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68" name="Freeform 120"/>
            <p:cNvSpPr>
              <a:spLocks noEditPoints="1"/>
            </p:cNvSpPr>
            <p:nvPr/>
          </p:nvSpPr>
          <p:spPr bwMode="auto">
            <a:xfrm>
              <a:off x="2306" y="2243"/>
              <a:ext cx="46" cy="48"/>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DA8137"/>
            </a:solidFill>
            <a:ln w="7938"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69" name="Oval 121"/>
            <p:cNvSpPr>
              <a:spLocks noChangeArrowheads="1"/>
            </p:cNvSpPr>
            <p:nvPr/>
          </p:nvSpPr>
          <p:spPr bwMode="auto">
            <a:xfrm>
              <a:off x="2623" y="2245"/>
              <a:ext cx="42" cy="43"/>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70" name="Freeform 122"/>
            <p:cNvSpPr>
              <a:spLocks noEditPoints="1"/>
            </p:cNvSpPr>
            <p:nvPr/>
          </p:nvSpPr>
          <p:spPr bwMode="auto">
            <a:xfrm>
              <a:off x="2621" y="2243"/>
              <a:ext cx="46" cy="48"/>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DA8137"/>
            </a:solidFill>
            <a:ln w="7938"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71" name="Oval 123"/>
            <p:cNvSpPr>
              <a:spLocks noChangeArrowheads="1"/>
            </p:cNvSpPr>
            <p:nvPr/>
          </p:nvSpPr>
          <p:spPr bwMode="auto">
            <a:xfrm>
              <a:off x="2938" y="2245"/>
              <a:ext cx="42" cy="43"/>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72" name="Freeform 124"/>
            <p:cNvSpPr>
              <a:spLocks noEditPoints="1"/>
            </p:cNvSpPr>
            <p:nvPr/>
          </p:nvSpPr>
          <p:spPr bwMode="auto">
            <a:xfrm>
              <a:off x="2936" y="2243"/>
              <a:ext cx="46" cy="48"/>
            </a:xfrm>
            <a:custGeom>
              <a:avLst/>
              <a:gdLst/>
              <a:ahLst/>
              <a:cxnLst>
                <a:cxn ang="0">
                  <a:pos x="160" y="90"/>
                </a:cxn>
                <a:cxn ang="0">
                  <a:pos x="153" y="123"/>
                </a:cxn>
                <a:cxn ang="0">
                  <a:pos x="136" y="152"/>
                </a:cxn>
                <a:cxn ang="0">
                  <a:pos x="110" y="170"/>
                </a:cxn>
                <a:cxn ang="0">
                  <a:pos x="79" y="176"/>
                </a:cxn>
                <a:cxn ang="0">
                  <a:pos x="48" y="169"/>
                </a:cxn>
                <a:cxn ang="0">
                  <a:pos x="23" y="149"/>
                </a:cxn>
                <a:cxn ang="0">
                  <a:pos x="7" y="121"/>
                </a:cxn>
                <a:cxn ang="0">
                  <a:pos x="1" y="87"/>
                </a:cxn>
                <a:cxn ang="0">
                  <a:pos x="8" y="53"/>
                </a:cxn>
                <a:cxn ang="0">
                  <a:pos x="25" y="26"/>
                </a:cxn>
                <a:cxn ang="0">
                  <a:pos x="51" y="7"/>
                </a:cxn>
                <a:cxn ang="0">
                  <a:pos x="82" y="1"/>
                </a:cxn>
                <a:cxn ang="0">
                  <a:pos x="113" y="8"/>
                </a:cxn>
                <a:cxn ang="0">
                  <a:pos x="138" y="28"/>
                </a:cxn>
                <a:cxn ang="0">
                  <a:pos x="154" y="56"/>
                </a:cxn>
                <a:cxn ang="0">
                  <a:pos x="139" y="59"/>
                </a:cxn>
                <a:cxn ang="0">
                  <a:pos x="125" y="37"/>
                </a:cxn>
                <a:cxn ang="0">
                  <a:pos x="104" y="21"/>
                </a:cxn>
                <a:cxn ang="0">
                  <a:pos x="79" y="16"/>
                </a:cxn>
                <a:cxn ang="0">
                  <a:pos x="54" y="22"/>
                </a:cxn>
                <a:cxn ang="0">
                  <a:pos x="34" y="39"/>
                </a:cxn>
                <a:cxn ang="0">
                  <a:pos x="21" y="62"/>
                </a:cxn>
                <a:cxn ang="0">
                  <a:pos x="16" y="90"/>
                </a:cxn>
                <a:cxn ang="0">
                  <a:pos x="22" y="118"/>
                </a:cxn>
                <a:cxn ang="0">
                  <a:pos x="36" y="141"/>
                </a:cxn>
                <a:cxn ang="0">
                  <a:pos x="57" y="156"/>
                </a:cxn>
                <a:cxn ang="0">
                  <a:pos x="82" y="161"/>
                </a:cxn>
                <a:cxn ang="0">
                  <a:pos x="107" y="155"/>
                </a:cxn>
                <a:cxn ang="0">
                  <a:pos x="127" y="139"/>
                </a:cxn>
                <a:cxn ang="0">
                  <a:pos x="140" y="115"/>
                </a:cxn>
                <a:cxn ang="0">
                  <a:pos x="145" y="87"/>
                </a:cxn>
                <a:cxn ang="0">
                  <a:pos x="139" y="59"/>
                </a:cxn>
              </a:cxnLst>
              <a:rect l="0" t="0" r="r" b="b"/>
              <a:pathLst>
                <a:path w="161" h="177">
                  <a:moveTo>
                    <a:pt x="160" y="87"/>
                  </a:moveTo>
                  <a:cubicBezTo>
                    <a:pt x="161" y="88"/>
                    <a:pt x="161" y="89"/>
                    <a:pt x="160" y="90"/>
                  </a:cubicBezTo>
                  <a:lnTo>
                    <a:pt x="154" y="121"/>
                  </a:lnTo>
                  <a:cubicBezTo>
                    <a:pt x="154" y="122"/>
                    <a:pt x="154" y="123"/>
                    <a:pt x="153" y="123"/>
                  </a:cubicBezTo>
                  <a:lnTo>
                    <a:pt x="138" y="149"/>
                  </a:lnTo>
                  <a:cubicBezTo>
                    <a:pt x="138" y="150"/>
                    <a:pt x="137" y="151"/>
                    <a:pt x="136" y="152"/>
                  </a:cubicBezTo>
                  <a:lnTo>
                    <a:pt x="113" y="169"/>
                  </a:lnTo>
                  <a:cubicBezTo>
                    <a:pt x="112" y="170"/>
                    <a:pt x="111" y="170"/>
                    <a:pt x="110" y="170"/>
                  </a:cubicBezTo>
                  <a:lnTo>
                    <a:pt x="82" y="176"/>
                  </a:lnTo>
                  <a:cubicBezTo>
                    <a:pt x="81" y="177"/>
                    <a:pt x="80" y="177"/>
                    <a:pt x="79" y="176"/>
                  </a:cubicBezTo>
                  <a:lnTo>
                    <a:pt x="51" y="170"/>
                  </a:lnTo>
                  <a:cubicBezTo>
                    <a:pt x="50" y="170"/>
                    <a:pt x="49" y="170"/>
                    <a:pt x="48" y="169"/>
                  </a:cubicBezTo>
                  <a:lnTo>
                    <a:pt x="25" y="152"/>
                  </a:lnTo>
                  <a:cubicBezTo>
                    <a:pt x="24" y="151"/>
                    <a:pt x="23" y="150"/>
                    <a:pt x="23" y="149"/>
                  </a:cubicBezTo>
                  <a:lnTo>
                    <a:pt x="8" y="123"/>
                  </a:lnTo>
                  <a:cubicBezTo>
                    <a:pt x="7" y="123"/>
                    <a:pt x="7" y="122"/>
                    <a:pt x="7" y="121"/>
                  </a:cubicBezTo>
                  <a:lnTo>
                    <a:pt x="1" y="90"/>
                  </a:lnTo>
                  <a:cubicBezTo>
                    <a:pt x="0" y="89"/>
                    <a:pt x="0" y="88"/>
                    <a:pt x="1" y="87"/>
                  </a:cubicBezTo>
                  <a:lnTo>
                    <a:pt x="7" y="56"/>
                  </a:lnTo>
                  <a:cubicBezTo>
                    <a:pt x="7" y="55"/>
                    <a:pt x="7" y="54"/>
                    <a:pt x="8" y="53"/>
                  </a:cubicBezTo>
                  <a:lnTo>
                    <a:pt x="23" y="28"/>
                  </a:lnTo>
                  <a:cubicBezTo>
                    <a:pt x="23" y="28"/>
                    <a:pt x="24" y="27"/>
                    <a:pt x="25" y="26"/>
                  </a:cubicBezTo>
                  <a:lnTo>
                    <a:pt x="48" y="8"/>
                  </a:lnTo>
                  <a:cubicBezTo>
                    <a:pt x="48" y="7"/>
                    <a:pt x="50" y="7"/>
                    <a:pt x="51" y="7"/>
                  </a:cubicBezTo>
                  <a:lnTo>
                    <a:pt x="79" y="1"/>
                  </a:lnTo>
                  <a:cubicBezTo>
                    <a:pt x="80" y="0"/>
                    <a:pt x="81" y="0"/>
                    <a:pt x="82" y="1"/>
                  </a:cubicBezTo>
                  <a:lnTo>
                    <a:pt x="110" y="7"/>
                  </a:lnTo>
                  <a:cubicBezTo>
                    <a:pt x="111" y="7"/>
                    <a:pt x="112" y="7"/>
                    <a:pt x="113" y="8"/>
                  </a:cubicBezTo>
                  <a:lnTo>
                    <a:pt x="136" y="26"/>
                  </a:lnTo>
                  <a:cubicBezTo>
                    <a:pt x="137" y="27"/>
                    <a:pt x="138" y="28"/>
                    <a:pt x="138" y="28"/>
                  </a:cubicBezTo>
                  <a:lnTo>
                    <a:pt x="153" y="53"/>
                  </a:lnTo>
                  <a:cubicBezTo>
                    <a:pt x="154" y="54"/>
                    <a:pt x="154" y="55"/>
                    <a:pt x="154" y="56"/>
                  </a:cubicBezTo>
                  <a:lnTo>
                    <a:pt x="160" y="87"/>
                  </a:lnTo>
                  <a:close/>
                  <a:moveTo>
                    <a:pt x="139" y="59"/>
                  </a:moveTo>
                  <a:lnTo>
                    <a:pt x="140" y="62"/>
                  </a:lnTo>
                  <a:lnTo>
                    <a:pt x="125" y="37"/>
                  </a:lnTo>
                  <a:lnTo>
                    <a:pt x="127" y="39"/>
                  </a:lnTo>
                  <a:lnTo>
                    <a:pt x="104" y="21"/>
                  </a:lnTo>
                  <a:lnTo>
                    <a:pt x="107" y="22"/>
                  </a:lnTo>
                  <a:lnTo>
                    <a:pt x="79" y="16"/>
                  </a:lnTo>
                  <a:lnTo>
                    <a:pt x="82" y="16"/>
                  </a:lnTo>
                  <a:lnTo>
                    <a:pt x="54" y="22"/>
                  </a:lnTo>
                  <a:lnTo>
                    <a:pt x="57" y="21"/>
                  </a:lnTo>
                  <a:lnTo>
                    <a:pt x="34" y="39"/>
                  </a:lnTo>
                  <a:lnTo>
                    <a:pt x="36" y="37"/>
                  </a:lnTo>
                  <a:lnTo>
                    <a:pt x="21" y="62"/>
                  </a:lnTo>
                  <a:lnTo>
                    <a:pt x="22" y="59"/>
                  </a:lnTo>
                  <a:lnTo>
                    <a:pt x="16" y="90"/>
                  </a:lnTo>
                  <a:lnTo>
                    <a:pt x="16" y="87"/>
                  </a:lnTo>
                  <a:lnTo>
                    <a:pt x="22" y="118"/>
                  </a:lnTo>
                  <a:lnTo>
                    <a:pt x="21" y="115"/>
                  </a:lnTo>
                  <a:lnTo>
                    <a:pt x="36" y="141"/>
                  </a:lnTo>
                  <a:lnTo>
                    <a:pt x="34" y="139"/>
                  </a:lnTo>
                  <a:lnTo>
                    <a:pt x="57" y="156"/>
                  </a:lnTo>
                  <a:lnTo>
                    <a:pt x="54" y="155"/>
                  </a:lnTo>
                  <a:lnTo>
                    <a:pt x="82" y="161"/>
                  </a:lnTo>
                  <a:lnTo>
                    <a:pt x="79" y="161"/>
                  </a:lnTo>
                  <a:lnTo>
                    <a:pt x="107" y="155"/>
                  </a:lnTo>
                  <a:lnTo>
                    <a:pt x="104" y="156"/>
                  </a:lnTo>
                  <a:lnTo>
                    <a:pt x="127" y="139"/>
                  </a:lnTo>
                  <a:lnTo>
                    <a:pt x="125" y="141"/>
                  </a:lnTo>
                  <a:lnTo>
                    <a:pt x="140" y="115"/>
                  </a:lnTo>
                  <a:lnTo>
                    <a:pt x="139" y="118"/>
                  </a:lnTo>
                  <a:lnTo>
                    <a:pt x="145" y="87"/>
                  </a:lnTo>
                  <a:lnTo>
                    <a:pt x="145" y="90"/>
                  </a:lnTo>
                  <a:lnTo>
                    <a:pt x="139" y="59"/>
                  </a:lnTo>
                  <a:close/>
                </a:path>
              </a:pathLst>
            </a:custGeom>
            <a:solidFill>
              <a:srgbClr val="DA8137"/>
            </a:solidFill>
            <a:ln w="7938"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73" name="Oval 125"/>
            <p:cNvSpPr>
              <a:spLocks noChangeArrowheads="1"/>
            </p:cNvSpPr>
            <p:nvPr/>
          </p:nvSpPr>
          <p:spPr bwMode="auto">
            <a:xfrm>
              <a:off x="3248" y="2245"/>
              <a:ext cx="47" cy="43"/>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74" name="Freeform 126"/>
            <p:cNvSpPr>
              <a:spLocks noEditPoints="1"/>
            </p:cNvSpPr>
            <p:nvPr/>
          </p:nvSpPr>
          <p:spPr bwMode="auto">
            <a:xfrm>
              <a:off x="3246" y="2243"/>
              <a:ext cx="51" cy="48"/>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DA8137"/>
            </a:solidFill>
            <a:ln w="7938"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75" name="Oval 127"/>
            <p:cNvSpPr>
              <a:spLocks noChangeArrowheads="1"/>
            </p:cNvSpPr>
            <p:nvPr/>
          </p:nvSpPr>
          <p:spPr bwMode="auto">
            <a:xfrm>
              <a:off x="3563" y="2245"/>
              <a:ext cx="47" cy="43"/>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76" name="Freeform 128"/>
            <p:cNvSpPr>
              <a:spLocks noEditPoints="1"/>
            </p:cNvSpPr>
            <p:nvPr/>
          </p:nvSpPr>
          <p:spPr bwMode="auto">
            <a:xfrm>
              <a:off x="3561" y="2243"/>
              <a:ext cx="51" cy="48"/>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DA8137"/>
            </a:solidFill>
            <a:ln w="7938"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77" name="Oval 129"/>
            <p:cNvSpPr>
              <a:spLocks noChangeArrowheads="1"/>
            </p:cNvSpPr>
            <p:nvPr/>
          </p:nvSpPr>
          <p:spPr bwMode="auto">
            <a:xfrm>
              <a:off x="3878" y="2245"/>
              <a:ext cx="47" cy="43"/>
            </a:xfrm>
            <a:prstGeom prst="ellipse">
              <a:avLst/>
            </a:pr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sp>
          <p:nvSpPr>
            <p:cNvPr id="53378" name="Freeform 130"/>
            <p:cNvSpPr>
              <a:spLocks noEditPoints="1"/>
            </p:cNvSpPr>
            <p:nvPr/>
          </p:nvSpPr>
          <p:spPr bwMode="auto">
            <a:xfrm>
              <a:off x="3876" y="2243"/>
              <a:ext cx="51" cy="48"/>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DA8137"/>
            </a:solidFill>
            <a:ln w="7938" cap="flat">
              <a:solidFill>
                <a:srgbClr val="DA8137"/>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3379" name="Rectangle 131"/>
            <p:cNvSpPr>
              <a:spLocks noChangeArrowheads="1"/>
            </p:cNvSpPr>
            <p:nvPr/>
          </p:nvSpPr>
          <p:spPr bwMode="auto">
            <a:xfrm>
              <a:off x="2388" y="1704"/>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5</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80" name="Rectangle 132"/>
            <p:cNvSpPr>
              <a:spLocks noChangeArrowheads="1"/>
            </p:cNvSpPr>
            <p:nvPr/>
          </p:nvSpPr>
          <p:spPr bwMode="auto">
            <a:xfrm>
              <a:off x="2703" y="2051"/>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81" name="Rectangle 133"/>
            <p:cNvSpPr>
              <a:spLocks noChangeArrowheads="1"/>
            </p:cNvSpPr>
            <p:nvPr/>
          </p:nvSpPr>
          <p:spPr bwMode="auto">
            <a:xfrm>
              <a:off x="3017" y="2051"/>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82" name="Rectangle 134"/>
            <p:cNvSpPr>
              <a:spLocks noChangeArrowheads="1"/>
            </p:cNvSpPr>
            <p:nvPr/>
          </p:nvSpPr>
          <p:spPr bwMode="auto">
            <a:xfrm>
              <a:off x="3332" y="1997"/>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2,8</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83" name="Rectangle 135"/>
            <p:cNvSpPr>
              <a:spLocks noChangeArrowheads="1"/>
            </p:cNvSpPr>
            <p:nvPr/>
          </p:nvSpPr>
          <p:spPr bwMode="auto">
            <a:xfrm>
              <a:off x="3648" y="1673"/>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5,22</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84" name="Rectangle 136"/>
            <p:cNvSpPr>
              <a:spLocks noChangeArrowheads="1"/>
            </p:cNvSpPr>
            <p:nvPr/>
          </p:nvSpPr>
          <p:spPr bwMode="auto">
            <a:xfrm>
              <a:off x="3962" y="1861"/>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3,82</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85" name="Rectangle 137"/>
            <p:cNvSpPr>
              <a:spLocks noChangeArrowheads="1"/>
            </p:cNvSpPr>
            <p:nvPr/>
          </p:nvSpPr>
          <p:spPr bwMode="auto">
            <a:xfrm>
              <a:off x="2193" y="1796"/>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4,3</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86" name="Rectangle 138"/>
            <p:cNvSpPr>
              <a:spLocks noChangeArrowheads="1"/>
            </p:cNvSpPr>
            <p:nvPr/>
          </p:nvSpPr>
          <p:spPr bwMode="auto">
            <a:xfrm>
              <a:off x="2507" y="1930"/>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3,3</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87" name="Rectangle 139"/>
            <p:cNvSpPr>
              <a:spLocks noChangeArrowheads="1"/>
            </p:cNvSpPr>
            <p:nvPr/>
          </p:nvSpPr>
          <p:spPr bwMode="auto">
            <a:xfrm>
              <a:off x="2822" y="1997"/>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2,8</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88" name="Rectangle 140"/>
            <p:cNvSpPr>
              <a:spLocks noChangeArrowheads="1"/>
            </p:cNvSpPr>
            <p:nvPr/>
          </p:nvSpPr>
          <p:spPr bwMode="auto">
            <a:xfrm>
              <a:off x="3136" y="1997"/>
              <a:ext cx="1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2,8</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89" name="Rectangle 141"/>
            <p:cNvSpPr>
              <a:spLocks noChangeArrowheads="1"/>
            </p:cNvSpPr>
            <p:nvPr/>
          </p:nvSpPr>
          <p:spPr bwMode="auto">
            <a:xfrm>
              <a:off x="3421" y="1853"/>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3,89</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90" name="Rectangle 142"/>
            <p:cNvSpPr>
              <a:spLocks noChangeArrowheads="1"/>
            </p:cNvSpPr>
            <p:nvPr/>
          </p:nvSpPr>
          <p:spPr bwMode="auto">
            <a:xfrm>
              <a:off x="3735" y="1944"/>
              <a:ext cx="25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3,20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91" name="Rectangle 143"/>
            <p:cNvSpPr>
              <a:spLocks noChangeArrowheads="1"/>
            </p:cNvSpPr>
            <p:nvPr/>
          </p:nvSpPr>
          <p:spPr bwMode="auto">
            <a:xfrm>
              <a:off x="2083" y="2368"/>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92" name="Rectangle 144"/>
            <p:cNvSpPr>
              <a:spLocks noChangeArrowheads="1"/>
            </p:cNvSpPr>
            <p:nvPr/>
          </p:nvSpPr>
          <p:spPr bwMode="auto">
            <a:xfrm>
              <a:off x="2083" y="2235"/>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1</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93" name="Rectangle 145"/>
            <p:cNvSpPr>
              <a:spLocks noChangeArrowheads="1"/>
            </p:cNvSpPr>
            <p:nvPr/>
          </p:nvSpPr>
          <p:spPr bwMode="auto">
            <a:xfrm>
              <a:off x="2083" y="2102"/>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94" name="Rectangle 146"/>
            <p:cNvSpPr>
              <a:spLocks noChangeArrowheads="1"/>
            </p:cNvSpPr>
            <p:nvPr/>
          </p:nvSpPr>
          <p:spPr bwMode="auto">
            <a:xfrm>
              <a:off x="2083" y="1967"/>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95" name="Rectangle 147"/>
            <p:cNvSpPr>
              <a:spLocks noChangeArrowheads="1"/>
            </p:cNvSpPr>
            <p:nvPr/>
          </p:nvSpPr>
          <p:spPr bwMode="auto">
            <a:xfrm>
              <a:off x="2083" y="1833"/>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96" name="Rectangle 148"/>
            <p:cNvSpPr>
              <a:spLocks noChangeArrowheads="1"/>
            </p:cNvSpPr>
            <p:nvPr/>
          </p:nvSpPr>
          <p:spPr bwMode="auto">
            <a:xfrm>
              <a:off x="2083" y="1700"/>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5</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97" name="Rectangle 149"/>
            <p:cNvSpPr>
              <a:spLocks noChangeArrowheads="1"/>
            </p:cNvSpPr>
            <p:nvPr/>
          </p:nvSpPr>
          <p:spPr bwMode="auto">
            <a:xfrm>
              <a:off x="2083" y="1567"/>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6</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3398" name="Freeform 150"/>
            <p:cNvSpPr>
              <a:spLocks noEditPoints="1"/>
            </p:cNvSpPr>
            <p:nvPr/>
          </p:nvSpPr>
          <p:spPr bwMode="auto">
            <a:xfrm>
              <a:off x="1356" y="1534"/>
              <a:ext cx="2775" cy="1483"/>
            </a:xfrm>
            <a:custGeom>
              <a:avLst/>
              <a:gdLst/>
              <a:ahLst/>
              <a:cxnLst>
                <a:cxn ang="0">
                  <a:pos x="0" y="8"/>
                </a:cxn>
                <a:cxn ang="0">
                  <a:pos x="8" y="0"/>
                </a:cxn>
                <a:cxn ang="0">
                  <a:pos x="9576" y="0"/>
                </a:cxn>
                <a:cxn ang="0">
                  <a:pos x="9584" y="8"/>
                </a:cxn>
                <a:cxn ang="0">
                  <a:pos x="9584" y="5512"/>
                </a:cxn>
                <a:cxn ang="0">
                  <a:pos x="9576" y="5520"/>
                </a:cxn>
                <a:cxn ang="0">
                  <a:pos x="8" y="5520"/>
                </a:cxn>
                <a:cxn ang="0">
                  <a:pos x="0" y="5512"/>
                </a:cxn>
                <a:cxn ang="0">
                  <a:pos x="0" y="8"/>
                </a:cxn>
                <a:cxn ang="0">
                  <a:pos x="16" y="5512"/>
                </a:cxn>
                <a:cxn ang="0">
                  <a:pos x="8" y="5504"/>
                </a:cxn>
                <a:cxn ang="0">
                  <a:pos x="9576" y="5504"/>
                </a:cxn>
                <a:cxn ang="0">
                  <a:pos x="9568" y="5512"/>
                </a:cxn>
                <a:cxn ang="0">
                  <a:pos x="9568" y="8"/>
                </a:cxn>
                <a:cxn ang="0">
                  <a:pos x="9576" y="16"/>
                </a:cxn>
                <a:cxn ang="0">
                  <a:pos x="8" y="16"/>
                </a:cxn>
                <a:cxn ang="0">
                  <a:pos x="16" y="8"/>
                </a:cxn>
                <a:cxn ang="0">
                  <a:pos x="16" y="5512"/>
                </a:cxn>
              </a:cxnLst>
              <a:rect l="0" t="0" r="r" b="b"/>
              <a:pathLst>
                <a:path w="9584" h="5520">
                  <a:moveTo>
                    <a:pt x="0" y="8"/>
                  </a:moveTo>
                  <a:cubicBezTo>
                    <a:pt x="0" y="4"/>
                    <a:pt x="4" y="0"/>
                    <a:pt x="8" y="0"/>
                  </a:cubicBezTo>
                  <a:lnTo>
                    <a:pt x="9576" y="0"/>
                  </a:lnTo>
                  <a:cubicBezTo>
                    <a:pt x="9581" y="0"/>
                    <a:pt x="9584" y="4"/>
                    <a:pt x="9584" y="8"/>
                  </a:cubicBezTo>
                  <a:lnTo>
                    <a:pt x="9584" y="5512"/>
                  </a:lnTo>
                  <a:cubicBezTo>
                    <a:pt x="9584" y="5517"/>
                    <a:pt x="9581" y="5520"/>
                    <a:pt x="9576" y="5520"/>
                  </a:cubicBezTo>
                  <a:lnTo>
                    <a:pt x="8" y="5520"/>
                  </a:lnTo>
                  <a:cubicBezTo>
                    <a:pt x="4" y="5520"/>
                    <a:pt x="0" y="5517"/>
                    <a:pt x="0" y="5512"/>
                  </a:cubicBezTo>
                  <a:lnTo>
                    <a:pt x="0" y="8"/>
                  </a:lnTo>
                  <a:close/>
                  <a:moveTo>
                    <a:pt x="16" y="5512"/>
                  </a:moveTo>
                  <a:lnTo>
                    <a:pt x="8" y="5504"/>
                  </a:lnTo>
                  <a:lnTo>
                    <a:pt x="9576" y="5504"/>
                  </a:lnTo>
                  <a:lnTo>
                    <a:pt x="9568" y="5512"/>
                  </a:lnTo>
                  <a:lnTo>
                    <a:pt x="9568" y="8"/>
                  </a:lnTo>
                  <a:lnTo>
                    <a:pt x="9576" y="16"/>
                  </a:lnTo>
                  <a:lnTo>
                    <a:pt x="8" y="16"/>
                  </a:lnTo>
                  <a:lnTo>
                    <a:pt x="16" y="8"/>
                  </a:lnTo>
                  <a:lnTo>
                    <a:pt x="16" y="5512"/>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grpSp>
      <p:sp>
        <p:nvSpPr>
          <p:cNvPr id="151" name="150 Rectángulo"/>
          <p:cNvSpPr/>
          <p:nvPr/>
        </p:nvSpPr>
        <p:spPr>
          <a:xfrm>
            <a:off x="323528" y="6237312"/>
            <a:ext cx="5814392" cy="369332"/>
          </a:xfrm>
          <a:prstGeom prst="rect">
            <a:avLst/>
          </a:prstGeom>
        </p:spPr>
        <p:txBody>
          <a:bodyPr wrap="square">
            <a:spAutoFit/>
          </a:bodyPr>
          <a:lstStyle/>
          <a:p>
            <a:r>
              <a:rPr lang="es-ES_tradnl" dirty="0" smtClean="0"/>
              <a:t>Fuente Unidad de Estadística _OEI  HONADOMANI  2011 </a:t>
            </a:r>
            <a:endParaRPr lang="es-P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Autofit/>
          </a:bodyPr>
          <a:lstStyle/>
          <a:p>
            <a:r>
              <a:rPr lang="es-PE" sz="3200" b="1" dirty="0" smtClean="0"/>
              <a:t>Rendimiento Cama HONADOMANI </a:t>
            </a:r>
            <a:r>
              <a:rPr lang="es-PE" sz="3200" b="1" dirty="0" smtClean="0"/>
              <a:t/>
            </a:r>
            <a:br>
              <a:rPr lang="es-PE" sz="3200" b="1" dirty="0" smtClean="0"/>
            </a:br>
            <a:r>
              <a:rPr lang="es-PE" sz="3200" b="1" dirty="0" smtClean="0"/>
              <a:t>Años 2005-2010</a:t>
            </a:r>
            <a:endParaRPr lang="es-PE" sz="3200" dirty="0"/>
          </a:p>
        </p:txBody>
      </p:sp>
      <p:grpSp>
        <p:nvGrpSpPr>
          <p:cNvPr id="54277" name="Group 5"/>
          <p:cNvGrpSpPr>
            <a:grpSpLocks noChangeAspect="1"/>
          </p:cNvGrpSpPr>
          <p:nvPr/>
        </p:nvGrpSpPr>
        <p:grpSpPr bwMode="auto">
          <a:xfrm>
            <a:off x="528563" y="1485578"/>
            <a:ext cx="8147893" cy="4607718"/>
            <a:chOff x="-166" y="709"/>
            <a:chExt cx="4141" cy="2494"/>
          </a:xfrm>
        </p:grpSpPr>
        <p:sp>
          <p:nvSpPr>
            <p:cNvPr id="54276" name="AutoShape 4"/>
            <p:cNvSpPr>
              <a:spLocks noChangeAspect="1" noChangeArrowheads="1" noTextEdit="1"/>
            </p:cNvSpPr>
            <p:nvPr/>
          </p:nvSpPr>
          <p:spPr bwMode="auto">
            <a:xfrm>
              <a:off x="-166" y="709"/>
              <a:ext cx="4141" cy="24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78" name="Rectangle 6"/>
            <p:cNvSpPr>
              <a:spLocks noChangeArrowheads="1"/>
            </p:cNvSpPr>
            <p:nvPr/>
          </p:nvSpPr>
          <p:spPr bwMode="auto">
            <a:xfrm>
              <a:off x="-162" y="713"/>
              <a:ext cx="4126" cy="24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79" name="Rectangle 7"/>
            <p:cNvSpPr>
              <a:spLocks noChangeArrowheads="1"/>
            </p:cNvSpPr>
            <p:nvPr/>
          </p:nvSpPr>
          <p:spPr bwMode="auto">
            <a:xfrm>
              <a:off x="1117" y="773"/>
              <a:ext cx="2809" cy="15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80" name="Freeform 8"/>
            <p:cNvSpPr>
              <a:spLocks noEditPoints="1"/>
            </p:cNvSpPr>
            <p:nvPr/>
          </p:nvSpPr>
          <p:spPr bwMode="auto">
            <a:xfrm>
              <a:off x="1121" y="773"/>
              <a:ext cx="2801" cy="1436"/>
            </a:xfrm>
            <a:custGeom>
              <a:avLst/>
              <a:gdLst/>
              <a:ahLst/>
              <a:cxnLst>
                <a:cxn ang="0">
                  <a:pos x="0" y="1429"/>
                </a:cxn>
                <a:cxn ang="0">
                  <a:pos x="2801" y="1429"/>
                </a:cxn>
                <a:cxn ang="0">
                  <a:pos x="2801" y="1436"/>
                </a:cxn>
                <a:cxn ang="0">
                  <a:pos x="0" y="1436"/>
                </a:cxn>
                <a:cxn ang="0">
                  <a:pos x="0" y="1429"/>
                </a:cxn>
                <a:cxn ang="0">
                  <a:pos x="0" y="1300"/>
                </a:cxn>
                <a:cxn ang="0">
                  <a:pos x="2801" y="1300"/>
                </a:cxn>
                <a:cxn ang="0">
                  <a:pos x="2801" y="1308"/>
                </a:cxn>
                <a:cxn ang="0">
                  <a:pos x="0" y="1308"/>
                </a:cxn>
                <a:cxn ang="0">
                  <a:pos x="0" y="1300"/>
                </a:cxn>
                <a:cxn ang="0">
                  <a:pos x="0" y="1164"/>
                </a:cxn>
                <a:cxn ang="0">
                  <a:pos x="2801" y="1164"/>
                </a:cxn>
                <a:cxn ang="0">
                  <a:pos x="2801" y="1172"/>
                </a:cxn>
                <a:cxn ang="0">
                  <a:pos x="0" y="1172"/>
                </a:cxn>
                <a:cxn ang="0">
                  <a:pos x="0" y="1164"/>
                </a:cxn>
                <a:cxn ang="0">
                  <a:pos x="0" y="1036"/>
                </a:cxn>
                <a:cxn ang="0">
                  <a:pos x="2801" y="1036"/>
                </a:cxn>
                <a:cxn ang="0">
                  <a:pos x="2801" y="1043"/>
                </a:cxn>
                <a:cxn ang="0">
                  <a:pos x="0" y="1043"/>
                </a:cxn>
                <a:cxn ang="0">
                  <a:pos x="0" y="1036"/>
                </a:cxn>
                <a:cxn ang="0">
                  <a:pos x="0" y="907"/>
                </a:cxn>
                <a:cxn ang="0">
                  <a:pos x="2801" y="907"/>
                </a:cxn>
                <a:cxn ang="0">
                  <a:pos x="2801" y="915"/>
                </a:cxn>
                <a:cxn ang="0">
                  <a:pos x="0" y="915"/>
                </a:cxn>
                <a:cxn ang="0">
                  <a:pos x="0" y="907"/>
                </a:cxn>
                <a:cxn ang="0">
                  <a:pos x="0" y="779"/>
                </a:cxn>
                <a:cxn ang="0">
                  <a:pos x="2801" y="779"/>
                </a:cxn>
                <a:cxn ang="0">
                  <a:pos x="2801" y="786"/>
                </a:cxn>
                <a:cxn ang="0">
                  <a:pos x="0" y="786"/>
                </a:cxn>
                <a:cxn ang="0">
                  <a:pos x="0" y="779"/>
                </a:cxn>
                <a:cxn ang="0">
                  <a:pos x="0" y="650"/>
                </a:cxn>
                <a:cxn ang="0">
                  <a:pos x="2801" y="650"/>
                </a:cxn>
                <a:cxn ang="0">
                  <a:pos x="2801" y="658"/>
                </a:cxn>
                <a:cxn ang="0">
                  <a:pos x="0" y="658"/>
                </a:cxn>
                <a:cxn ang="0">
                  <a:pos x="0" y="650"/>
                </a:cxn>
                <a:cxn ang="0">
                  <a:pos x="0" y="514"/>
                </a:cxn>
                <a:cxn ang="0">
                  <a:pos x="2801" y="514"/>
                </a:cxn>
                <a:cxn ang="0">
                  <a:pos x="2801" y="522"/>
                </a:cxn>
                <a:cxn ang="0">
                  <a:pos x="0" y="522"/>
                </a:cxn>
                <a:cxn ang="0">
                  <a:pos x="0" y="514"/>
                </a:cxn>
                <a:cxn ang="0">
                  <a:pos x="0" y="386"/>
                </a:cxn>
                <a:cxn ang="0">
                  <a:pos x="2801" y="386"/>
                </a:cxn>
                <a:cxn ang="0">
                  <a:pos x="2801" y="393"/>
                </a:cxn>
                <a:cxn ang="0">
                  <a:pos x="0" y="393"/>
                </a:cxn>
                <a:cxn ang="0">
                  <a:pos x="0" y="386"/>
                </a:cxn>
                <a:cxn ang="0">
                  <a:pos x="0" y="257"/>
                </a:cxn>
                <a:cxn ang="0">
                  <a:pos x="2801" y="257"/>
                </a:cxn>
                <a:cxn ang="0">
                  <a:pos x="2801" y="265"/>
                </a:cxn>
                <a:cxn ang="0">
                  <a:pos x="0" y="265"/>
                </a:cxn>
                <a:cxn ang="0">
                  <a:pos x="0" y="257"/>
                </a:cxn>
                <a:cxn ang="0">
                  <a:pos x="0" y="129"/>
                </a:cxn>
                <a:cxn ang="0">
                  <a:pos x="2801" y="129"/>
                </a:cxn>
                <a:cxn ang="0">
                  <a:pos x="2801" y="136"/>
                </a:cxn>
                <a:cxn ang="0">
                  <a:pos x="0" y="136"/>
                </a:cxn>
                <a:cxn ang="0">
                  <a:pos x="0" y="129"/>
                </a:cxn>
                <a:cxn ang="0">
                  <a:pos x="0" y="0"/>
                </a:cxn>
                <a:cxn ang="0">
                  <a:pos x="2801" y="0"/>
                </a:cxn>
                <a:cxn ang="0">
                  <a:pos x="2801" y="8"/>
                </a:cxn>
                <a:cxn ang="0">
                  <a:pos x="0" y="8"/>
                </a:cxn>
                <a:cxn ang="0">
                  <a:pos x="0" y="0"/>
                </a:cxn>
              </a:cxnLst>
              <a:rect l="0" t="0" r="r" b="b"/>
              <a:pathLst>
                <a:path w="2801" h="1436">
                  <a:moveTo>
                    <a:pt x="0" y="1429"/>
                  </a:moveTo>
                  <a:lnTo>
                    <a:pt x="2801" y="1429"/>
                  </a:lnTo>
                  <a:lnTo>
                    <a:pt x="2801" y="1436"/>
                  </a:lnTo>
                  <a:lnTo>
                    <a:pt x="0" y="1436"/>
                  </a:lnTo>
                  <a:lnTo>
                    <a:pt x="0" y="1429"/>
                  </a:lnTo>
                  <a:close/>
                  <a:moveTo>
                    <a:pt x="0" y="1300"/>
                  </a:moveTo>
                  <a:lnTo>
                    <a:pt x="2801" y="1300"/>
                  </a:lnTo>
                  <a:lnTo>
                    <a:pt x="2801" y="1308"/>
                  </a:lnTo>
                  <a:lnTo>
                    <a:pt x="0" y="1308"/>
                  </a:lnTo>
                  <a:lnTo>
                    <a:pt x="0" y="1300"/>
                  </a:lnTo>
                  <a:close/>
                  <a:moveTo>
                    <a:pt x="0" y="1164"/>
                  </a:moveTo>
                  <a:lnTo>
                    <a:pt x="2801" y="1164"/>
                  </a:lnTo>
                  <a:lnTo>
                    <a:pt x="2801" y="1172"/>
                  </a:lnTo>
                  <a:lnTo>
                    <a:pt x="0" y="1172"/>
                  </a:lnTo>
                  <a:lnTo>
                    <a:pt x="0" y="1164"/>
                  </a:lnTo>
                  <a:close/>
                  <a:moveTo>
                    <a:pt x="0" y="1036"/>
                  </a:moveTo>
                  <a:lnTo>
                    <a:pt x="2801" y="1036"/>
                  </a:lnTo>
                  <a:lnTo>
                    <a:pt x="2801" y="1043"/>
                  </a:lnTo>
                  <a:lnTo>
                    <a:pt x="0" y="1043"/>
                  </a:lnTo>
                  <a:lnTo>
                    <a:pt x="0" y="1036"/>
                  </a:lnTo>
                  <a:close/>
                  <a:moveTo>
                    <a:pt x="0" y="907"/>
                  </a:moveTo>
                  <a:lnTo>
                    <a:pt x="2801" y="907"/>
                  </a:lnTo>
                  <a:lnTo>
                    <a:pt x="2801" y="915"/>
                  </a:lnTo>
                  <a:lnTo>
                    <a:pt x="0" y="915"/>
                  </a:lnTo>
                  <a:lnTo>
                    <a:pt x="0" y="907"/>
                  </a:lnTo>
                  <a:close/>
                  <a:moveTo>
                    <a:pt x="0" y="779"/>
                  </a:moveTo>
                  <a:lnTo>
                    <a:pt x="2801" y="779"/>
                  </a:lnTo>
                  <a:lnTo>
                    <a:pt x="2801" y="786"/>
                  </a:lnTo>
                  <a:lnTo>
                    <a:pt x="0" y="786"/>
                  </a:lnTo>
                  <a:lnTo>
                    <a:pt x="0" y="779"/>
                  </a:lnTo>
                  <a:close/>
                  <a:moveTo>
                    <a:pt x="0" y="650"/>
                  </a:moveTo>
                  <a:lnTo>
                    <a:pt x="2801" y="650"/>
                  </a:lnTo>
                  <a:lnTo>
                    <a:pt x="2801" y="658"/>
                  </a:lnTo>
                  <a:lnTo>
                    <a:pt x="0" y="658"/>
                  </a:lnTo>
                  <a:lnTo>
                    <a:pt x="0" y="650"/>
                  </a:lnTo>
                  <a:close/>
                  <a:moveTo>
                    <a:pt x="0" y="514"/>
                  </a:moveTo>
                  <a:lnTo>
                    <a:pt x="2801" y="514"/>
                  </a:lnTo>
                  <a:lnTo>
                    <a:pt x="2801" y="522"/>
                  </a:lnTo>
                  <a:lnTo>
                    <a:pt x="0" y="522"/>
                  </a:lnTo>
                  <a:lnTo>
                    <a:pt x="0" y="514"/>
                  </a:lnTo>
                  <a:close/>
                  <a:moveTo>
                    <a:pt x="0" y="386"/>
                  </a:moveTo>
                  <a:lnTo>
                    <a:pt x="2801" y="386"/>
                  </a:lnTo>
                  <a:lnTo>
                    <a:pt x="2801" y="393"/>
                  </a:lnTo>
                  <a:lnTo>
                    <a:pt x="0" y="393"/>
                  </a:lnTo>
                  <a:lnTo>
                    <a:pt x="0" y="386"/>
                  </a:lnTo>
                  <a:close/>
                  <a:moveTo>
                    <a:pt x="0" y="257"/>
                  </a:moveTo>
                  <a:lnTo>
                    <a:pt x="2801" y="257"/>
                  </a:lnTo>
                  <a:lnTo>
                    <a:pt x="2801" y="265"/>
                  </a:lnTo>
                  <a:lnTo>
                    <a:pt x="0" y="265"/>
                  </a:lnTo>
                  <a:lnTo>
                    <a:pt x="0" y="257"/>
                  </a:lnTo>
                  <a:close/>
                  <a:moveTo>
                    <a:pt x="0" y="129"/>
                  </a:moveTo>
                  <a:lnTo>
                    <a:pt x="2801" y="129"/>
                  </a:lnTo>
                  <a:lnTo>
                    <a:pt x="2801" y="136"/>
                  </a:lnTo>
                  <a:lnTo>
                    <a:pt x="0" y="136"/>
                  </a:lnTo>
                  <a:lnTo>
                    <a:pt x="0" y="129"/>
                  </a:lnTo>
                  <a:close/>
                  <a:moveTo>
                    <a:pt x="0" y="0"/>
                  </a:moveTo>
                  <a:lnTo>
                    <a:pt x="2801" y="0"/>
                  </a:lnTo>
                  <a:lnTo>
                    <a:pt x="2801" y="8"/>
                  </a:lnTo>
                  <a:lnTo>
                    <a:pt x="0" y="8"/>
                  </a:lnTo>
                  <a:lnTo>
                    <a:pt x="0" y="0"/>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81" name="Rectangle 9"/>
            <p:cNvSpPr>
              <a:spLocks noChangeArrowheads="1"/>
            </p:cNvSpPr>
            <p:nvPr/>
          </p:nvSpPr>
          <p:spPr bwMode="auto">
            <a:xfrm>
              <a:off x="1117" y="777"/>
              <a:ext cx="8" cy="1557"/>
            </a:xfrm>
            <a:prstGeom prst="rect">
              <a:avLst/>
            </a:pr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82" name="Rectangle 10"/>
            <p:cNvSpPr>
              <a:spLocks noChangeArrowheads="1"/>
            </p:cNvSpPr>
            <p:nvPr/>
          </p:nvSpPr>
          <p:spPr bwMode="auto">
            <a:xfrm>
              <a:off x="1121" y="2330"/>
              <a:ext cx="2801" cy="8"/>
            </a:xfrm>
            <a:prstGeom prst="rect">
              <a:avLst/>
            </a:pr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83" name="Rectangle 11"/>
            <p:cNvSpPr>
              <a:spLocks noChangeArrowheads="1"/>
            </p:cNvSpPr>
            <p:nvPr/>
          </p:nvSpPr>
          <p:spPr bwMode="auto">
            <a:xfrm>
              <a:off x="1121" y="2330"/>
              <a:ext cx="2801" cy="8"/>
            </a:xfrm>
            <a:prstGeom prst="rect">
              <a:avLst/>
            </a:pr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84" name="Freeform 12"/>
            <p:cNvSpPr>
              <a:spLocks noEditPoints="1"/>
            </p:cNvSpPr>
            <p:nvPr/>
          </p:nvSpPr>
          <p:spPr bwMode="auto">
            <a:xfrm>
              <a:off x="1117" y="2334"/>
              <a:ext cx="2809" cy="181"/>
            </a:xfrm>
            <a:custGeom>
              <a:avLst/>
              <a:gdLst/>
              <a:ahLst/>
              <a:cxnLst>
                <a:cxn ang="0">
                  <a:pos x="8" y="0"/>
                </a:cxn>
                <a:cxn ang="0">
                  <a:pos x="8" y="181"/>
                </a:cxn>
                <a:cxn ang="0">
                  <a:pos x="0" y="181"/>
                </a:cxn>
                <a:cxn ang="0">
                  <a:pos x="0" y="0"/>
                </a:cxn>
                <a:cxn ang="0">
                  <a:pos x="8" y="0"/>
                </a:cxn>
                <a:cxn ang="0">
                  <a:pos x="477" y="0"/>
                </a:cxn>
                <a:cxn ang="0">
                  <a:pos x="477" y="181"/>
                </a:cxn>
                <a:cxn ang="0">
                  <a:pos x="470" y="181"/>
                </a:cxn>
                <a:cxn ang="0">
                  <a:pos x="470" y="0"/>
                </a:cxn>
                <a:cxn ang="0">
                  <a:pos x="477" y="0"/>
                </a:cxn>
                <a:cxn ang="0">
                  <a:pos x="939" y="0"/>
                </a:cxn>
                <a:cxn ang="0">
                  <a:pos x="939" y="181"/>
                </a:cxn>
                <a:cxn ang="0">
                  <a:pos x="931" y="181"/>
                </a:cxn>
                <a:cxn ang="0">
                  <a:pos x="931" y="0"/>
                </a:cxn>
                <a:cxn ang="0">
                  <a:pos x="939" y="0"/>
                </a:cxn>
                <a:cxn ang="0">
                  <a:pos x="1408" y="0"/>
                </a:cxn>
                <a:cxn ang="0">
                  <a:pos x="1408" y="181"/>
                </a:cxn>
                <a:cxn ang="0">
                  <a:pos x="1401" y="181"/>
                </a:cxn>
                <a:cxn ang="0">
                  <a:pos x="1401" y="0"/>
                </a:cxn>
                <a:cxn ang="0">
                  <a:pos x="1408" y="0"/>
                </a:cxn>
                <a:cxn ang="0">
                  <a:pos x="1878" y="0"/>
                </a:cxn>
                <a:cxn ang="0">
                  <a:pos x="1878" y="181"/>
                </a:cxn>
                <a:cxn ang="0">
                  <a:pos x="1870" y="181"/>
                </a:cxn>
                <a:cxn ang="0">
                  <a:pos x="1870" y="0"/>
                </a:cxn>
                <a:cxn ang="0">
                  <a:pos x="1878" y="0"/>
                </a:cxn>
                <a:cxn ang="0">
                  <a:pos x="2347" y="0"/>
                </a:cxn>
                <a:cxn ang="0">
                  <a:pos x="2347" y="181"/>
                </a:cxn>
                <a:cxn ang="0">
                  <a:pos x="2339" y="181"/>
                </a:cxn>
                <a:cxn ang="0">
                  <a:pos x="2339" y="0"/>
                </a:cxn>
                <a:cxn ang="0">
                  <a:pos x="2347" y="0"/>
                </a:cxn>
                <a:cxn ang="0">
                  <a:pos x="2809" y="0"/>
                </a:cxn>
                <a:cxn ang="0">
                  <a:pos x="2809" y="181"/>
                </a:cxn>
                <a:cxn ang="0">
                  <a:pos x="2801" y="181"/>
                </a:cxn>
                <a:cxn ang="0">
                  <a:pos x="2801" y="0"/>
                </a:cxn>
                <a:cxn ang="0">
                  <a:pos x="2809" y="0"/>
                </a:cxn>
              </a:cxnLst>
              <a:rect l="0" t="0" r="r" b="b"/>
              <a:pathLst>
                <a:path w="2809" h="181">
                  <a:moveTo>
                    <a:pt x="8" y="0"/>
                  </a:moveTo>
                  <a:lnTo>
                    <a:pt x="8" y="181"/>
                  </a:lnTo>
                  <a:lnTo>
                    <a:pt x="0" y="181"/>
                  </a:lnTo>
                  <a:lnTo>
                    <a:pt x="0" y="0"/>
                  </a:lnTo>
                  <a:lnTo>
                    <a:pt x="8" y="0"/>
                  </a:lnTo>
                  <a:close/>
                  <a:moveTo>
                    <a:pt x="477" y="0"/>
                  </a:moveTo>
                  <a:lnTo>
                    <a:pt x="477" y="181"/>
                  </a:lnTo>
                  <a:lnTo>
                    <a:pt x="470" y="181"/>
                  </a:lnTo>
                  <a:lnTo>
                    <a:pt x="470" y="0"/>
                  </a:lnTo>
                  <a:lnTo>
                    <a:pt x="477" y="0"/>
                  </a:lnTo>
                  <a:close/>
                  <a:moveTo>
                    <a:pt x="939" y="0"/>
                  </a:moveTo>
                  <a:lnTo>
                    <a:pt x="939" y="181"/>
                  </a:lnTo>
                  <a:lnTo>
                    <a:pt x="931" y="181"/>
                  </a:lnTo>
                  <a:lnTo>
                    <a:pt x="931" y="0"/>
                  </a:lnTo>
                  <a:lnTo>
                    <a:pt x="939" y="0"/>
                  </a:lnTo>
                  <a:close/>
                  <a:moveTo>
                    <a:pt x="1408" y="0"/>
                  </a:moveTo>
                  <a:lnTo>
                    <a:pt x="1408" y="181"/>
                  </a:lnTo>
                  <a:lnTo>
                    <a:pt x="1401" y="181"/>
                  </a:lnTo>
                  <a:lnTo>
                    <a:pt x="1401" y="0"/>
                  </a:lnTo>
                  <a:lnTo>
                    <a:pt x="1408" y="0"/>
                  </a:lnTo>
                  <a:close/>
                  <a:moveTo>
                    <a:pt x="1878" y="0"/>
                  </a:moveTo>
                  <a:lnTo>
                    <a:pt x="1878" y="181"/>
                  </a:lnTo>
                  <a:lnTo>
                    <a:pt x="1870" y="181"/>
                  </a:lnTo>
                  <a:lnTo>
                    <a:pt x="1870" y="0"/>
                  </a:lnTo>
                  <a:lnTo>
                    <a:pt x="1878" y="0"/>
                  </a:lnTo>
                  <a:close/>
                  <a:moveTo>
                    <a:pt x="2347" y="0"/>
                  </a:moveTo>
                  <a:lnTo>
                    <a:pt x="2347" y="181"/>
                  </a:lnTo>
                  <a:lnTo>
                    <a:pt x="2339" y="181"/>
                  </a:lnTo>
                  <a:lnTo>
                    <a:pt x="2339" y="0"/>
                  </a:lnTo>
                  <a:lnTo>
                    <a:pt x="2347" y="0"/>
                  </a:lnTo>
                  <a:close/>
                  <a:moveTo>
                    <a:pt x="2809" y="0"/>
                  </a:moveTo>
                  <a:lnTo>
                    <a:pt x="2809" y="181"/>
                  </a:lnTo>
                  <a:lnTo>
                    <a:pt x="2801" y="181"/>
                  </a:lnTo>
                  <a:lnTo>
                    <a:pt x="2801" y="0"/>
                  </a:lnTo>
                  <a:lnTo>
                    <a:pt x="2809" y="0"/>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85" name="Rectangle 13"/>
            <p:cNvSpPr>
              <a:spLocks noChangeArrowheads="1"/>
            </p:cNvSpPr>
            <p:nvPr/>
          </p:nvSpPr>
          <p:spPr bwMode="auto">
            <a:xfrm>
              <a:off x="1249" y="2370"/>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2005</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286" name="Rectangle 14"/>
            <p:cNvSpPr>
              <a:spLocks noChangeArrowheads="1"/>
            </p:cNvSpPr>
            <p:nvPr/>
          </p:nvSpPr>
          <p:spPr bwMode="auto">
            <a:xfrm>
              <a:off x="1717" y="2370"/>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287" name="Rectangle 15"/>
            <p:cNvSpPr>
              <a:spLocks noChangeArrowheads="1"/>
            </p:cNvSpPr>
            <p:nvPr/>
          </p:nvSpPr>
          <p:spPr bwMode="auto">
            <a:xfrm>
              <a:off x="2184" y="2370"/>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288" name="Rectangle 16"/>
            <p:cNvSpPr>
              <a:spLocks noChangeArrowheads="1"/>
            </p:cNvSpPr>
            <p:nvPr/>
          </p:nvSpPr>
          <p:spPr bwMode="auto">
            <a:xfrm>
              <a:off x="2652" y="2370"/>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2008</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289" name="Rectangle 17"/>
            <p:cNvSpPr>
              <a:spLocks noChangeArrowheads="1"/>
            </p:cNvSpPr>
            <p:nvPr/>
          </p:nvSpPr>
          <p:spPr bwMode="auto">
            <a:xfrm>
              <a:off x="3119" y="2370"/>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2009</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290" name="Rectangle 18"/>
            <p:cNvSpPr>
              <a:spLocks noChangeArrowheads="1"/>
            </p:cNvSpPr>
            <p:nvPr/>
          </p:nvSpPr>
          <p:spPr bwMode="auto">
            <a:xfrm>
              <a:off x="3587" y="2370"/>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2010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291" name="Freeform 19"/>
            <p:cNvSpPr>
              <a:spLocks noEditPoints="1"/>
            </p:cNvSpPr>
            <p:nvPr/>
          </p:nvSpPr>
          <p:spPr bwMode="auto">
            <a:xfrm>
              <a:off x="-49" y="2511"/>
              <a:ext cx="3975" cy="178"/>
            </a:xfrm>
            <a:custGeom>
              <a:avLst/>
              <a:gdLst/>
              <a:ahLst/>
              <a:cxnLst>
                <a:cxn ang="0">
                  <a:pos x="3971" y="0"/>
                </a:cxn>
                <a:cxn ang="0">
                  <a:pos x="4" y="8"/>
                </a:cxn>
                <a:cxn ang="0">
                  <a:pos x="8" y="4"/>
                </a:cxn>
                <a:cxn ang="0">
                  <a:pos x="0" y="178"/>
                </a:cxn>
                <a:cxn ang="0">
                  <a:pos x="8" y="4"/>
                </a:cxn>
                <a:cxn ang="0">
                  <a:pos x="1174" y="178"/>
                </a:cxn>
                <a:cxn ang="0">
                  <a:pos x="1166" y="4"/>
                </a:cxn>
                <a:cxn ang="0">
                  <a:pos x="1174" y="4"/>
                </a:cxn>
                <a:cxn ang="0">
                  <a:pos x="1166" y="178"/>
                </a:cxn>
                <a:cxn ang="0">
                  <a:pos x="1174" y="4"/>
                </a:cxn>
                <a:cxn ang="0">
                  <a:pos x="1643" y="178"/>
                </a:cxn>
                <a:cxn ang="0">
                  <a:pos x="1636" y="4"/>
                </a:cxn>
                <a:cxn ang="0">
                  <a:pos x="1643" y="4"/>
                </a:cxn>
                <a:cxn ang="0">
                  <a:pos x="1636" y="178"/>
                </a:cxn>
                <a:cxn ang="0">
                  <a:pos x="1643" y="4"/>
                </a:cxn>
                <a:cxn ang="0">
                  <a:pos x="2105" y="178"/>
                </a:cxn>
                <a:cxn ang="0">
                  <a:pos x="2097" y="4"/>
                </a:cxn>
                <a:cxn ang="0">
                  <a:pos x="2105" y="4"/>
                </a:cxn>
                <a:cxn ang="0">
                  <a:pos x="2097" y="178"/>
                </a:cxn>
                <a:cxn ang="0">
                  <a:pos x="2105" y="4"/>
                </a:cxn>
                <a:cxn ang="0">
                  <a:pos x="2574" y="178"/>
                </a:cxn>
                <a:cxn ang="0">
                  <a:pos x="2567" y="4"/>
                </a:cxn>
                <a:cxn ang="0">
                  <a:pos x="2574" y="4"/>
                </a:cxn>
                <a:cxn ang="0">
                  <a:pos x="2567" y="178"/>
                </a:cxn>
                <a:cxn ang="0">
                  <a:pos x="2574" y="4"/>
                </a:cxn>
                <a:cxn ang="0">
                  <a:pos x="3044" y="178"/>
                </a:cxn>
                <a:cxn ang="0">
                  <a:pos x="3036" y="4"/>
                </a:cxn>
                <a:cxn ang="0">
                  <a:pos x="3044" y="4"/>
                </a:cxn>
                <a:cxn ang="0">
                  <a:pos x="3036" y="178"/>
                </a:cxn>
                <a:cxn ang="0">
                  <a:pos x="3044" y="4"/>
                </a:cxn>
                <a:cxn ang="0">
                  <a:pos x="3513" y="178"/>
                </a:cxn>
                <a:cxn ang="0">
                  <a:pos x="3505" y="4"/>
                </a:cxn>
                <a:cxn ang="0">
                  <a:pos x="3513" y="4"/>
                </a:cxn>
                <a:cxn ang="0">
                  <a:pos x="3505" y="178"/>
                </a:cxn>
                <a:cxn ang="0">
                  <a:pos x="3513" y="4"/>
                </a:cxn>
                <a:cxn ang="0">
                  <a:pos x="3975" y="178"/>
                </a:cxn>
                <a:cxn ang="0">
                  <a:pos x="3967" y="4"/>
                </a:cxn>
                <a:cxn ang="0">
                  <a:pos x="3975" y="4"/>
                </a:cxn>
                <a:cxn ang="0">
                  <a:pos x="3967" y="178"/>
                </a:cxn>
                <a:cxn ang="0">
                  <a:pos x="3975" y="4"/>
                </a:cxn>
              </a:cxnLst>
              <a:rect l="0" t="0" r="r" b="b"/>
              <a:pathLst>
                <a:path w="3975" h="178">
                  <a:moveTo>
                    <a:pt x="4" y="0"/>
                  </a:moveTo>
                  <a:lnTo>
                    <a:pt x="3971" y="0"/>
                  </a:lnTo>
                  <a:lnTo>
                    <a:pt x="3971" y="8"/>
                  </a:lnTo>
                  <a:lnTo>
                    <a:pt x="4" y="8"/>
                  </a:lnTo>
                  <a:lnTo>
                    <a:pt x="4" y="0"/>
                  </a:lnTo>
                  <a:close/>
                  <a:moveTo>
                    <a:pt x="8" y="4"/>
                  </a:moveTo>
                  <a:lnTo>
                    <a:pt x="8" y="178"/>
                  </a:lnTo>
                  <a:lnTo>
                    <a:pt x="0" y="178"/>
                  </a:lnTo>
                  <a:lnTo>
                    <a:pt x="0" y="4"/>
                  </a:lnTo>
                  <a:lnTo>
                    <a:pt x="8" y="4"/>
                  </a:lnTo>
                  <a:close/>
                  <a:moveTo>
                    <a:pt x="1174" y="4"/>
                  </a:moveTo>
                  <a:lnTo>
                    <a:pt x="1174" y="178"/>
                  </a:lnTo>
                  <a:lnTo>
                    <a:pt x="1166" y="178"/>
                  </a:lnTo>
                  <a:lnTo>
                    <a:pt x="1166" y="4"/>
                  </a:lnTo>
                  <a:lnTo>
                    <a:pt x="1174" y="4"/>
                  </a:lnTo>
                  <a:close/>
                  <a:moveTo>
                    <a:pt x="1174" y="4"/>
                  </a:moveTo>
                  <a:lnTo>
                    <a:pt x="1174" y="178"/>
                  </a:lnTo>
                  <a:lnTo>
                    <a:pt x="1166" y="178"/>
                  </a:lnTo>
                  <a:lnTo>
                    <a:pt x="1166" y="4"/>
                  </a:lnTo>
                  <a:lnTo>
                    <a:pt x="1174" y="4"/>
                  </a:lnTo>
                  <a:close/>
                  <a:moveTo>
                    <a:pt x="1643" y="4"/>
                  </a:moveTo>
                  <a:lnTo>
                    <a:pt x="1643" y="178"/>
                  </a:lnTo>
                  <a:lnTo>
                    <a:pt x="1636" y="178"/>
                  </a:lnTo>
                  <a:lnTo>
                    <a:pt x="1636" y="4"/>
                  </a:lnTo>
                  <a:lnTo>
                    <a:pt x="1643" y="4"/>
                  </a:lnTo>
                  <a:close/>
                  <a:moveTo>
                    <a:pt x="1643" y="4"/>
                  </a:moveTo>
                  <a:lnTo>
                    <a:pt x="1643" y="178"/>
                  </a:lnTo>
                  <a:lnTo>
                    <a:pt x="1636" y="178"/>
                  </a:lnTo>
                  <a:lnTo>
                    <a:pt x="1636" y="4"/>
                  </a:lnTo>
                  <a:lnTo>
                    <a:pt x="1643" y="4"/>
                  </a:lnTo>
                  <a:close/>
                  <a:moveTo>
                    <a:pt x="2105" y="4"/>
                  </a:moveTo>
                  <a:lnTo>
                    <a:pt x="2105" y="178"/>
                  </a:lnTo>
                  <a:lnTo>
                    <a:pt x="2097" y="178"/>
                  </a:lnTo>
                  <a:lnTo>
                    <a:pt x="2097" y="4"/>
                  </a:lnTo>
                  <a:lnTo>
                    <a:pt x="2105" y="4"/>
                  </a:lnTo>
                  <a:close/>
                  <a:moveTo>
                    <a:pt x="2105" y="4"/>
                  </a:moveTo>
                  <a:lnTo>
                    <a:pt x="2105" y="178"/>
                  </a:lnTo>
                  <a:lnTo>
                    <a:pt x="2097" y="178"/>
                  </a:lnTo>
                  <a:lnTo>
                    <a:pt x="2097" y="4"/>
                  </a:lnTo>
                  <a:lnTo>
                    <a:pt x="2105" y="4"/>
                  </a:lnTo>
                  <a:close/>
                  <a:moveTo>
                    <a:pt x="2574" y="4"/>
                  </a:moveTo>
                  <a:lnTo>
                    <a:pt x="2574" y="178"/>
                  </a:lnTo>
                  <a:lnTo>
                    <a:pt x="2567" y="178"/>
                  </a:lnTo>
                  <a:lnTo>
                    <a:pt x="2567" y="4"/>
                  </a:lnTo>
                  <a:lnTo>
                    <a:pt x="2574" y="4"/>
                  </a:lnTo>
                  <a:close/>
                  <a:moveTo>
                    <a:pt x="2574" y="4"/>
                  </a:moveTo>
                  <a:lnTo>
                    <a:pt x="2574" y="178"/>
                  </a:lnTo>
                  <a:lnTo>
                    <a:pt x="2567" y="178"/>
                  </a:lnTo>
                  <a:lnTo>
                    <a:pt x="2567" y="4"/>
                  </a:lnTo>
                  <a:lnTo>
                    <a:pt x="2574" y="4"/>
                  </a:lnTo>
                  <a:close/>
                  <a:moveTo>
                    <a:pt x="3044" y="4"/>
                  </a:moveTo>
                  <a:lnTo>
                    <a:pt x="3044" y="178"/>
                  </a:lnTo>
                  <a:lnTo>
                    <a:pt x="3036" y="178"/>
                  </a:lnTo>
                  <a:lnTo>
                    <a:pt x="3036" y="4"/>
                  </a:lnTo>
                  <a:lnTo>
                    <a:pt x="3044" y="4"/>
                  </a:lnTo>
                  <a:close/>
                  <a:moveTo>
                    <a:pt x="3044" y="4"/>
                  </a:moveTo>
                  <a:lnTo>
                    <a:pt x="3044" y="178"/>
                  </a:lnTo>
                  <a:lnTo>
                    <a:pt x="3036" y="178"/>
                  </a:lnTo>
                  <a:lnTo>
                    <a:pt x="3036" y="4"/>
                  </a:lnTo>
                  <a:lnTo>
                    <a:pt x="3044" y="4"/>
                  </a:lnTo>
                  <a:close/>
                  <a:moveTo>
                    <a:pt x="3513" y="4"/>
                  </a:moveTo>
                  <a:lnTo>
                    <a:pt x="3513" y="178"/>
                  </a:lnTo>
                  <a:lnTo>
                    <a:pt x="3505" y="178"/>
                  </a:lnTo>
                  <a:lnTo>
                    <a:pt x="3505" y="4"/>
                  </a:lnTo>
                  <a:lnTo>
                    <a:pt x="3513" y="4"/>
                  </a:lnTo>
                  <a:close/>
                  <a:moveTo>
                    <a:pt x="3513" y="4"/>
                  </a:moveTo>
                  <a:lnTo>
                    <a:pt x="3513" y="178"/>
                  </a:lnTo>
                  <a:lnTo>
                    <a:pt x="3505" y="178"/>
                  </a:lnTo>
                  <a:lnTo>
                    <a:pt x="3505" y="4"/>
                  </a:lnTo>
                  <a:lnTo>
                    <a:pt x="3513" y="4"/>
                  </a:lnTo>
                  <a:close/>
                  <a:moveTo>
                    <a:pt x="3975" y="4"/>
                  </a:moveTo>
                  <a:lnTo>
                    <a:pt x="3975" y="178"/>
                  </a:lnTo>
                  <a:lnTo>
                    <a:pt x="3967" y="178"/>
                  </a:lnTo>
                  <a:lnTo>
                    <a:pt x="3967" y="4"/>
                  </a:lnTo>
                  <a:lnTo>
                    <a:pt x="3975" y="4"/>
                  </a:lnTo>
                  <a:close/>
                  <a:moveTo>
                    <a:pt x="3975" y="4"/>
                  </a:moveTo>
                  <a:lnTo>
                    <a:pt x="3975" y="178"/>
                  </a:lnTo>
                  <a:lnTo>
                    <a:pt x="3967" y="178"/>
                  </a:lnTo>
                  <a:lnTo>
                    <a:pt x="3967" y="4"/>
                  </a:lnTo>
                  <a:lnTo>
                    <a:pt x="3975" y="4"/>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92" name="Freeform 20"/>
            <p:cNvSpPr>
              <a:spLocks/>
            </p:cNvSpPr>
            <p:nvPr/>
          </p:nvSpPr>
          <p:spPr bwMode="auto">
            <a:xfrm>
              <a:off x="-18" y="2580"/>
              <a:ext cx="212" cy="22"/>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4A7EBB"/>
            </a:solidFill>
            <a:ln w="12700"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93" name="Freeform 21"/>
            <p:cNvSpPr>
              <a:spLocks/>
            </p:cNvSpPr>
            <p:nvPr/>
          </p:nvSpPr>
          <p:spPr bwMode="auto">
            <a:xfrm>
              <a:off x="54" y="2561"/>
              <a:ext cx="60" cy="60"/>
            </a:xfrm>
            <a:custGeom>
              <a:avLst/>
              <a:gdLst/>
              <a:ahLst/>
              <a:cxnLst>
                <a:cxn ang="0">
                  <a:pos x="30" y="60"/>
                </a:cxn>
                <a:cxn ang="0">
                  <a:pos x="0" y="30"/>
                </a:cxn>
                <a:cxn ang="0">
                  <a:pos x="30" y="0"/>
                </a:cxn>
                <a:cxn ang="0">
                  <a:pos x="60" y="30"/>
                </a:cxn>
                <a:cxn ang="0">
                  <a:pos x="30" y="60"/>
                </a:cxn>
              </a:cxnLst>
              <a:rect l="0" t="0" r="r" b="b"/>
              <a:pathLst>
                <a:path w="60" h="60">
                  <a:moveTo>
                    <a:pt x="30" y="60"/>
                  </a:moveTo>
                  <a:lnTo>
                    <a:pt x="0" y="30"/>
                  </a:lnTo>
                  <a:lnTo>
                    <a:pt x="30" y="0"/>
                  </a:lnTo>
                  <a:lnTo>
                    <a:pt x="60" y="30"/>
                  </a:lnTo>
                  <a:lnTo>
                    <a:pt x="30" y="6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94" name="Freeform 22"/>
            <p:cNvSpPr>
              <a:spLocks noEditPoints="1"/>
            </p:cNvSpPr>
            <p:nvPr/>
          </p:nvSpPr>
          <p:spPr bwMode="auto">
            <a:xfrm>
              <a:off x="50" y="2557"/>
              <a:ext cx="68" cy="68"/>
            </a:xfrm>
            <a:custGeom>
              <a:avLst/>
              <a:gdLst/>
              <a:ahLst/>
              <a:cxnLst>
                <a:cxn ang="0">
                  <a:pos x="78" y="142"/>
                </a:cxn>
                <a:cxn ang="0">
                  <a:pos x="67" y="142"/>
                </a:cxn>
                <a:cxn ang="0">
                  <a:pos x="3" y="78"/>
                </a:cxn>
                <a:cxn ang="0">
                  <a:pos x="3" y="67"/>
                </a:cxn>
                <a:cxn ang="0">
                  <a:pos x="67" y="3"/>
                </a:cxn>
                <a:cxn ang="0">
                  <a:pos x="78" y="3"/>
                </a:cxn>
                <a:cxn ang="0">
                  <a:pos x="142" y="67"/>
                </a:cxn>
                <a:cxn ang="0">
                  <a:pos x="142" y="78"/>
                </a:cxn>
                <a:cxn ang="0">
                  <a:pos x="78" y="142"/>
                </a:cxn>
                <a:cxn ang="0">
                  <a:pos x="131" y="67"/>
                </a:cxn>
                <a:cxn ang="0">
                  <a:pos x="131" y="78"/>
                </a:cxn>
                <a:cxn ang="0">
                  <a:pos x="67" y="14"/>
                </a:cxn>
                <a:cxn ang="0">
                  <a:pos x="78" y="14"/>
                </a:cxn>
                <a:cxn ang="0">
                  <a:pos x="14" y="78"/>
                </a:cxn>
                <a:cxn ang="0">
                  <a:pos x="14" y="67"/>
                </a:cxn>
                <a:cxn ang="0">
                  <a:pos x="78" y="131"/>
                </a:cxn>
                <a:cxn ang="0">
                  <a:pos x="67" y="131"/>
                </a:cxn>
                <a:cxn ang="0">
                  <a:pos x="131" y="67"/>
                </a:cxn>
              </a:cxnLst>
              <a:rect l="0" t="0" r="r" b="b"/>
              <a:pathLst>
                <a:path w="145" h="145">
                  <a:moveTo>
                    <a:pt x="78" y="142"/>
                  </a:moveTo>
                  <a:cubicBezTo>
                    <a:pt x="75" y="145"/>
                    <a:pt x="70" y="145"/>
                    <a:pt x="67" y="142"/>
                  </a:cubicBezTo>
                  <a:lnTo>
                    <a:pt x="3" y="78"/>
                  </a:lnTo>
                  <a:cubicBezTo>
                    <a:pt x="0" y="75"/>
                    <a:pt x="0" y="70"/>
                    <a:pt x="3" y="67"/>
                  </a:cubicBezTo>
                  <a:lnTo>
                    <a:pt x="67" y="3"/>
                  </a:lnTo>
                  <a:cubicBezTo>
                    <a:pt x="70" y="0"/>
                    <a:pt x="75" y="0"/>
                    <a:pt x="78" y="3"/>
                  </a:cubicBezTo>
                  <a:lnTo>
                    <a:pt x="142" y="67"/>
                  </a:lnTo>
                  <a:cubicBezTo>
                    <a:pt x="145" y="70"/>
                    <a:pt x="145" y="75"/>
                    <a:pt x="142" y="78"/>
                  </a:cubicBezTo>
                  <a:lnTo>
                    <a:pt x="78" y="142"/>
                  </a:lnTo>
                  <a:close/>
                  <a:moveTo>
                    <a:pt x="131" y="67"/>
                  </a:moveTo>
                  <a:lnTo>
                    <a:pt x="131" y="78"/>
                  </a:lnTo>
                  <a:lnTo>
                    <a:pt x="67" y="14"/>
                  </a:lnTo>
                  <a:lnTo>
                    <a:pt x="78" y="14"/>
                  </a:lnTo>
                  <a:lnTo>
                    <a:pt x="14" y="78"/>
                  </a:lnTo>
                  <a:lnTo>
                    <a:pt x="14" y="67"/>
                  </a:lnTo>
                  <a:lnTo>
                    <a:pt x="78" y="131"/>
                  </a:lnTo>
                  <a:lnTo>
                    <a:pt x="67" y="131"/>
                  </a:lnTo>
                  <a:lnTo>
                    <a:pt x="131" y="67"/>
                  </a:lnTo>
                  <a:close/>
                </a:path>
              </a:pathLst>
            </a:custGeom>
            <a:solidFill>
              <a:srgbClr val="4A7EBB"/>
            </a:solidFill>
            <a:ln w="12700"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295" name="Rectangle 23"/>
            <p:cNvSpPr>
              <a:spLocks noChangeArrowheads="1"/>
            </p:cNvSpPr>
            <p:nvPr/>
          </p:nvSpPr>
          <p:spPr bwMode="auto">
            <a:xfrm>
              <a:off x="223" y="2538"/>
              <a:ext cx="36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GINECO</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296" name="Rectangle 24"/>
            <p:cNvSpPr>
              <a:spLocks noChangeArrowheads="1"/>
            </p:cNvSpPr>
            <p:nvPr/>
          </p:nvSpPr>
          <p:spPr bwMode="auto">
            <a:xfrm>
              <a:off x="534" y="2538"/>
              <a:ext cx="3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297" name="Rectangle 25"/>
            <p:cNvSpPr>
              <a:spLocks noChangeArrowheads="1"/>
            </p:cNvSpPr>
            <p:nvPr/>
          </p:nvSpPr>
          <p:spPr bwMode="auto">
            <a:xfrm>
              <a:off x="564" y="2538"/>
              <a:ext cx="59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OBSTETRICIA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298" name="Rectangle 26"/>
            <p:cNvSpPr>
              <a:spLocks noChangeArrowheads="1"/>
            </p:cNvSpPr>
            <p:nvPr/>
          </p:nvSpPr>
          <p:spPr bwMode="auto">
            <a:xfrm>
              <a:off x="1263" y="2546"/>
              <a:ext cx="2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93,8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299" name="Rectangle 27"/>
            <p:cNvSpPr>
              <a:spLocks noChangeArrowheads="1"/>
            </p:cNvSpPr>
            <p:nvPr/>
          </p:nvSpPr>
          <p:spPr bwMode="auto">
            <a:xfrm>
              <a:off x="1731" y="2546"/>
              <a:ext cx="2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99,8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00" name="Rectangle 28"/>
            <p:cNvSpPr>
              <a:spLocks noChangeArrowheads="1"/>
            </p:cNvSpPr>
            <p:nvPr/>
          </p:nvSpPr>
          <p:spPr bwMode="auto">
            <a:xfrm>
              <a:off x="2176" y="2546"/>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103,9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01" name="Rectangle 29"/>
            <p:cNvSpPr>
              <a:spLocks noChangeArrowheads="1"/>
            </p:cNvSpPr>
            <p:nvPr/>
          </p:nvSpPr>
          <p:spPr bwMode="auto">
            <a:xfrm>
              <a:off x="2643" y="2546"/>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111,4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02" name="Rectangle 30"/>
            <p:cNvSpPr>
              <a:spLocks noChangeArrowheads="1"/>
            </p:cNvSpPr>
            <p:nvPr/>
          </p:nvSpPr>
          <p:spPr bwMode="auto">
            <a:xfrm>
              <a:off x="3080" y="2546"/>
              <a:ext cx="31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100,80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03" name="Rectangle 31"/>
            <p:cNvSpPr>
              <a:spLocks noChangeArrowheads="1"/>
            </p:cNvSpPr>
            <p:nvPr/>
          </p:nvSpPr>
          <p:spPr bwMode="auto">
            <a:xfrm>
              <a:off x="3548" y="2546"/>
              <a:ext cx="31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107,51</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04" name="Freeform 32"/>
            <p:cNvSpPr>
              <a:spLocks noEditPoints="1"/>
            </p:cNvSpPr>
            <p:nvPr/>
          </p:nvSpPr>
          <p:spPr bwMode="auto">
            <a:xfrm>
              <a:off x="-49" y="2685"/>
              <a:ext cx="3975" cy="170"/>
            </a:xfrm>
            <a:custGeom>
              <a:avLst/>
              <a:gdLst/>
              <a:ahLst/>
              <a:cxnLst>
                <a:cxn ang="0">
                  <a:pos x="3971" y="0"/>
                </a:cxn>
                <a:cxn ang="0">
                  <a:pos x="4" y="8"/>
                </a:cxn>
                <a:cxn ang="0">
                  <a:pos x="8" y="4"/>
                </a:cxn>
                <a:cxn ang="0">
                  <a:pos x="0" y="170"/>
                </a:cxn>
                <a:cxn ang="0">
                  <a:pos x="8" y="4"/>
                </a:cxn>
                <a:cxn ang="0">
                  <a:pos x="1174" y="170"/>
                </a:cxn>
                <a:cxn ang="0">
                  <a:pos x="1166" y="4"/>
                </a:cxn>
                <a:cxn ang="0">
                  <a:pos x="1174" y="4"/>
                </a:cxn>
                <a:cxn ang="0">
                  <a:pos x="1166" y="170"/>
                </a:cxn>
                <a:cxn ang="0">
                  <a:pos x="1174" y="4"/>
                </a:cxn>
                <a:cxn ang="0">
                  <a:pos x="1643" y="170"/>
                </a:cxn>
                <a:cxn ang="0">
                  <a:pos x="1636" y="4"/>
                </a:cxn>
                <a:cxn ang="0">
                  <a:pos x="1643" y="4"/>
                </a:cxn>
                <a:cxn ang="0">
                  <a:pos x="1636" y="170"/>
                </a:cxn>
                <a:cxn ang="0">
                  <a:pos x="1643" y="4"/>
                </a:cxn>
                <a:cxn ang="0">
                  <a:pos x="2105" y="170"/>
                </a:cxn>
                <a:cxn ang="0">
                  <a:pos x="2097" y="4"/>
                </a:cxn>
                <a:cxn ang="0">
                  <a:pos x="2105" y="4"/>
                </a:cxn>
                <a:cxn ang="0">
                  <a:pos x="2097" y="170"/>
                </a:cxn>
                <a:cxn ang="0">
                  <a:pos x="2105" y="4"/>
                </a:cxn>
                <a:cxn ang="0">
                  <a:pos x="2574" y="170"/>
                </a:cxn>
                <a:cxn ang="0">
                  <a:pos x="2567" y="4"/>
                </a:cxn>
                <a:cxn ang="0">
                  <a:pos x="2574" y="4"/>
                </a:cxn>
                <a:cxn ang="0">
                  <a:pos x="2567" y="170"/>
                </a:cxn>
                <a:cxn ang="0">
                  <a:pos x="2574" y="4"/>
                </a:cxn>
                <a:cxn ang="0">
                  <a:pos x="3044" y="170"/>
                </a:cxn>
                <a:cxn ang="0">
                  <a:pos x="3036" y="4"/>
                </a:cxn>
                <a:cxn ang="0">
                  <a:pos x="3044" y="4"/>
                </a:cxn>
                <a:cxn ang="0">
                  <a:pos x="3036" y="170"/>
                </a:cxn>
                <a:cxn ang="0">
                  <a:pos x="3044" y="4"/>
                </a:cxn>
                <a:cxn ang="0">
                  <a:pos x="3513" y="170"/>
                </a:cxn>
                <a:cxn ang="0">
                  <a:pos x="3505" y="4"/>
                </a:cxn>
                <a:cxn ang="0">
                  <a:pos x="3513" y="4"/>
                </a:cxn>
                <a:cxn ang="0">
                  <a:pos x="3505" y="170"/>
                </a:cxn>
                <a:cxn ang="0">
                  <a:pos x="3513" y="4"/>
                </a:cxn>
                <a:cxn ang="0">
                  <a:pos x="3975" y="170"/>
                </a:cxn>
                <a:cxn ang="0">
                  <a:pos x="3967" y="4"/>
                </a:cxn>
                <a:cxn ang="0">
                  <a:pos x="3975" y="4"/>
                </a:cxn>
                <a:cxn ang="0">
                  <a:pos x="3967" y="170"/>
                </a:cxn>
                <a:cxn ang="0">
                  <a:pos x="3975" y="4"/>
                </a:cxn>
              </a:cxnLst>
              <a:rect l="0" t="0" r="r" b="b"/>
              <a:pathLst>
                <a:path w="3975" h="170">
                  <a:moveTo>
                    <a:pt x="4" y="0"/>
                  </a:moveTo>
                  <a:lnTo>
                    <a:pt x="3971" y="0"/>
                  </a:lnTo>
                  <a:lnTo>
                    <a:pt x="3971" y="8"/>
                  </a:lnTo>
                  <a:lnTo>
                    <a:pt x="4" y="8"/>
                  </a:lnTo>
                  <a:lnTo>
                    <a:pt x="4" y="0"/>
                  </a:lnTo>
                  <a:close/>
                  <a:moveTo>
                    <a:pt x="8" y="4"/>
                  </a:moveTo>
                  <a:lnTo>
                    <a:pt x="8" y="170"/>
                  </a:lnTo>
                  <a:lnTo>
                    <a:pt x="0" y="170"/>
                  </a:lnTo>
                  <a:lnTo>
                    <a:pt x="0" y="4"/>
                  </a:lnTo>
                  <a:lnTo>
                    <a:pt x="8" y="4"/>
                  </a:lnTo>
                  <a:close/>
                  <a:moveTo>
                    <a:pt x="1174" y="4"/>
                  </a:moveTo>
                  <a:lnTo>
                    <a:pt x="1174" y="170"/>
                  </a:lnTo>
                  <a:lnTo>
                    <a:pt x="1166" y="170"/>
                  </a:lnTo>
                  <a:lnTo>
                    <a:pt x="1166" y="4"/>
                  </a:lnTo>
                  <a:lnTo>
                    <a:pt x="1174" y="4"/>
                  </a:lnTo>
                  <a:close/>
                  <a:moveTo>
                    <a:pt x="1174" y="4"/>
                  </a:moveTo>
                  <a:lnTo>
                    <a:pt x="1174" y="170"/>
                  </a:lnTo>
                  <a:lnTo>
                    <a:pt x="1166" y="170"/>
                  </a:lnTo>
                  <a:lnTo>
                    <a:pt x="1166" y="4"/>
                  </a:lnTo>
                  <a:lnTo>
                    <a:pt x="1174" y="4"/>
                  </a:lnTo>
                  <a:close/>
                  <a:moveTo>
                    <a:pt x="1643" y="4"/>
                  </a:moveTo>
                  <a:lnTo>
                    <a:pt x="1643" y="170"/>
                  </a:lnTo>
                  <a:lnTo>
                    <a:pt x="1636" y="170"/>
                  </a:lnTo>
                  <a:lnTo>
                    <a:pt x="1636" y="4"/>
                  </a:lnTo>
                  <a:lnTo>
                    <a:pt x="1643" y="4"/>
                  </a:lnTo>
                  <a:close/>
                  <a:moveTo>
                    <a:pt x="1643" y="4"/>
                  </a:moveTo>
                  <a:lnTo>
                    <a:pt x="1643" y="170"/>
                  </a:lnTo>
                  <a:lnTo>
                    <a:pt x="1636" y="170"/>
                  </a:lnTo>
                  <a:lnTo>
                    <a:pt x="1636" y="4"/>
                  </a:lnTo>
                  <a:lnTo>
                    <a:pt x="1643" y="4"/>
                  </a:lnTo>
                  <a:close/>
                  <a:moveTo>
                    <a:pt x="2105" y="4"/>
                  </a:moveTo>
                  <a:lnTo>
                    <a:pt x="2105" y="170"/>
                  </a:lnTo>
                  <a:lnTo>
                    <a:pt x="2097" y="170"/>
                  </a:lnTo>
                  <a:lnTo>
                    <a:pt x="2097" y="4"/>
                  </a:lnTo>
                  <a:lnTo>
                    <a:pt x="2105" y="4"/>
                  </a:lnTo>
                  <a:close/>
                  <a:moveTo>
                    <a:pt x="2105" y="4"/>
                  </a:moveTo>
                  <a:lnTo>
                    <a:pt x="2105" y="170"/>
                  </a:lnTo>
                  <a:lnTo>
                    <a:pt x="2097" y="170"/>
                  </a:lnTo>
                  <a:lnTo>
                    <a:pt x="2097" y="4"/>
                  </a:lnTo>
                  <a:lnTo>
                    <a:pt x="2105" y="4"/>
                  </a:lnTo>
                  <a:close/>
                  <a:moveTo>
                    <a:pt x="2574" y="4"/>
                  </a:moveTo>
                  <a:lnTo>
                    <a:pt x="2574" y="170"/>
                  </a:lnTo>
                  <a:lnTo>
                    <a:pt x="2567" y="170"/>
                  </a:lnTo>
                  <a:lnTo>
                    <a:pt x="2567" y="4"/>
                  </a:lnTo>
                  <a:lnTo>
                    <a:pt x="2574" y="4"/>
                  </a:lnTo>
                  <a:close/>
                  <a:moveTo>
                    <a:pt x="2574" y="4"/>
                  </a:moveTo>
                  <a:lnTo>
                    <a:pt x="2574" y="170"/>
                  </a:lnTo>
                  <a:lnTo>
                    <a:pt x="2567" y="170"/>
                  </a:lnTo>
                  <a:lnTo>
                    <a:pt x="2567" y="4"/>
                  </a:lnTo>
                  <a:lnTo>
                    <a:pt x="2574" y="4"/>
                  </a:lnTo>
                  <a:close/>
                  <a:moveTo>
                    <a:pt x="3044" y="4"/>
                  </a:moveTo>
                  <a:lnTo>
                    <a:pt x="3044" y="170"/>
                  </a:lnTo>
                  <a:lnTo>
                    <a:pt x="3036" y="170"/>
                  </a:lnTo>
                  <a:lnTo>
                    <a:pt x="3036" y="4"/>
                  </a:lnTo>
                  <a:lnTo>
                    <a:pt x="3044" y="4"/>
                  </a:lnTo>
                  <a:close/>
                  <a:moveTo>
                    <a:pt x="3044" y="4"/>
                  </a:moveTo>
                  <a:lnTo>
                    <a:pt x="3044" y="170"/>
                  </a:lnTo>
                  <a:lnTo>
                    <a:pt x="3036" y="170"/>
                  </a:lnTo>
                  <a:lnTo>
                    <a:pt x="3036" y="4"/>
                  </a:lnTo>
                  <a:lnTo>
                    <a:pt x="3044" y="4"/>
                  </a:lnTo>
                  <a:close/>
                  <a:moveTo>
                    <a:pt x="3513" y="4"/>
                  </a:moveTo>
                  <a:lnTo>
                    <a:pt x="3513" y="170"/>
                  </a:lnTo>
                  <a:lnTo>
                    <a:pt x="3505" y="170"/>
                  </a:lnTo>
                  <a:lnTo>
                    <a:pt x="3505" y="4"/>
                  </a:lnTo>
                  <a:lnTo>
                    <a:pt x="3513" y="4"/>
                  </a:lnTo>
                  <a:close/>
                  <a:moveTo>
                    <a:pt x="3513" y="4"/>
                  </a:moveTo>
                  <a:lnTo>
                    <a:pt x="3513" y="170"/>
                  </a:lnTo>
                  <a:lnTo>
                    <a:pt x="3505" y="170"/>
                  </a:lnTo>
                  <a:lnTo>
                    <a:pt x="3505" y="4"/>
                  </a:lnTo>
                  <a:lnTo>
                    <a:pt x="3513" y="4"/>
                  </a:lnTo>
                  <a:close/>
                  <a:moveTo>
                    <a:pt x="3975" y="4"/>
                  </a:moveTo>
                  <a:lnTo>
                    <a:pt x="3975" y="170"/>
                  </a:lnTo>
                  <a:lnTo>
                    <a:pt x="3967" y="170"/>
                  </a:lnTo>
                  <a:lnTo>
                    <a:pt x="3967" y="4"/>
                  </a:lnTo>
                  <a:lnTo>
                    <a:pt x="3975" y="4"/>
                  </a:lnTo>
                  <a:close/>
                  <a:moveTo>
                    <a:pt x="3975" y="4"/>
                  </a:moveTo>
                  <a:lnTo>
                    <a:pt x="3975" y="170"/>
                  </a:lnTo>
                  <a:lnTo>
                    <a:pt x="3967" y="170"/>
                  </a:lnTo>
                  <a:lnTo>
                    <a:pt x="3967" y="4"/>
                  </a:lnTo>
                  <a:lnTo>
                    <a:pt x="3975" y="4"/>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05" name="Freeform 33"/>
            <p:cNvSpPr>
              <a:spLocks/>
            </p:cNvSpPr>
            <p:nvPr/>
          </p:nvSpPr>
          <p:spPr bwMode="auto">
            <a:xfrm>
              <a:off x="-18" y="2753"/>
              <a:ext cx="212" cy="23"/>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BE4B48"/>
            </a:solidFill>
            <a:ln w="12700"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06" name="Rectangle 34"/>
            <p:cNvSpPr>
              <a:spLocks noChangeArrowheads="1"/>
            </p:cNvSpPr>
            <p:nvPr/>
          </p:nvSpPr>
          <p:spPr bwMode="auto">
            <a:xfrm>
              <a:off x="54" y="2734"/>
              <a:ext cx="60" cy="61"/>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07" name="Freeform 35"/>
            <p:cNvSpPr>
              <a:spLocks noEditPoints="1"/>
            </p:cNvSpPr>
            <p:nvPr/>
          </p:nvSpPr>
          <p:spPr bwMode="auto">
            <a:xfrm>
              <a:off x="50" y="2731"/>
              <a:ext cx="68" cy="68"/>
            </a:xfrm>
            <a:custGeom>
              <a:avLst/>
              <a:gdLst/>
              <a:ahLst/>
              <a:cxnLst>
                <a:cxn ang="0">
                  <a:pos x="0" y="8"/>
                </a:cxn>
                <a:cxn ang="0">
                  <a:pos x="8" y="0"/>
                </a:cxn>
                <a:cxn ang="0">
                  <a:pos x="136" y="0"/>
                </a:cxn>
                <a:cxn ang="0">
                  <a:pos x="144" y="8"/>
                </a:cxn>
                <a:cxn ang="0">
                  <a:pos x="144" y="136"/>
                </a:cxn>
                <a:cxn ang="0">
                  <a:pos x="136" y="144"/>
                </a:cxn>
                <a:cxn ang="0">
                  <a:pos x="8" y="144"/>
                </a:cxn>
                <a:cxn ang="0">
                  <a:pos x="0" y="136"/>
                </a:cxn>
                <a:cxn ang="0">
                  <a:pos x="0" y="8"/>
                </a:cxn>
                <a:cxn ang="0">
                  <a:pos x="16" y="136"/>
                </a:cxn>
                <a:cxn ang="0">
                  <a:pos x="8" y="128"/>
                </a:cxn>
                <a:cxn ang="0">
                  <a:pos x="136" y="128"/>
                </a:cxn>
                <a:cxn ang="0">
                  <a:pos x="128" y="136"/>
                </a:cxn>
                <a:cxn ang="0">
                  <a:pos x="128" y="8"/>
                </a:cxn>
                <a:cxn ang="0">
                  <a:pos x="136" y="16"/>
                </a:cxn>
                <a:cxn ang="0">
                  <a:pos x="8" y="16"/>
                </a:cxn>
                <a:cxn ang="0">
                  <a:pos x="16" y="8"/>
                </a:cxn>
                <a:cxn ang="0">
                  <a:pos x="16" y="136"/>
                </a:cxn>
              </a:cxnLst>
              <a:rect l="0" t="0" r="r" b="b"/>
              <a:pathLst>
                <a:path w="144" h="144">
                  <a:moveTo>
                    <a:pt x="0" y="8"/>
                  </a:moveTo>
                  <a:cubicBezTo>
                    <a:pt x="0" y="4"/>
                    <a:pt x="4" y="0"/>
                    <a:pt x="8" y="0"/>
                  </a:cubicBezTo>
                  <a:lnTo>
                    <a:pt x="136" y="0"/>
                  </a:lnTo>
                  <a:cubicBezTo>
                    <a:pt x="141" y="0"/>
                    <a:pt x="144" y="4"/>
                    <a:pt x="144" y="8"/>
                  </a:cubicBezTo>
                  <a:lnTo>
                    <a:pt x="144" y="136"/>
                  </a:lnTo>
                  <a:cubicBezTo>
                    <a:pt x="144" y="141"/>
                    <a:pt x="141" y="144"/>
                    <a:pt x="136" y="144"/>
                  </a:cubicBezTo>
                  <a:lnTo>
                    <a:pt x="8" y="144"/>
                  </a:lnTo>
                  <a:cubicBezTo>
                    <a:pt x="4" y="144"/>
                    <a:pt x="0" y="141"/>
                    <a:pt x="0" y="136"/>
                  </a:cubicBezTo>
                  <a:lnTo>
                    <a:pt x="0" y="8"/>
                  </a:lnTo>
                  <a:close/>
                  <a:moveTo>
                    <a:pt x="16" y="136"/>
                  </a:moveTo>
                  <a:lnTo>
                    <a:pt x="8" y="128"/>
                  </a:lnTo>
                  <a:lnTo>
                    <a:pt x="136" y="128"/>
                  </a:lnTo>
                  <a:lnTo>
                    <a:pt x="128" y="136"/>
                  </a:lnTo>
                  <a:lnTo>
                    <a:pt x="128" y="8"/>
                  </a:lnTo>
                  <a:lnTo>
                    <a:pt x="136" y="16"/>
                  </a:lnTo>
                  <a:lnTo>
                    <a:pt x="8" y="16"/>
                  </a:lnTo>
                  <a:lnTo>
                    <a:pt x="16" y="8"/>
                  </a:lnTo>
                  <a:lnTo>
                    <a:pt x="16" y="136"/>
                  </a:lnTo>
                  <a:close/>
                </a:path>
              </a:pathLst>
            </a:custGeom>
            <a:solidFill>
              <a:srgbClr val="BE4B48"/>
            </a:solidFill>
            <a:ln w="12700"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08" name="Rectangle 36"/>
            <p:cNvSpPr>
              <a:spLocks noChangeArrowheads="1"/>
            </p:cNvSpPr>
            <p:nvPr/>
          </p:nvSpPr>
          <p:spPr bwMode="auto">
            <a:xfrm>
              <a:off x="215" y="2707"/>
              <a:ext cx="95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CIRUGÍA PEDIÁTRICA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09" name="Rectangle 37"/>
            <p:cNvSpPr>
              <a:spLocks noChangeArrowheads="1"/>
            </p:cNvSpPr>
            <p:nvPr/>
          </p:nvSpPr>
          <p:spPr bwMode="auto">
            <a:xfrm>
              <a:off x="1263" y="2716"/>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26,5</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10" name="Rectangle 38"/>
            <p:cNvSpPr>
              <a:spLocks noChangeArrowheads="1"/>
            </p:cNvSpPr>
            <p:nvPr/>
          </p:nvSpPr>
          <p:spPr bwMode="auto">
            <a:xfrm>
              <a:off x="1731" y="2716"/>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32,4</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11" name="Rectangle 39"/>
            <p:cNvSpPr>
              <a:spLocks noChangeArrowheads="1"/>
            </p:cNvSpPr>
            <p:nvPr/>
          </p:nvSpPr>
          <p:spPr bwMode="auto">
            <a:xfrm>
              <a:off x="2198" y="2716"/>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32,9</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12" name="Rectangle 40"/>
            <p:cNvSpPr>
              <a:spLocks noChangeArrowheads="1"/>
            </p:cNvSpPr>
            <p:nvPr/>
          </p:nvSpPr>
          <p:spPr bwMode="auto">
            <a:xfrm>
              <a:off x="2666" y="2716"/>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28,4</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13" name="Rectangle 41"/>
            <p:cNvSpPr>
              <a:spLocks noChangeArrowheads="1"/>
            </p:cNvSpPr>
            <p:nvPr/>
          </p:nvSpPr>
          <p:spPr bwMode="auto">
            <a:xfrm>
              <a:off x="3111" y="2716"/>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27,20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14" name="Rectangle 42"/>
            <p:cNvSpPr>
              <a:spLocks noChangeArrowheads="1"/>
            </p:cNvSpPr>
            <p:nvPr/>
          </p:nvSpPr>
          <p:spPr bwMode="auto">
            <a:xfrm>
              <a:off x="3578" y="2716"/>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30,47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15" name="Freeform 43"/>
            <p:cNvSpPr>
              <a:spLocks noEditPoints="1"/>
            </p:cNvSpPr>
            <p:nvPr/>
          </p:nvSpPr>
          <p:spPr bwMode="auto">
            <a:xfrm>
              <a:off x="-49" y="2852"/>
              <a:ext cx="3975" cy="170"/>
            </a:xfrm>
            <a:custGeom>
              <a:avLst/>
              <a:gdLst/>
              <a:ahLst/>
              <a:cxnLst>
                <a:cxn ang="0">
                  <a:pos x="3971" y="0"/>
                </a:cxn>
                <a:cxn ang="0">
                  <a:pos x="4" y="7"/>
                </a:cxn>
                <a:cxn ang="0">
                  <a:pos x="8" y="3"/>
                </a:cxn>
                <a:cxn ang="0">
                  <a:pos x="0" y="170"/>
                </a:cxn>
                <a:cxn ang="0">
                  <a:pos x="8" y="3"/>
                </a:cxn>
                <a:cxn ang="0">
                  <a:pos x="1174" y="170"/>
                </a:cxn>
                <a:cxn ang="0">
                  <a:pos x="1166" y="3"/>
                </a:cxn>
                <a:cxn ang="0">
                  <a:pos x="1174" y="3"/>
                </a:cxn>
                <a:cxn ang="0">
                  <a:pos x="1166" y="170"/>
                </a:cxn>
                <a:cxn ang="0">
                  <a:pos x="1174" y="3"/>
                </a:cxn>
                <a:cxn ang="0">
                  <a:pos x="1643" y="170"/>
                </a:cxn>
                <a:cxn ang="0">
                  <a:pos x="1636" y="3"/>
                </a:cxn>
                <a:cxn ang="0">
                  <a:pos x="1643" y="3"/>
                </a:cxn>
                <a:cxn ang="0">
                  <a:pos x="1636" y="170"/>
                </a:cxn>
                <a:cxn ang="0">
                  <a:pos x="1643" y="3"/>
                </a:cxn>
                <a:cxn ang="0">
                  <a:pos x="2105" y="170"/>
                </a:cxn>
                <a:cxn ang="0">
                  <a:pos x="2097" y="3"/>
                </a:cxn>
                <a:cxn ang="0">
                  <a:pos x="2105" y="3"/>
                </a:cxn>
                <a:cxn ang="0">
                  <a:pos x="2097" y="170"/>
                </a:cxn>
                <a:cxn ang="0">
                  <a:pos x="2105" y="3"/>
                </a:cxn>
                <a:cxn ang="0">
                  <a:pos x="2574" y="170"/>
                </a:cxn>
                <a:cxn ang="0">
                  <a:pos x="2567" y="3"/>
                </a:cxn>
                <a:cxn ang="0">
                  <a:pos x="2574" y="3"/>
                </a:cxn>
                <a:cxn ang="0">
                  <a:pos x="2567" y="170"/>
                </a:cxn>
                <a:cxn ang="0">
                  <a:pos x="2574" y="3"/>
                </a:cxn>
                <a:cxn ang="0">
                  <a:pos x="3044" y="170"/>
                </a:cxn>
                <a:cxn ang="0">
                  <a:pos x="3036" y="3"/>
                </a:cxn>
                <a:cxn ang="0">
                  <a:pos x="3044" y="3"/>
                </a:cxn>
                <a:cxn ang="0">
                  <a:pos x="3036" y="170"/>
                </a:cxn>
                <a:cxn ang="0">
                  <a:pos x="3044" y="3"/>
                </a:cxn>
                <a:cxn ang="0">
                  <a:pos x="3513" y="170"/>
                </a:cxn>
                <a:cxn ang="0">
                  <a:pos x="3505" y="3"/>
                </a:cxn>
                <a:cxn ang="0">
                  <a:pos x="3513" y="3"/>
                </a:cxn>
                <a:cxn ang="0">
                  <a:pos x="3505" y="170"/>
                </a:cxn>
                <a:cxn ang="0">
                  <a:pos x="3513" y="3"/>
                </a:cxn>
                <a:cxn ang="0">
                  <a:pos x="3975" y="170"/>
                </a:cxn>
                <a:cxn ang="0">
                  <a:pos x="3967" y="3"/>
                </a:cxn>
                <a:cxn ang="0">
                  <a:pos x="3975" y="3"/>
                </a:cxn>
                <a:cxn ang="0">
                  <a:pos x="3967" y="170"/>
                </a:cxn>
                <a:cxn ang="0">
                  <a:pos x="3975" y="3"/>
                </a:cxn>
              </a:cxnLst>
              <a:rect l="0" t="0" r="r" b="b"/>
              <a:pathLst>
                <a:path w="3975" h="170">
                  <a:moveTo>
                    <a:pt x="4" y="0"/>
                  </a:moveTo>
                  <a:lnTo>
                    <a:pt x="3971" y="0"/>
                  </a:lnTo>
                  <a:lnTo>
                    <a:pt x="3971" y="7"/>
                  </a:lnTo>
                  <a:lnTo>
                    <a:pt x="4" y="7"/>
                  </a:lnTo>
                  <a:lnTo>
                    <a:pt x="4" y="0"/>
                  </a:lnTo>
                  <a:close/>
                  <a:moveTo>
                    <a:pt x="8" y="3"/>
                  </a:moveTo>
                  <a:lnTo>
                    <a:pt x="8" y="170"/>
                  </a:lnTo>
                  <a:lnTo>
                    <a:pt x="0" y="170"/>
                  </a:lnTo>
                  <a:lnTo>
                    <a:pt x="0" y="3"/>
                  </a:lnTo>
                  <a:lnTo>
                    <a:pt x="8" y="3"/>
                  </a:lnTo>
                  <a:close/>
                  <a:moveTo>
                    <a:pt x="1174" y="3"/>
                  </a:moveTo>
                  <a:lnTo>
                    <a:pt x="1174" y="170"/>
                  </a:lnTo>
                  <a:lnTo>
                    <a:pt x="1166" y="170"/>
                  </a:lnTo>
                  <a:lnTo>
                    <a:pt x="1166" y="3"/>
                  </a:lnTo>
                  <a:lnTo>
                    <a:pt x="1174" y="3"/>
                  </a:lnTo>
                  <a:close/>
                  <a:moveTo>
                    <a:pt x="1174" y="3"/>
                  </a:moveTo>
                  <a:lnTo>
                    <a:pt x="1174" y="170"/>
                  </a:lnTo>
                  <a:lnTo>
                    <a:pt x="1166" y="170"/>
                  </a:lnTo>
                  <a:lnTo>
                    <a:pt x="1166" y="3"/>
                  </a:lnTo>
                  <a:lnTo>
                    <a:pt x="1174" y="3"/>
                  </a:lnTo>
                  <a:close/>
                  <a:moveTo>
                    <a:pt x="1643" y="3"/>
                  </a:moveTo>
                  <a:lnTo>
                    <a:pt x="1643" y="170"/>
                  </a:lnTo>
                  <a:lnTo>
                    <a:pt x="1636" y="170"/>
                  </a:lnTo>
                  <a:lnTo>
                    <a:pt x="1636" y="3"/>
                  </a:lnTo>
                  <a:lnTo>
                    <a:pt x="1643" y="3"/>
                  </a:lnTo>
                  <a:close/>
                  <a:moveTo>
                    <a:pt x="1643" y="3"/>
                  </a:moveTo>
                  <a:lnTo>
                    <a:pt x="1643" y="170"/>
                  </a:lnTo>
                  <a:lnTo>
                    <a:pt x="1636" y="170"/>
                  </a:lnTo>
                  <a:lnTo>
                    <a:pt x="1636" y="3"/>
                  </a:lnTo>
                  <a:lnTo>
                    <a:pt x="1643" y="3"/>
                  </a:lnTo>
                  <a:close/>
                  <a:moveTo>
                    <a:pt x="2105" y="3"/>
                  </a:moveTo>
                  <a:lnTo>
                    <a:pt x="2105" y="170"/>
                  </a:lnTo>
                  <a:lnTo>
                    <a:pt x="2097" y="170"/>
                  </a:lnTo>
                  <a:lnTo>
                    <a:pt x="2097" y="3"/>
                  </a:lnTo>
                  <a:lnTo>
                    <a:pt x="2105" y="3"/>
                  </a:lnTo>
                  <a:close/>
                  <a:moveTo>
                    <a:pt x="2105" y="3"/>
                  </a:moveTo>
                  <a:lnTo>
                    <a:pt x="2105" y="170"/>
                  </a:lnTo>
                  <a:lnTo>
                    <a:pt x="2097" y="170"/>
                  </a:lnTo>
                  <a:lnTo>
                    <a:pt x="2097" y="3"/>
                  </a:lnTo>
                  <a:lnTo>
                    <a:pt x="2105" y="3"/>
                  </a:lnTo>
                  <a:close/>
                  <a:moveTo>
                    <a:pt x="2574" y="3"/>
                  </a:moveTo>
                  <a:lnTo>
                    <a:pt x="2574" y="170"/>
                  </a:lnTo>
                  <a:lnTo>
                    <a:pt x="2567" y="170"/>
                  </a:lnTo>
                  <a:lnTo>
                    <a:pt x="2567" y="3"/>
                  </a:lnTo>
                  <a:lnTo>
                    <a:pt x="2574" y="3"/>
                  </a:lnTo>
                  <a:close/>
                  <a:moveTo>
                    <a:pt x="2574" y="3"/>
                  </a:moveTo>
                  <a:lnTo>
                    <a:pt x="2574" y="170"/>
                  </a:lnTo>
                  <a:lnTo>
                    <a:pt x="2567" y="170"/>
                  </a:lnTo>
                  <a:lnTo>
                    <a:pt x="2567" y="3"/>
                  </a:lnTo>
                  <a:lnTo>
                    <a:pt x="2574" y="3"/>
                  </a:lnTo>
                  <a:close/>
                  <a:moveTo>
                    <a:pt x="3044" y="3"/>
                  </a:moveTo>
                  <a:lnTo>
                    <a:pt x="3044" y="170"/>
                  </a:lnTo>
                  <a:lnTo>
                    <a:pt x="3036" y="170"/>
                  </a:lnTo>
                  <a:lnTo>
                    <a:pt x="3036" y="3"/>
                  </a:lnTo>
                  <a:lnTo>
                    <a:pt x="3044" y="3"/>
                  </a:lnTo>
                  <a:close/>
                  <a:moveTo>
                    <a:pt x="3044" y="3"/>
                  </a:moveTo>
                  <a:lnTo>
                    <a:pt x="3044" y="170"/>
                  </a:lnTo>
                  <a:lnTo>
                    <a:pt x="3036" y="170"/>
                  </a:lnTo>
                  <a:lnTo>
                    <a:pt x="3036" y="3"/>
                  </a:lnTo>
                  <a:lnTo>
                    <a:pt x="3044" y="3"/>
                  </a:lnTo>
                  <a:close/>
                  <a:moveTo>
                    <a:pt x="3513" y="3"/>
                  </a:moveTo>
                  <a:lnTo>
                    <a:pt x="3513" y="170"/>
                  </a:lnTo>
                  <a:lnTo>
                    <a:pt x="3505" y="170"/>
                  </a:lnTo>
                  <a:lnTo>
                    <a:pt x="3505" y="3"/>
                  </a:lnTo>
                  <a:lnTo>
                    <a:pt x="3513" y="3"/>
                  </a:lnTo>
                  <a:close/>
                  <a:moveTo>
                    <a:pt x="3513" y="3"/>
                  </a:moveTo>
                  <a:lnTo>
                    <a:pt x="3513" y="170"/>
                  </a:lnTo>
                  <a:lnTo>
                    <a:pt x="3505" y="170"/>
                  </a:lnTo>
                  <a:lnTo>
                    <a:pt x="3505" y="3"/>
                  </a:lnTo>
                  <a:lnTo>
                    <a:pt x="3513" y="3"/>
                  </a:lnTo>
                  <a:close/>
                  <a:moveTo>
                    <a:pt x="3975" y="3"/>
                  </a:moveTo>
                  <a:lnTo>
                    <a:pt x="3975" y="170"/>
                  </a:lnTo>
                  <a:lnTo>
                    <a:pt x="3967" y="170"/>
                  </a:lnTo>
                  <a:lnTo>
                    <a:pt x="3967" y="3"/>
                  </a:lnTo>
                  <a:lnTo>
                    <a:pt x="3975" y="3"/>
                  </a:lnTo>
                  <a:close/>
                  <a:moveTo>
                    <a:pt x="3975" y="3"/>
                  </a:moveTo>
                  <a:lnTo>
                    <a:pt x="3975" y="170"/>
                  </a:lnTo>
                  <a:lnTo>
                    <a:pt x="3967" y="170"/>
                  </a:lnTo>
                  <a:lnTo>
                    <a:pt x="3967" y="3"/>
                  </a:lnTo>
                  <a:lnTo>
                    <a:pt x="3975" y="3"/>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16" name="Freeform 44"/>
            <p:cNvSpPr>
              <a:spLocks/>
            </p:cNvSpPr>
            <p:nvPr/>
          </p:nvSpPr>
          <p:spPr bwMode="auto">
            <a:xfrm>
              <a:off x="-18" y="2920"/>
              <a:ext cx="212" cy="22"/>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98B954"/>
            </a:solidFill>
            <a:ln w="12700"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17" name="Freeform 45"/>
            <p:cNvSpPr>
              <a:spLocks/>
            </p:cNvSpPr>
            <p:nvPr/>
          </p:nvSpPr>
          <p:spPr bwMode="auto">
            <a:xfrm>
              <a:off x="54" y="2901"/>
              <a:ext cx="60" cy="60"/>
            </a:xfrm>
            <a:custGeom>
              <a:avLst/>
              <a:gdLst/>
              <a:ahLst/>
              <a:cxnLst>
                <a:cxn ang="0">
                  <a:pos x="30" y="0"/>
                </a:cxn>
                <a:cxn ang="0">
                  <a:pos x="60" y="60"/>
                </a:cxn>
                <a:cxn ang="0">
                  <a:pos x="0" y="60"/>
                </a:cxn>
                <a:cxn ang="0">
                  <a:pos x="30" y="0"/>
                </a:cxn>
              </a:cxnLst>
              <a:rect l="0" t="0" r="r" b="b"/>
              <a:pathLst>
                <a:path w="60" h="60">
                  <a:moveTo>
                    <a:pt x="30" y="0"/>
                  </a:moveTo>
                  <a:lnTo>
                    <a:pt x="60" y="60"/>
                  </a:lnTo>
                  <a:lnTo>
                    <a:pt x="0" y="60"/>
                  </a:lnTo>
                  <a:lnTo>
                    <a:pt x="30" y="0"/>
                  </a:lnTo>
                  <a:close/>
                </a:path>
              </a:pathLst>
            </a:custGeom>
            <a:solidFill>
              <a:srgbClr val="9BBB59"/>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18" name="Freeform 46"/>
            <p:cNvSpPr>
              <a:spLocks noEditPoints="1"/>
            </p:cNvSpPr>
            <p:nvPr/>
          </p:nvSpPr>
          <p:spPr bwMode="auto">
            <a:xfrm>
              <a:off x="50" y="2897"/>
              <a:ext cx="68" cy="68"/>
            </a:xfrm>
            <a:custGeom>
              <a:avLst/>
              <a:gdLst/>
              <a:ahLst/>
              <a:cxnLst>
                <a:cxn ang="0">
                  <a:pos x="65" y="5"/>
                </a:cxn>
                <a:cxn ang="0">
                  <a:pos x="72" y="0"/>
                </a:cxn>
                <a:cxn ang="0">
                  <a:pos x="80" y="5"/>
                </a:cxn>
                <a:cxn ang="0">
                  <a:pos x="144" y="133"/>
                </a:cxn>
                <a:cxn ang="0">
                  <a:pos x="143" y="141"/>
                </a:cxn>
                <a:cxn ang="0">
                  <a:pos x="136" y="144"/>
                </a:cxn>
                <a:cxn ang="0">
                  <a:pos x="8" y="144"/>
                </a:cxn>
                <a:cxn ang="0">
                  <a:pos x="2" y="141"/>
                </a:cxn>
                <a:cxn ang="0">
                  <a:pos x="1" y="133"/>
                </a:cxn>
                <a:cxn ang="0">
                  <a:pos x="65" y="5"/>
                </a:cxn>
                <a:cxn ang="0">
                  <a:pos x="16" y="140"/>
                </a:cxn>
                <a:cxn ang="0">
                  <a:pos x="8" y="128"/>
                </a:cxn>
                <a:cxn ang="0">
                  <a:pos x="136" y="128"/>
                </a:cxn>
                <a:cxn ang="0">
                  <a:pos x="129" y="140"/>
                </a:cxn>
                <a:cxn ang="0">
                  <a:pos x="65" y="12"/>
                </a:cxn>
                <a:cxn ang="0">
                  <a:pos x="80" y="12"/>
                </a:cxn>
                <a:cxn ang="0">
                  <a:pos x="16" y="140"/>
                </a:cxn>
              </a:cxnLst>
              <a:rect l="0" t="0" r="r" b="b"/>
              <a:pathLst>
                <a:path w="145" h="144">
                  <a:moveTo>
                    <a:pt x="65" y="5"/>
                  </a:moveTo>
                  <a:cubicBezTo>
                    <a:pt x="67" y="2"/>
                    <a:pt x="69" y="0"/>
                    <a:pt x="72" y="0"/>
                  </a:cubicBezTo>
                  <a:cubicBezTo>
                    <a:pt x="75" y="0"/>
                    <a:pt x="78" y="2"/>
                    <a:pt x="80" y="5"/>
                  </a:cubicBezTo>
                  <a:lnTo>
                    <a:pt x="144" y="133"/>
                  </a:lnTo>
                  <a:cubicBezTo>
                    <a:pt x="145" y="135"/>
                    <a:pt x="145" y="138"/>
                    <a:pt x="143" y="141"/>
                  </a:cubicBezTo>
                  <a:cubicBezTo>
                    <a:pt x="142" y="143"/>
                    <a:pt x="139" y="144"/>
                    <a:pt x="136" y="144"/>
                  </a:cubicBezTo>
                  <a:lnTo>
                    <a:pt x="8" y="144"/>
                  </a:lnTo>
                  <a:cubicBezTo>
                    <a:pt x="6" y="144"/>
                    <a:pt x="3" y="143"/>
                    <a:pt x="2" y="141"/>
                  </a:cubicBezTo>
                  <a:cubicBezTo>
                    <a:pt x="0" y="138"/>
                    <a:pt x="0" y="135"/>
                    <a:pt x="1" y="133"/>
                  </a:cubicBezTo>
                  <a:lnTo>
                    <a:pt x="65" y="5"/>
                  </a:lnTo>
                  <a:close/>
                  <a:moveTo>
                    <a:pt x="16" y="140"/>
                  </a:moveTo>
                  <a:lnTo>
                    <a:pt x="8" y="128"/>
                  </a:lnTo>
                  <a:lnTo>
                    <a:pt x="136" y="128"/>
                  </a:lnTo>
                  <a:lnTo>
                    <a:pt x="129" y="140"/>
                  </a:lnTo>
                  <a:lnTo>
                    <a:pt x="65" y="12"/>
                  </a:lnTo>
                  <a:lnTo>
                    <a:pt x="80" y="12"/>
                  </a:lnTo>
                  <a:lnTo>
                    <a:pt x="16" y="140"/>
                  </a:lnTo>
                  <a:close/>
                </a:path>
              </a:pathLst>
            </a:custGeom>
            <a:solidFill>
              <a:srgbClr val="98B954"/>
            </a:solidFill>
            <a:ln w="12700"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19" name="Rectangle 47"/>
            <p:cNvSpPr>
              <a:spLocks noChangeArrowheads="1"/>
            </p:cNvSpPr>
            <p:nvPr/>
          </p:nvSpPr>
          <p:spPr bwMode="auto">
            <a:xfrm>
              <a:off x="216" y="2876"/>
              <a:ext cx="48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PEDIATRÍA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20" name="Rectangle 48"/>
            <p:cNvSpPr>
              <a:spLocks noChangeArrowheads="1"/>
            </p:cNvSpPr>
            <p:nvPr/>
          </p:nvSpPr>
          <p:spPr bwMode="auto">
            <a:xfrm>
              <a:off x="1263" y="2883"/>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33,7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21" name="Rectangle 49"/>
            <p:cNvSpPr>
              <a:spLocks noChangeArrowheads="1"/>
            </p:cNvSpPr>
            <p:nvPr/>
          </p:nvSpPr>
          <p:spPr bwMode="auto">
            <a:xfrm>
              <a:off x="1731" y="2883"/>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38,2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22" name="Rectangle 50"/>
            <p:cNvSpPr>
              <a:spLocks noChangeArrowheads="1"/>
            </p:cNvSpPr>
            <p:nvPr/>
          </p:nvSpPr>
          <p:spPr bwMode="auto">
            <a:xfrm>
              <a:off x="2198" y="2883"/>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43,0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23" name="Rectangle 51"/>
            <p:cNvSpPr>
              <a:spLocks noChangeArrowheads="1"/>
            </p:cNvSpPr>
            <p:nvPr/>
          </p:nvSpPr>
          <p:spPr bwMode="auto">
            <a:xfrm>
              <a:off x="2666" y="2883"/>
              <a:ext cx="2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42,8</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24" name="Rectangle 52"/>
            <p:cNvSpPr>
              <a:spLocks noChangeArrowheads="1"/>
            </p:cNvSpPr>
            <p:nvPr/>
          </p:nvSpPr>
          <p:spPr bwMode="auto">
            <a:xfrm>
              <a:off x="3111" y="2883"/>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35,34</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25" name="Rectangle 53"/>
            <p:cNvSpPr>
              <a:spLocks noChangeArrowheads="1"/>
            </p:cNvSpPr>
            <p:nvPr/>
          </p:nvSpPr>
          <p:spPr bwMode="auto">
            <a:xfrm>
              <a:off x="3578" y="2883"/>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36,06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26" name="Freeform 54"/>
            <p:cNvSpPr>
              <a:spLocks noEditPoints="1"/>
            </p:cNvSpPr>
            <p:nvPr/>
          </p:nvSpPr>
          <p:spPr bwMode="auto">
            <a:xfrm>
              <a:off x="-49" y="3018"/>
              <a:ext cx="3975" cy="174"/>
            </a:xfrm>
            <a:custGeom>
              <a:avLst/>
              <a:gdLst/>
              <a:ahLst/>
              <a:cxnLst>
                <a:cxn ang="0">
                  <a:pos x="8392" y="0"/>
                </a:cxn>
                <a:cxn ang="0">
                  <a:pos x="8" y="16"/>
                </a:cxn>
                <a:cxn ang="0">
                  <a:pos x="16" y="8"/>
                </a:cxn>
                <a:cxn ang="0">
                  <a:pos x="8" y="352"/>
                </a:cxn>
                <a:cxn ang="0">
                  <a:pos x="8392" y="368"/>
                </a:cxn>
                <a:cxn ang="0">
                  <a:pos x="0" y="360"/>
                </a:cxn>
                <a:cxn ang="0">
                  <a:pos x="16" y="8"/>
                </a:cxn>
                <a:cxn ang="0">
                  <a:pos x="2480" y="360"/>
                </a:cxn>
                <a:cxn ang="0">
                  <a:pos x="2464" y="8"/>
                </a:cxn>
                <a:cxn ang="0">
                  <a:pos x="2480" y="8"/>
                </a:cxn>
                <a:cxn ang="0">
                  <a:pos x="2464" y="360"/>
                </a:cxn>
                <a:cxn ang="0">
                  <a:pos x="2480" y="8"/>
                </a:cxn>
                <a:cxn ang="0">
                  <a:pos x="3472" y="360"/>
                </a:cxn>
                <a:cxn ang="0">
                  <a:pos x="3456" y="8"/>
                </a:cxn>
                <a:cxn ang="0">
                  <a:pos x="3472" y="8"/>
                </a:cxn>
                <a:cxn ang="0">
                  <a:pos x="3456" y="360"/>
                </a:cxn>
                <a:cxn ang="0">
                  <a:pos x="3472" y="8"/>
                </a:cxn>
                <a:cxn ang="0">
                  <a:pos x="4448" y="360"/>
                </a:cxn>
                <a:cxn ang="0">
                  <a:pos x="4432" y="8"/>
                </a:cxn>
                <a:cxn ang="0">
                  <a:pos x="4448" y="8"/>
                </a:cxn>
                <a:cxn ang="0">
                  <a:pos x="4432" y="360"/>
                </a:cxn>
                <a:cxn ang="0">
                  <a:pos x="4448" y="8"/>
                </a:cxn>
                <a:cxn ang="0">
                  <a:pos x="5440" y="360"/>
                </a:cxn>
                <a:cxn ang="0">
                  <a:pos x="5424" y="8"/>
                </a:cxn>
                <a:cxn ang="0">
                  <a:pos x="5440" y="8"/>
                </a:cxn>
                <a:cxn ang="0">
                  <a:pos x="5424" y="360"/>
                </a:cxn>
                <a:cxn ang="0">
                  <a:pos x="5440" y="8"/>
                </a:cxn>
                <a:cxn ang="0">
                  <a:pos x="6432" y="360"/>
                </a:cxn>
                <a:cxn ang="0">
                  <a:pos x="6416" y="8"/>
                </a:cxn>
                <a:cxn ang="0">
                  <a:pos x="6432" y="8"/>
                </a:cxn>
                <a:cxn ang="0">
                  <a:pos x="6416" y="360"/>
                </a:cxn>
                <a:cxn ang="0">
                  <a:pos x="6432" y="8"/>
                </a:cxn>
                <a:cxn ang="0">
                  <a:pos x="7424" y="360"/>
                </a:cxn>
                <a:cxn ang="0">
                  <a:pos x="7408" y="8"/>
                </a:cxn>
                <a:cxn ang="0">
                  <a:pos x="7424" y="8"/>
                </a:cxn>
                <a:cxn ang="0">
                  <a:pos x="7408" y="360"/>
                </a:cxn>
                <a:cxn ang="0">
                  <a:pos x="7424" y="8"/>
                </a:cxn>
                <a:cxn ang="0">
                  <a:pos x="8400" y="360"/>
                </a:cxn>
                <a:cxn ang="0">
                  <a:pos x="8384" y="8"/>
                </a:cxn>
                <a:cxn ang="0">
                  <a:pos x="8400" y="8"/>
                </a:cxn>
                <a:cxn ang="0">
                  <a:pos x="8384" y="360"/>
                </a:cxn>
                <a:cxn ang="0">
                  <a:pos x="8400" y="8"/>
                </a:cxn>
              </a:cxnLst>
              <a:rect l="0" t="0" r="r" b="b"/>
              <a:pathLst>
                <a:path w="8400" h="368">
                  <a:moveTo>
                    <a:pt x="8" y="0"/>
                  </a:moveTo>
                  <a:lnTo>
                    <a:pt x="8392" y="0"/>
                  </a:lnTo>
                  <a:lnTo>
                    <a:pt x="8392" y="16"/>
                  </a:lnTo>
                  <a:lnTo>
                    <a:pt x="8" y="16"/>
                  </a:lnTo>
                  <a:lnTo>
                    <a:pt x="8" y="0"/>
                  </a:lnTo>
                  <a:close/>
                  <a:moveTo>
                    <a:pt x="16" y="8"/>
                  </a:moveTo>
                  <a:lnTo>
                    <a:pt x="16" y="360"/>
                  </a:lnTo>
                  <a:lnTo>
                    <a:pt x="8" y="352"/>
                  </a:lnTo>
                  <a:lnTo>
                    <a:pt x="8392" y="352"/>
                  </a:lnTo>
                  <a:lnTo>
                    <a:pt x="8392" y="368"/>
                  </a:lnTo>
                  <a:lnTo>
                    <a:pt x="8" y="368"/>
                  </a:lnTo>
                  <a:cubicBezTo>
                    <a:pt x="4" y="368"/>
                    <a:pt x="0" y="365"/>
                    <a:pt x="0" y="360"/>
                  </a:cubicBezTo>
                  <a:lnTo>
                    <a:pt x="0" y="8"/>
                  </a:lnTo>
                  <a:lnTo>
                    <a:pt x="16" y="8"/>
                  </a:lnTo>
                  <a:close/>
                  <a:moveTo>
                    <a:pt x="2480" y="8"/>
                  </a:moveTo>
                  <a:lnTo>
                    <a:pt x="2480" y="360"/>
                  </a:lnTo>
                  <a:lnTo>
                    <a:pt x="2464" y="360"/>
                  </a:lnTo>
                  <a:lnTo>
                    <a:pt x="2464" y="8"/>
                  </a:lnTo>
                  <a:lnTo>
                    <a:pt x="2480" y="8"/>
                  </a:lnTo>
                  <a:close/>
                  <a:moveTo>
                    <a:pt x="2480" y="8"/>
                  </a:moveTo>
                  <a:lnTo>
                    <a:pt x="2480" y="360"/>
                  </a:lnTo>
                  <a:lnTo>
                    <a:pt x="2464" y="360"/>
                  </a:lnTo>
                  <a:lnTo>
                    <a:pt x="2464" y="8"/>
                  </a:lnTo>
                  <a:lnTo>
                    <a:pt x="2480" y="8"/>
                  </a:lnTo>
                  <a:close/>
                  <a:moveTo>
                    <a:pt x="3472" y="8"/>
                  </a:moveTo>
                  <a:lnTo>
                    <a:pt x="3472" y="360"/>
                  </a:lnTo>
                  <a:lnTo>
                    <a:pt x="3456" y="360"/>
                  </a:lnTo>
                  <a:lnTo>
                    <a:pt x="3456" y="8"/>
                  </a:lnTo>
                  <a:lnTo>
                    <a:pt x="3472" y="8"/>
                  </a:lnTo>
                  <a:close/>
                  <a:moveTo>
                    <a:pt x="3472" y="8"/>
                  </a:moveTo>
                  <a:lnTo>
                    <a:pt x="3472" y="360"/>
                  </a:lnTo>
                  <a:lnTo>
                    <a:pt x="3456" y="360"/>
                  </a:lnTo>
                  <a:lnTo>
                    <a:pt x="3456" y="8"/>
                  </a:lnTo>
                  <a:lnTo>
                    <a:pt x="3472" y="8"/>
                  </a:lnTo>
                  <a:close/>
                  <a:moveTo>
                    <a:pt x="4448" y="8"/>
                  </a:moveTo>
                  <a:lnTo>
                    <a:pt x="4448" y="360"/>
                  </a:lnTo>
                  <a:lnTo>
                    <a:pt x="4432" y="360"/>
                  </a:lnTo>
                  <a:lnTo>
                    <a:pt x="4432" y="8"/>
                  </a:lnTo>
                  <a:lnTo>
                    <a:pt x="4448" y="8"/>
                  </a:lnTo>
                  <a:close/>
                  <a:moveTo>
                    <a:pt x="4448" y="8"/>
                  </a:moveTo>
                  <a:lnTo>
                    <a:pt x="4448" y="360"/>
                  </a:lnTo>
                  <a:lnTo>
                    <a:pt x="4432" y="360"/>
                  </a:lnTo>
                  <a:lnTo>
                    <a:pt x="4432" y="8"/>
                  </a:lnTo>
                  <a:lnTo>
                    <a:pt x="4448" y="8"/>
                  </a:lnTo>
                  <a:close/>
                  <a:moveTo>
                    <a:pt x="5440" y="8"/>
                  </a:moveTo>
                  <a:lnTo>
                    <a:pt x="5440" y="360"/>
                  </a:lnTo>
                  <a:lnTo>
                    <a:pt x="5424" y="360"/>
                  </a:lnTo>
                  <a:lnTo>
                    <a:pt x="5424" y="8"/>
                  </a:lnTo>
                  <a:lnTo>
                    <a:pt x="5440" y="8"/>
                  </a:lnTo>
                  <a:close/>
                  <a:moveTo>
                    <a:pt x="5440" y="8"/>
                  </a:moveTo>
                  <a:lnTo>
                    <a:pt x="5440" y="360"/>
                  </a:lnTo>
                  <a:lnTo>
                    <a:pt x="5424" y="360"/>
                  </a:lnTo>
                  <a:lnTo>
                    <a:pt x="5424" y="8"/>
                  </a:lnTo>
                  <a:lnTo>
                    <a:pt x="5440" y="8"/>
                  </a:lnTo>
                  <a:close/>
                  <a:moveTo>
                    <a:pt x="6432" y="8"/>
                  </a:moveTo>
                  <a:lnTo>
                    <a:pt x="6432" y="360"/>
                  </a:lnTo>
                  <a:lnTo>
                    <a:pt x="6416" y="360"/>
                  </a:lnTo>
                  <a:lnTo>
                    <a:pt x="6416" y="8"/>
                  </a:lnTo>
                  <a:lnTo>
                    <a:pt x="6432" y="8"/>
                  </a:lnTo>
                  <a:close/>
                  <a:moveTo>
                    <a:pt x="6432" y="8"/>
                  </a:moveTo>
                  <a:lnTo>
                    <a:pt x="6432" y="360"/>
                  </a:lnTo>
                  <a:lnTo>
                    <a:pt x="6416" y="360"/>
                  </a:lnTo>
                  <a:lnTo>
                    <a:pt x="6416" y="8"/>
                  </a:lnTo>
                  <a:lnTo>
                    <a:pt x="6432" y="8"/>
                  </a:lnTo>
                  <a:close/>
                  <a:moveTo>
                    <a:pt x="7424" y="8"/>
                  </a:moveTo>
                  <a:lnTo>
                    <a:pt x="7424" y="360"/>
                  </a:lnTo>
                  <a:lnTo>
                    <a:pt x="7408" y="360"/>
                  </a:lnTo>
                  <a:lnTo>
                    <a:pt x="7408" y="8"/>
                  </a:lnTo>
                  <a:lnTo>
                    <a:pt x="7424" y="8"/>
                  </a:lnTo>
                  <a:close/>
                  <a:moveTo>
                    <a:pt x="7424" y="8"/>
                  </a:moveTo>
                  <a:lnTo>
                    <a:pt x="7424" y="360"/>
                  </a:lnTo>
                  <a:lnTo>
                    <a:pt x="7408" y="360"/>
                  </a:lnTo>
                  <a:lnTo>
                    <a:pt x="7408" y="8"/>
                  </a:lnTo>
                  <a:lnTo>
                    <a:pt x="7424" y="8"/>
                  </a:lnTo>
                  <a:close/>
                  <a:moveTo>
                    <a:pt x="8400" y="8"/>
                  </a:moveTo>
                  <a:lnTo>
                    <a:pt x="8400" y="360"/>
                  </a:lnTo>
                  <a:lnTo>
                    <a:pt x="8384" y="360"/>
                  </a:lnTo>
                  <a:lnTo>
                    <a:pt x="8384" y="8"/>
                  </a:lnTo>
                  <a:lnTo>
                    <a:pt x="8400" y="8"/>
                  </a:lnTo>
                  <a:close/>
                  <a:moveTo>
                    <a:pt x="8400" y="8"/>
                  </a:moveTo>
                  <a:lnTo>
                    <a:pt x="8400" y="360"/>
                  </a:lnTo>
                  <a:lnTo>
                    <a:pt x="8384" y="360"/>
                  </a:lnTo>
                  <a:lnTo>
                    <a:pt x="8384" y="8"/>
                  </a:lnTo>
                  <a:lnTo>
                    <a:pt x="8400" y="8"/>
                  </a:lnTo>
                  <a:close/>
                </a:path>
              </a:pathLst>
            </a:custGeom>
            <a:solidFill>
              <a:srgbClr val="868686"/>
            </a:solidFill>
            <a:ln w="1270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27" name="Freeform 55"/>
            <p:cNvSpPr>
              <a:spLocks/>
            </p:cNvSpPr>
            <p:nvPr/>
          </p:nvSpPr>
          <p:spPr bwMode="auto">
            <a:xfrm>
              <a:off x="-18" y="3086"/>
              <a:ext cx="212" cy="23"/>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7D60A0"/>
            </a:solidFill>
            <a:ln w="12700" cap="flat">
              <a:solidFill>
                <a:srgbClr val="7D60A0"/>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28" name="Freeform 56"/>
            <p:cNvSpPr>
              <a:spLocks noEditPoints="1"/>
            </p:cNvSpPr>
            <p:nvPr/>
          </p:nvSpPr>
          <p:spPr bwMode="auto">
            <a:xfrm>
              <a:off x="54" y="3067"/>
              <a:ext cx="60" cy="60"/>
            </a:xfrm>
            <a:custGeom>
              <a:avLst/>
              <a:gdLst/>
              <a:ahLst/>
              <a:cxnLst>
                <a:cxn ang="0">
                  <a:pos x="60" y="60"/>
                </a:cxn>
                <a:cxn ang="0">
                  <a:pos x="0" y="0"/>
                </a:cxn>
                <a:cxn ang="0">
                  <a:pos x="60" y="60"/>
                </a:cxn>
                <a:cxn ang="0">
                  <a:pos x="0" y="60"/>
                </a:cxn>
                <a:cxn ang="0">
                  <a:pos x="60" y="0"/>
                </a:cxn>
                <a:cxn ang="0">
                  <a:pos x="0" y="60"/>
                </a:cxn>
              </a:cxnLst>
              <a:rect l="0" t="0" r="r" b="b"/>
              <a:pathLst>
                <a:path w="60" h="60">
                  <a:moveTo>
                    <a:pt x="60" y="60"/>
                  </a:moveTo>
                  <a:lnTo>
                    <a:pt x="0" y="0"/>
                  </a:lnTo>
                  <a:lnTo>
                    <a:pt x="60" y="60"/>
                  </a:lnTo>
                  <a:close/>
                  <a:moveTo>
                    <a:pt x="0" y="60"/>
                  </a:moveTo>
                  <a:lnTo>
                    <a:pt x="60" y="0"/>
                  </a:lnTo>
                  <a:lnTo>
                    <a:pt x="0" y="60"/>
                  </a:lnTo>
                  <a:close/>
                </a:path>
              </a:pathLst>
            </a:custGeom>
            <a:solidFill>
              <a:srgbClr val="8064A2"/>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29" name="Freeform 57"/>
            <p:cNvSpPr>
              <a:spLocks noEditPoints="1"/>
            </p:cNvSpPr>
            <p:nvPr/>
          </p:nvSpPr>
          <p:spPr bwMode="auto">
            <a:xfrm>
              <a:off x="51" y="3065"/>
              <a:ext cx="66" cy="65"/>
            </a:xfrm>
            <a:custGeom>
              <a:avLst/>
              <a:gdLst/>
              <a:ahLst/>
              <a:cxnLst>
                <a:cxn ang="0">
                  <a:pos x="61" y="65"/>
                </a:cxn>
                <a:cxn ang="0">
                  <a:pos x="0" y="5"/>
                </a:cxn>
                <a:cxn ang="0">
                  <a:pos x="5" y="0"/>
                </a:cxn>
                <a:cxn ang="0">
                  <a:pos x="66" y="60"/>
                </a:cxn>
                <a:cxn ang="0">
                  <a:pos x="61" y="65"/>
                </a:cxn>
                <a:cxn ang="0">
                  <a:pos x="0" y="60"/>
                </a:cxn>
                <a:cxn ang="0">
                  <a:pos x="61" y="0"/>
                </a:cxn>
                <a:cxn ang="0">
                  <a:pos x="66" y="5"/>
                </a:cxn>
                <a:cxn ang="0">
                  <a:pos x="5" y="65"/>
                </a:cxn>
                <a:cxn ang="0">
                  <a:pos x="0" y="60"/>
                </a:cxn>
              </a:cxnLst>
              <a:rect l="0" t="0" r="r" b="b"/>
              <a:pathLst>
                <a:path w="66" h="65">
                  <a:moveTo>
                    <a:pt x="61" y="65"/>
                  </a:moveTo>
                  <a:lnTo>
                    <a:pt x="0" y="5"/>
                  </a:lnTo>
                  <a:lnTo>
                    <a:pt x="5" y="0"/>
                  </a:lnTo>
                  <a:lnTo>
                    <a:pt x="66" y="60"/>
                  </a:lnTo>
                  <a:lnTo>
                    <a:pt x="61" y="65"/>
                  </a:lnTo>
                  <a:close/>
                  <a:moveTo>
                    <a:pt x="0" y="60"/>
                  </a:moveTo>
                  <a:lnTo>
                    <a:pt x="61" y="0"/>
                  </a:lnTo>
                  <a:lnTo>
                    <a:pt x="66" y="5"/>
                  </a:lnTo>
                  <a:lnTo>
                    <a:pt x="5" y="65"/>
                  </a:lnTo>
                  <a:lnTo>
                    <a:pt x="0" y="60"/>
                  </a:lnTo>
                  <a:close/>
                </a:path>
              </a:pathLst>
            </a:custGeom>
            <a:solidFill>
              <a:srgbClr val="7D60A0"/>
            </a:solidFill>
            <a:ln w="12700" cap="flat">
              <a:solidFill>
                <a:srgbClr val="7D60A0"/>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30" name="Rectangle 58"/>
            <p:cNvSpPr>
              <a:spLocks noChangeArrowheads="1"/>
            </p:cNvSpPr>
            <p:nvPr/>
          </p:nvSpPr>
          <p:spPr bwMode="auto">
            <a:xfrm>
              <a:off x="216" y="3043"/>
              <a:ext cx="7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NEONATOLOGÍA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31" name="Rectangle 59"/>
            <p:cNvSpPr>
              <a:spLocks noChangeArrowheads="1"/>
            </p:cNvSpPr>
            <p:nvPr/>
          </p:nvSpPr>
          <p:spPr bwMode="auto">
            <a:xfrm>
              <a:off x="1241" y="3051"/>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222,3</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32" name="Rectangle 60"/>
            <p:cNvSpPr>
              <a:spLocks noChangeArrowheads="1"/>
            </p:cNvSpPr>
            <p:nvPr/>
          </p:nvSpPr>
          <p:spPr bwMode="auto">
            <a:xfrm>
              <a:off x="1708" y="3051"/>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194,2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33" name="Rectangle 61"/>
            <p:cNvSpPr>
              <a:spLocks noChangeArrowheads="1"/>
            </p:cNvSpPr>
            <p:nvPr/>
          </p:nvSpPr>
          <p:spPr bwMode="auto">
            <a:xfrm>
              <a:off x="2176" y="3051"/>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181,7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34" name="Rectangle 62"/>
            <p:cNvSpPr>
              <a:spLocks noChangeArrowheads="1"/>
            </p:cNvSpPr>
            <p:nvPr/>
          </p:nvSpPr>
          <p:spPr bwMode="auto">
            <a:xfrm>
              <a:off x="2643" y="3051"/>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162,3</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35" name="Rectangle 63"/>
            <p:cNvSpPr>
              <a:spLocks noChangeArrowheads="1"/>
            </p:cNvSpPr>
            <p:nvPr/>
          </p:nvSpPr>
          <p:spPr bwMode="auto">
            <a:xfrm>
              <a:off x="3080" y="3051"/>
              <a:ext cx="31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104,60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36" name="Rectangle 64"/>
            <p:cNvSpPr>
              <a:spLocks noChangeArrowheads="1"/>
            </p:cNvSpPr>
            <p:nvPr/>
          </p:nvSpPr>
          <p:spPr bwMode="auto">
            <a:xfrm>
              <a:off x="3548" y="3051"/>
              <a:ext cx="31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113,17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37" name="Freeform 65"/>
            <p:cNvSpPr>
              <a:spLocks/>
            </p:cNvSpPr>
            <p:nvPr/>
          </p:nvSpPr>
          <p:spPr bwMode="auto">
            <a:xfrm>
              <a:off x="1344" y="1597"/>
              <a:ext cx="2363" cy="137"/>
            </a:xfrm>
            <a:custGeom>
              <a:avLst/>
              <a:gdLst/>
              <a:ahLst/>
              <a:cxnLst>
                <a:cxn ang="0">
                  <a:pos x="24" y="241"/>
                </a:cxn>
                <a:cxn ang="0">
                  <a:pos x="1016" y="161"/>
                </a:cxn>
                <a:cxn ang="0">
                  <a:pos x="1992" y="112"/>
                </a:cxn>
                <a:cxn ang="0">
                  <a:pos x="2983" y="1"/>
                </a:cxn>
                <a:cxn ang="0">
                  <a:pos x="2989" y="1"/>
                </a:cxn>
                <a:cxn ang="0">
                  <a:pos x="3981" y="145"/>
                </a:cxn>
                <a:cxn ang="0">
                  <a:pos x="3976" y="145"/>
                </a:cxn>
                <a:cxn ang="0">
                  <a:pos x="4968" y="65"/>
                </a:cxn>
                <a:cxn ang="0">
                  <a:pos x="4993" y="87"/>
                </a:cxn>
                <a:cxn ang="0">
                  <a:pos x="4971" y="112"/>
                </a:cxn>
                <a:cxn ang="0">
                  <a:pos x="3979" y="192"/>
                </a:cxn>
                <a:cxn ang="0">
                  <a:pos x="3974" y="192"/>
                </a:cxn>
                <a:cxn ang="0">
                  <a:pos x="2982" y="48"/>
                </a:cxn>
                <a:cxn ang="0">
                  <a:pos x="2988" y="48"/>
                </a:cxn>
                <a:cxn ang="0">
                  <a:pos x="1995" y="160"/>
                </a:cxn>
                <a:cxn ang="0">
                  <a:pos x="1019" y="208"/>
                </a:cxn>
                <a:cxn ang="0">
                  <a:pos x="27" y="288"/>
                </a:cxn>
                <a:cxn ang="0">
                  <a:pos x="2" y="266"/>
                </a:cxn>
                <a:cxn ang="0">
                  <a:pos x="24" y="241"/>
                </a:cxn>
              </a:cxnLst>
              <a:rect l="0" t="0" r="r" b="b"/>
              <a:pathLst>
                <a:path w="4994" h="289">
                  <a:moveTo>
                    <a:pt x="24" y="241"/>
                  </a:moveTo>
                  <a:lnTo>
                    <a:pt x="1016" y="161"/>
                  </a:lnTo>
                  <a:lnTo>
                    <a:pt x="1992" y="112"/>
                  </a:lnTo>
                  <a:lnTo>
                    <a:pt x="2983" y="1"/>
                  </a:lnTo>
                  <a:cubicBezTo>
                    <a:pt x="2985" y="0"/>
                    <a:pt x="2987" y="0"/>
                    <a:pt x="2989" y="1"/>
                  </a:cubicBezTo>
                  <a:lnTo>
                    <a:pt x="3981" y="145"/>
                  </a:lnTo>
                  <a:lnTo>
                    <a:pt x="3976" y="145"/>
                  </a:lnTo>
                  <a:lnTo>
                    <a:pt x="4968" y="65"/>
                  </a:lnTo>
                  <a:cubicBezTo>
                    <a:pt x="4981" y="63"/>
                    <a:pt x="4992" y="73"/>
                    <a:pt x="4993" y="87"/>
                  </a:cubicBezTo>
                  <a:cubicBezTo>
                    <a:pt x="4994" y="100"/>
                    <a:pt x="4985" y="111"/>
                    <a:pt x="4971" y="112"/>
                  </a:cubicBezTo>
                  <a:lnTo>
                    <a:pt x="3979" y="192"/>
                  </a:lnTo>
                  <a:cubicBezTo>
                    <a:pt x="3978" y="193"/>
                    <a:pt x="3976" y="192"/>
                    <a:pt x="3974" y="192"/>
                  </a:cubicBezTo>
                  <a:lnTo>
                    <a:pt x="2982" y="48"/>
                  </a:lnTo>
                  <a:lnTo>
                    <a:pt x="2988" y="48"/>
                  </a:lnTo>
                  <a:lnTo>
                    <a:pt x="1995" y="160"/>
                  </a:lnTo>
                  <a:lnTo>
                    <a:pt x="1019" y="208"/>
                  </a:lnTo>
                  <a:lnTo>
                    <a:pt x="27" y="288"/>
                  </a:lnTo>
                  <a:cubicBezTo>
                    <a:pt x="14" y="289"/>
                    <a:pt x="3" y="280"/>
                    <a:pt x="2" y="266"/>
                  </a:cubicBezTo>
                  <a:cubicBezTo>
                    <a:pt x="0" y="253"/>
                    <a:pt x="10" y="242"/>
                    <a:pt x="24" y="241"/>
                  </a:cubicBezTo>
                  <a:close/>
                </a:path>
              </a:pathLst>
            </a:custGeom>
            <a:solidFill>
              <a:srgbClr val="4A7EBB"/>
            </a:solidFill>
            <a:ln w="12700"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38" name="Freeform 66"/>
            <p:cNvSpPr>
              <a:spLocks/>
            </p:cNvSpPr>
            <p:nvPr/>
          </p:nvSpPr>
          <p:spPr bwMode="auto">
            <a:xfrm>
              <a:off x="1318" y="1691"/>
              <a:ext cx="71" cy="69"/>
            </a:xfrm>
            <a:custGeom>
              <a:avLst/>
              <a:gdLst/>
              <a:ahLst/>
              <a:cxnLst>
                <a:cxn ang="0">
                  <a:pos x="35" y="69"/>
                </a:cxn>
                <a:cxn ang="0">
                  <a:pos x="0" y="34"/>
                </a:cxn>
                <a:cxn ang="0">
                  <a:pos x="35" y="0"/>
                </a:cxn>
                <a:cxn ang="0">
                  <a:pos x="71" y="34"/>
                </a:cxn>
                <a:cxn ang="0">
                  <a:pos x="35" y="69"/>
                </a:cxn>
              </a:cxnLst>
              <a:rect l="0" t="0" r="r" b="b"/>
              <a:pathLst>
                <a:path w="71" h="69">
                  <a:moveTo>
                    <a:pt x="35" y="69"/>
                  </a:moveTo>
                  <a:lnTo>
                    <a:pt x="0" y="34"/>
                  </a:lnTo>
                  <a:lnTo>
                    <a:pt x="35" y="0"/>
                  </a:lnTo>
                  <a:lnTo>
                    <a:pt x="71" y="34"/>
                  </a:lnTo>
                  <a:lnTo>
                    <a:pt x="35" y="69"/>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39" name="Freeform 67"/>
            <p:cNvSpPr>
              <a:spLocks noEditPoints="1"/>
            </p:cNvSpPr>
            <p:nvPr/>
          </p:nvSpPr>
          <p:spPr bwMode="auto">
            <a:xfrm>
              <a:off x="1314" y="1686"/>
              <a:ext cx="79" cy="78"/>
            </a:xfrm>
            <a:custGeom>
              <a:avLst/>
              <a:gdLst/>
              <a:ahLst/>
              <a:cxnLst>
                <a:cxn ang="0">
                  <a:pos x="89" y="161"/>
                </a:cxn>
                <a:cxn ang="0">
                  <a:pos x="78" y="161"/>
                </a:cxn>
                <a:cxn ang="0">
                  <a:pos x="3" y="88"/>
                </a:cxn>
                <a:cxn ang="0">
                  <a:pos x="0" y="82"/>
                </a:cxn>
                <a:cxn ang="0">
                  <a:pos x="3" y="77"/>
                </a:cxn>
                <a:cxn ang="0">
                  <a:pos x="78" y="3"/>
                </a:cxn>
                <a:cxn ang="0">
                  <a:pos x="89" y="3"/>
                </a:cxn>
                <a:cxn ang="0">
                  <a:pos x="163" y="77"/>
                </a:cxn>
                <a:cxn ang="0">
                  <a:pos x="166" y="82"/>
                </a:cxn>
                <a:cxn ang="0">
                  <a:pos x="163" y="88"/>
                </a:cxn>
                <a:cxn ang="0">
                  <a:pos x="89" y="161"/>
                </a:cxn>
                <a:cxn ang="0">
                  <a:pos x="152" y="77"/>
                </a:cxn>
                <a:cxn ang="0">
                  <a:pos x="152" y="88"/>
                </a:cxn>
                <a:cxn ang="0">
                  <a:pos x="78" y="15"/>
                </a:cxn>
                <a:cxn ang="0">
                  <a:pos x="89" y="15"/>
                </a:cxn>
                <a:cxn ang="0">
                  <a:pos x="14" y="88"/>
                </a:cxn>
                <a:cxn ang="0">
                  <a:pos x="14" y="77"/>
                </a:cxn>
                <a:cxn ang="0">
                  <a:pos x="89" y="150"/>
                </a:cxn>
                <a:cxn ang="0">
                  <a:pos x="78" y="150"/>
                </a:cxn>
                <a:cxn ang="0">
                  <a:pos x="152" y="77"/>
                </a:cxn>
              </a:cxnLst>
              <a:rect l="0" t="0" r="r" b="b"/>
              <a:pathLst>
                <a:path w="166" h="164">
                  <a:moveTo>
                    <a:pt x="89" y="161"/>
                  </a:moveTo>
                  <a:cubicBezTo>
                    <a:pt x="86" y="164"/>
                    <a:pt x="81" y="164"/>
                    <a:pt x="78" y="161"/>
                  </a:cubicBezTo>
                  <a:lnTo>
                    <a:pt x="3" y="88"/>
                  </a:lnTo>
                  <a:cubicBezTo>
                    <a:pt x="1" y="86"/>
                    <a:pt x="0" y="84"/>
                    <a:pt x="0" y="82"/>
                  </a:cubicBezTo>
                  <a:cubicBezTo>
                    <a:pt x="0" y="80"/>
                    <a:pt x="1" y="78"/>
                    <a:pt x="3" y="77"/>
                  </a:cubicBezTo>
                  <a:lnTo>
                    <a:pt x="78" y="3"/>
                  </a:lnTo>
                  <a:cubicBezTo>
                    <a:pt x="81" y="0"/>
                    <a:pt x="86" y="0"/>
                    <a:pt x="89" y="3"/>
                  </a:cubicBezTo>
                  <a:lnTo>
                    <a:pt x="163" y="77"/>
                  </a:lnTo>
                  <a:cubicBezTo>
                    <a:pt x="165" y="78"/>
                    <a:pt x="166" y="80"/>
                    <a:pt x="166" y="82"/>
                  </a:cubicBezTo>
                  <a:cubicBezTo>
                    <a:pt x="166" y="84"/>
                    <a:pt x="165" y="86"/>
                    <a:pt x="163" y="88"/>
                  </a:cubicBezTo>
                  <a:lnTo>
                    <a:pt x="89" y="161"/>
                  </a:lnTo>
                  <a:close/>
                  <a:moveTo>
                    <a:pt x="152" y="77"/>
                  </a:moveTo>
                  <a:lnTo>
                    <a:pt x="152" y="88"/>
                  </a:lnTo>
                  <a:lnTo>
                    <a:pt x="78" y="15"/>
                  </a:lnTo>
                  <a:lnTo>
                    <a:pt x="89" y="15"/>
                  </a:lnTo>
                  <a:lnTo>
                    <a:pt x="14" y="88"/>
                  </a:lnTo>
                  <a:lnTo>
                    <a:pt x="14" y="77"/>
                  </a:lnTo>
                  <a:lnTo>
                    <a:pt x="89" y="150"/>
                  </a:lnTo>
                  <a:lnTo>
                    <a:pt x="78" y="150"/>
                  </a:lnTo>
                  <a:lnTo>
                    <a:pt x="152" y="77"/>
                  </a:lnTo>
                  <a:close/>
                </a:path>
              </a:pathLst>
            </a:custGeom>
            <a:solidFill>
              <a:srgbClr val="4A7EBB"/>
            </a:solidFill>
            <a:ln w="12700"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40" name="Freeform 68"/>
            <p:cNvSpPr>
              <a:spLocks/>
            </p:cNvSpPr>
            <p:nvPr/>
          </p:nvSpPr>
          <p:spPr bwMode="auto">
            <a:xfrm>
              <a:off x="1785" y="1652"/>
              <a:ext cx="71" cy="69"/>
            </a:xfrm>
            <a:custGeom>
              <a:avLst/>
              <a:gdLst/>
              <a:ahLst/>
              <a:cxnLst>
                <a:cxn ang="0">
                  <a:pos x="36" y="69"/>
                </a:cxn>
                <a:cxn ang="0">
                  <a:pos x="0" y="35"/>
                </a:cxn>
                <a:cxn ang="0">
                  <a:pos x="36" y="0"/>
                </a:cxn>
                <a:cxn ang="0">
                  <a:pos x="71" y="35"/>
                </a:cxn>
                <a:cxn ang="0">
                  <a:pos x="36" y="69"/>
                </a:cxn>
              </a:cxnLst>
              <a:rect l="0" t="0" r="r" b="b"/>
              <a:pathLst>
                <a:path w="71" h="69">
                  <a:moveTo>
                    <a:pt x="36" y="69"/>
                  </a:moveTo>
                  <a:lnTo>
                    <a:pt x="0" y="35"/>
                  </a:lnTo>
                  <a:lnTo>
                    <a:pt x="36" y="0"/>
                  </a:lnTo>
                  <a:lnTo>
                    <a:pt x="71" y="35"/>
                  </a:lnTo>
                  <a:lnTo>
                    <a:pt x="36" y="69"/>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41" name="Freeform 69"/>
            <p:cNvSpPr>
              <a:spLocks noEditPoints="1"/>
            </p:cNvSpPr>
            <p:nvPr/>
          </p:nvSpPr>
          <p:spPr bwMode="auto">
            <a:xfrm>
              <a:off x="1781" y="1648"/>
              <a:ext cx="79" cy="77"/>
            </a:xfrm>
            <a:custGeom>
              <a:avLst/>
              <a:gdLst/>
              <a:ahLst/>
              <a:cxnLst>
                <a:cxn ang="0">
                  <a:pos x="88" y="161"/>
                </a:cxn>
                <a:cxn ang="0">
                  <a:pos x="77" y="161"/>
                </a:cxn>
                <a:cxn ang="0">
                  <a:pos x="3" y="88"/>
                </a:cxn>
                <a:cxn ang="0">
                  <a:pos x="0" y="82"/>
                </a:cxn>
                <a:cxn ang="0">
                  <a:pos x="3" y="76"/>
                </a:cxn>
                <a:cxn ang="0">
                  <a:pos x="77" y="3"/>
                </a:cxn>
                <a:cxn ang="0">
                  <a:pos x="88" y="3"/>
                </a:cxn>
                <a:cxn ang="0">
                  <a:pos x="163" y="76"/>
                </a:cxn>
                <a:cxn ang="0">
                  <a:pos x="165" y="82"/>
                </a:cxn>
                <a:cxn ang="0">
                  <a:pos x="163" y="88"/>
                </a:cxn>
                <a:cxn ang="0">
                  <a:pos x="88" y="161"/>
                </a:cxn>
                <a:cxn ang="0">
                  <a:pos x="152" y="76"/>
                </a:cxn>
                <a:cxn ang="0">
                  <a:pos x="152" y="88"/>
                </a:cxn>
                <a:cxn ang="0">
                  <a:pos x="77" y="15"/>
                </a:cxn>
                <a:cxn ang="0">
                  <a:pos x="88" y="15"/>
                </a:cxn>
                <a:cxn ang="0">
                  <a:pos x="14" y="88"/>
                </a:cxn>
                <a:cxn ang="0">
                  <a:pos x="14" y="76"/>
                </a:cxn>
                <a:cxn ang="0">
                  <a:pos x="88" y="150"/>
                </a:cxn>
                <a:cxn ang="0">
                  <a:pos x="77" y="150"/>
                </a:cxn>
                <a:cxn ang="0">
                  <a:pos x="152" y="76"/>
                </a:cxn>
              </a:cxnLst>
              <a:rect l="0" t="0" r="r" b="b"/>
              <a:pathLst>
                <a:path w="165" h="164">
                  <a:moveTo>
                    <a:pt x="88" y="161"/>
                  </a:moveTo>
                  <a:cubicBezTo>
                    <a:pt x="85" y="164"/>
                    <a:pt x="80" y="164"/>
                    <a:pt x="77" y="161"/>
                  </a:cubicBezTo>
                  <a:lnTo>
                    <a:pt x="3" y="88"/>
                  </a:lnTo>
                  <a:cubicBezTo>
                    <a:pt x="1" y="86"/>
                    <a:pt x="0" y="84"/>
                    <a:pt x="0" y="82"/>
                  </a:cubicBezTo>
                  <a:cubicBezTo>
                    <a:pt x="0" y="80"/>
                    <a:pt x="1" y="78"/>
                    <a:pt x="3" y="76"/>
                  </a:cubicBezTo>
                  <a:lnTo>
                    <a:pt x="77" y="3"/>
                  </a:lnTo>
                  <a:cubicBezTo>
                    <a:pt x="80" y="0"/>
                    <a:pt x="85" y="0"/>
                    <a:pt x="88" y="3"/>
                  </a:cubicBezTo>
                  <a:lnTo>
                    <a:pt x="163" y="76"/>
                  </a:lnTo>
                  <a:cubicBezTo>
                    <a:pt x="165" y="78"/>
                    <a:pt x="165" y="80"/>
                    <a:pt x="165" y="82"/>
                  </a:cubicBezTo>
                  <a:cubicBezTo>
                    <a:pt x="165" y="84"/>
                    <a:pt x="165" y="86"/>
                    <a:pt x="163" y="88"/>
                  </a:cubicBezTo>
                  <a:lnTo>
                    <a:pt x="88" y="161"/>
                  </a:lnTo>
                  <a:close/>
                  <a:moveTo>
                    <a:pt x="152" y="76"/>
                  </a:moveTo>
                  <a:lnTo>
                    <a:pt x="152" y="88"/>
                  </a:lnTo>
                  <a:lnTo>
                    <a:pt x="77" y="15"/>
                  </a:lnTo>
                  <a:lnTo>
                    <a:pt x="88" y="15"/>
                  </a:lnTo>
                  <a:lnTo>
                    <a:pt x="14" y="88"/>
                  </a:lnTo>
                  <a:lnTo>
                    <a:pt x="14" y="76"/>
                  </a:lnTo>
                  <a:lnTo>
                    <a:pt x="88" y="150"/>
                  </a:lnTo>
                  <a:lnTo>
                    <a:pt x="77" y="150"/>
                  </a:lnTo>
                  <a:lnTo>
                    <a:pt x="152" y="76"/>
                  </a:lnTo>
                  <a:close/>
                </a:path>
              </a:pathLst>
            </a:custGeom>
            <a:solidFill>
              <a:srgbClr val="4A7EBB"/>
            </a:solidFill>
            <a:ln w="12700"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42" name="Freeform 70"/>
            <p:cNvSpPr>
              <a:spLocks/>
            </p:cNvSpPr>
            <p:nvPr/>
          </p:nvSpPr>
          <p:spPr bwMode="auto">
            <a:xfrm>
              <a:off x="2253" y="1626"/>
              <a:ext cx="70" cy="69"/>
            </a:xfrm>
            <a:custGeom>
              <a:avLst/>
              <a:gdLst/>
              <a:ahLst/>
              <a:cxnLst>
                <a:cxn ang="0">
                  <a:pos x="35" y="69"/>
                </a:cxn>
                <a:cxn ang="0">
                  <a:pos x="0" y="35"/>
                </a:cxn>
                <a:cxn ang="0">
                  <a:pos x="35" y="0"/>
                </a:cxn>
                <a:cxn ang="0">
                  <a:pos x="70" y="35"/>
                </a:cxn>
                <a:cxn ang="0">
                  <a:pos x="35" y="69"/>
                </a:cxn>
              </a:cxnLst>
              <a:rect l="0" t="0" r="r" b="b"/>
              <a:pathLst>
                <a:path w="70" h="69">
                  <a:moveTo>
                    <a:pt x="35" y="69"/>
                  </a:moveTo>
                  <a:lnTo>
                    <a:pt x="0" y="35"/>
                  </a:lnTo>
                  <a:lnTo>
                    <a:pt x="35" y="0"/>
                  </a:lnTo>
                  <a:lnTo>
                    <a:pt x="70" y="35"/>
                  </a:lnTo>
                  <a:lnTo>
                    <a:pt x="35" y="69"/>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43" name="Freeform 71"/>
            <p:cNvSpPr>
              <a:spLocks noEditPoints="1"/>
            </p:cNvSpPr>
            <p:nvPr/>
          </p:nvSpPr>
          <p:spPr bwMode="auto">
            <a:xfrm>
              <a:off x="2249" y="1622"/>
              <a:ext cx="78" cy="78"/>
            </a:xfrm>
            <a:custGeom>
              <a:avLst/>
              <a:gdLst/>
              <a:ahLst/>
              <a:cxnLst>
                <a:cxn ang="0">
                  <a:pos x="88" y="161"/>
                </a:cxn>
                <a:cxn ang="0">
                  <a:pos x="77" y="161"/>
                </a:cxn>
                <a:cxn ang="0">
                  <a:pos x="2" y="88"/>
                </a:cxn>
                <a:cxn ang="0">
                  <a:pos x="0" y="82"/>
                </a:cxn>
                <a:cxn ang="0">
                  <a:pos x="2" y="76"/>
                </a:cxn>
                <a:cxn ang="0">
                  <a:pos x="77" y="3"/>
                </a:cxn>
                <a:cxn ang="0">
                  <a:pos x="88" y="3"/>
                </a:cxn>
                <a:cxn ang="0">
                  <a:pos x="163" y="76"/>
                </a:cxn>
                <a:cxn ang="0">
                  <a:pos x="165" y="82"/>
                </a:cxn>
                <a:cxn ang="0">
                  <a:pos x="163" y="88"/>
                </a:cxn>
                <a:cxn ang="0">
                  <a:pos x="88" y="161"/>
                </a:cxn>
                <a:cxn ang="0">
                  <a:pos x="152" y="76"/>
                </a:cxn>
                <a:cxn ang="0">
                  <a:pos x="152" y="88"/>
                </a:cxn>
                <a:cxn ang="0">
                  <a:pos x="77" y="14"/>
                </a:cxn>
                <a:cxn ang="0">
                  <a:pos x="88" y="14"/>
                </a:cxn>
                <a:cxn ang="0">
                  <a:pos x="14" y="88"/>
                </a:cxn>
                <a:cxn ang="0">
                  <a:pos x="14" y="76"/>
                </a:cxn>
                <a:cxn ang="0">
                  <a:pos x="88" y="149"/>
                </a:cxn>
                <a:cxn ang="0">
                  <a:pos x="77" y="149"/>
                </a:cxn>
                <a:cxn ang="0">
                  <a:pos x="152" y="76"/>
                </a:cxn>
              </a:cxnLst>
              <a:rect l="0" t="0" r="r" b="b"/>
              <a:pathLst>
                <a:path w="165" h="164">
                  <a:moveTo>
                    <a:pt x="88" y="161"/>
                  </a:moveTo>
                  <a:cubicBezTo>
                    <a:pt x="85" y="164"/>
                    <a:pt x="80" y="164"/>
                    <a:pt x="77" y="161"/>
                  </a:cubicBezTo>
                  <a:lnTo>
                    <a:pt x="2" y="88"/>
                  </a:lnTo>
                  <a:cubicBezTo>
                    <a:pt x="1" y="86"/>
                    <a:pt x="0" y="84"/>
                    <a:pt x="0" y="82"/>
                  </a:cubicBezTo>
                  <a:cubicBezTo>
                    <a:pt x="0" y="80"/>
                    <a:pt x="1" y="78"/>
                    <a:pt x="2" y="76"/>
                  </a:cubicBezTo>
                  <a:lnTo>
                    <a:pt x="77" y="3"/>
                  </a:lnTo>
                  <a:cubicBezTo>
                    <a:pt x="80" y="0"/>
                    <a:pt x="85" y="0"/>
                    <a:pt x="88" y="3"/>
                  </a:cubicBezTo>
                  <a:lnTo>
                    <a:pt x="163" y="76"/>
                  </a:lnTo>
                  <a:cubicBezTo>
                    <a:pt x="164" y="78"/>
                    <a:pt x="165" y="80"/>
                    <a:pt x="165" y="82"/>
                  </a:cubicBezTo>
                  <a:cubicBezTo>
                    <a:pt x="165" y="84"/>
                    <a:pt x="164" y="86"/>
                    <a:pt x="163" y="88"/>
                  </a:cubicBezTo>
                  <a:lnTo>
                    <a:pt x="88" y="161"/>
                  </a:lnTo>
                  <a:close/>
                  <a:moveTo>
                    <a:pt x="152" y="76"/>
                  </a:moveTo>
                  <a:lnTo>
                    <a:pt x="152" y="88"/>
                  </a:lnTo>
                  <a:lnTo>
                    <a:pt x="77" y="14"/>
                  </a:lnTo>
                  <a:lnTo>
                    <a:pt x="88" y="14"/>
                  </a:lnTo>
                  <a:lnTo>
                    <a:pt x="14" y="88"/>
                  </a:lnTo>
                  <a:lnTo>
                    <a:pt x="14" y="76"/>
                  </a:lnTo>
                  <a:lnTo>
                    <a:pt x="88" y="149"/>
                  </a:lnTo>
                  <a:lnTo>
                    <a:pt x="77" y="149"/>
                  </a:lnTo>
                  <a:lnTo>
                    <a:pt x="152" y="76"/>
                  </a:lnTo>
                  <a:close/>
                </a:path>
              </a:pathLst>
            </a:custGeom>
            <a:solidFill>
              <a:srgbClr val="4A7EBB"/>
            </a:solidFill>
            <a:ln w="12700"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44" name="Freeform 72"/>
            <p:cNvSpPr>
              <a:spLocks/>
            </p:cNvSpPr>
            <p:nvPr/>
          </p:nvSpPr>
          <p:spPr bwMode="auto">
            <a:xfrm>
              <a:off x="2720" y="1578"/>
              <a:ext cx="71" cy="70"/>
            </a:xfrm>
            <a:custGeom>
              <a:avLst/>
              <a:gdLst/>
              <a:ahLst/>
              <a:cxnLst>
                <a:cxn ang="0">
                  <a:pos x="35" y="70"/>
                </a:cxn>
                <a:cxn ang="0">
                  <a:pos x="0" y="35"/>
                </a:cxn>
                <a:cxn ang="0">
                  <a:pos x="35" y="0"/>
                </a:cxn>
                <a:cxn ang="0">
                  <a:pos x="71" y="35"/>
                </a:cxn>
                <a:cxn ang="0">
                  <a:pos x="35" y="70"/>
                </a:cxn>
              </a:cxnLst>
              <a:rect l="0" t="0" r="r" b="b"/>
              <a:pathLst>
                <a:path w="71" h="70">
                  <a:moveTo>
                    <a:pt x="35" y="70"/>
                  </a:moveTo>
                  <a:lnTo>
                    <a:pt x="0" y="35"/>
                  </a:lnTo>
                  <a:lnTo>
                    <a:pt x="35" y="0"/>
                  </a:lnTo>
                  <a:lnTo>
                    <a:pt x="71" y="35"/>
                  </a:lnTo>
                  <a:lnTo>
                    <a:pt x="35" y="7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45" name="Freeform 73"/>
            <p:cNvSpPr>
              <a:spLocks noEditPoints="1"/>
            </p:cNvSpPr>
            <p:nvPr/>
          </p:nvSpPr>
          <p:spPr bwMode="auto">
            <a:xfrm>
              <a:off x="2716" y="1574"/>
              <a:ext cx="78" cy="78"/>
            </a:xfrm>
            <a:custGeom>
              <a:avLst/>
              <a:gdLst/>
              <a:ahLst/>
              <a:cxnLst>
                <a:cxn ang="0">
                  <a:pos x="88" y="161"/>
                </a:cxn>
                <a:cxn ang="0">
                  <a:pos x="77" y="161"/>
                </a:cxn>
                <a:cxn ang="0">
                  <a:pos x="2" y="87"/>
                </a:cxn>
                <a:cxn ang="0">
                  <a:pos x="0" y="82"/>
                </a:cxn>
                <a:cxn ang="0">
                  <a:pos x="2" y="76"/>
                </a:cxn>
                <a:cxn ang="0">
                  <a:pos x="77" y="3"/>
                </a:cxn>
                <a:cxn ang="0">
                  <a:pos x="88" y="3"/>
                </a:cxn>
                <a:cxn ang="0">
                  <a:pos x="163" y="76"/>
                </a:cxn>
                <a:cxn ang="0">
                  <a:pos x="165" y="82"/>
                </a:cxn>
                <a:cxn ang="0">
                  <a:pos x="163" y="87"/>
                </a:cxn>
                <a:cxn ang="0">
                  <a:pos x="88" y="161"/>
                </a:cxn>
                <a:cxn ang="0">
                  <a:pos x="151" y="76"/>
                </a:cxn>
                <a:cxn ang="0">
                  <a:pos x="151" y="87"/>
                </a:cxn>
                <a:cxn ang="0">
                  <a:pos x="77" y="14"/>
                </a:cxn>
                <a:cxn ang="0">
                  <a:pos x="88" y="14"/>
                </a:cxn>
                <a:cxn ang="0">
                  <a:pos x="13" y="87"/>
                </a:cxn>
                <a:cxn ang="0">
                  <a:pos x="13" y="76"/>
                </a:cxn>
                <a:cxn ang="0">
                  <a:pos x="88" y="149"/>
                </a:cxn>
                <a:cxn ang="0">
                  <a:pos x="77" y="149"/>
                </a:cxn>
                <a:cxn ang="0">
                  <a:pos x="151" y="76"/>
                </a:cxn>
              </a:cxnLst>
              <a:rect l="0" t="0" r="r" b="b"/>
              <a:pathLst>
                <a:path w="165" h="164">
                  <a:moveTo>
                    <a:pt x="88" y="161"/>
                  </a:moveTo>
                  <a:cubicBezTo>
                    <a:pt x="85" y="164"/>
                    <a:pt x="80" y="164"/>
                    <a:pt x="77" y="161"/>
                  </a:cubicBezTo>
                  <a:lnTo>
                    <a:pt x="2" y="87"/>
                  </a:lnTo>
                  <a:cubicBezTo>
                    <a:pt x="1" y="86"/>
                    <a:pt x="0" y="84"/>
                    <a:pt x="0" y="82"/>
                  </a:cubicBezTo>
                  <a:cubicBezTo>
                    <a:pt x="0" y="80"/>
                    <a:pt x="1" y="77"/>
                    <a:pt x="2" y="76"/>
                  </a:cubicBezTo>
                  <a:lnTo>
                    <a:pt x="77" y="3"/>
                  </a:lnTo>
                  <a:cubicBezTo>
                    <a:pt x="80" y="0"/>
                    <a:pt x="85" y="0"/>
                    <a:pt x="88" y="3"/>
                  </a:cubicBezTo>
                  <a:lnTo>
                    <a:pt x="163" y="76"/>
                  </a:lnTo>
                  <a:cubicBezTo>
                    <a:pt x="164" y="77"/>
                    <a:pt x="165" y="80"/>
                    <a:pt x="165" y="82"/>
                  </a:cubicBezTo>
                  <a:cubicBezTo>
                    <a:pt x="165" y="84"/>
                    <a:pt x="164" y="86"/>
                    <a:pt x="163" y="87"/>
                  </a:cubicBezTo>
                  <a:lnTo>
                    <a:pt x="88" y="161"/>
                  </a:lnTo>
                  <a:close/>
                  <a:moveTo>
                    <a:pt x="151" y="76"/>
                  </a:moveTo>
                  <a:lnTo>
                    <a:pt x="151" y="87"/>
                  </a:lnTo>
                  <a:lnTo>
                    <a:pt x="77" y="14"/>
                  </a:lnTo>
                  <a:lnTo>
                    <a:pt x="88" y="14"/>
                  </a:lnTo>
                  <a:lnTo>
                    <a:pt x="13" y="87"/>
                  </a:lnTo>
                  <a:lnTo>
                    <a:pt x="13" y="76"/>
                  </a:lnTo>
                  <a:lnTo>
                    <a:pt x="88" y="149"/>
                  </a:lnTo>
                  <a:lnTo>
                    <a:pt x="77" y="149"/>
                  </a:lnTo>
                  <a:lnTo>
                    <a:pt x="151" y="76"/>
                  </a:lnTo>
                  <a:close/>
                </a:path>
              </a:pathLst>
            </a:custGeom>
            <a:solidFill>
              <a:srgbClr val="4A7EBB"/>
            </a:solidFill>
            <a:ln w="12700"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46" name="Freeform 74"/>
            <p:cNvSpPr>
              <a:spLocks/>
            </p:cNvSpPr>
            <p:nvPr/>
          </p:nvSpPr>
          <p:spPr bwMode="auto">
            <a:xfrm>
              <a:off x="3187" y="1646"/>
              <a:ext cx="71" cy="69"/>
            </a:xfrm>
            <a:custGeom>
              <a:avLst/>
              <a:gdLst/>
              <a:ahLst/>
              <a:cxnLst>
                <a:cxn ang="0">
                  <a:pos x="36" y="69"/>
                </a:cxn>
                <a:cxn ang="0">
                  <a:pos x="0" y="35"/>
                </a:cxn>
                <a:cxn ang="0">
                  <a:pos x="36" y="0"/>
                </a:cxn>
                <a:cxn ang="0">
                  <a:pos x="71" y="35"/>
                </a:cxn>
                <a:cxn ang="0">
                  <a:pos x="36" y="69"/>
                </a:cxn>
              </a:cxnLst>
              <a:rect l="0" t="0" r="r" b="b"/>
              <a:pathLst>
                <a:path w="71" h="69">
                  <a:moveTo>
                    <a:pt x="36" y="69"/>
                  </a:moveTo>
                  <a:lnTo>
                    <a:pt x="0" y="35"/>
                  </a:lnTo>
                  <a:lnTo>
                    <a:pt x="36" y="0"/>
                  </a:lnTo>
                  <a:lnTo>
                    <a:pt x="71" y="35"/>
                  </a:lnTo>
                  <a:lnTo>
                    <a:pt x="36" y="69"/>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47" name="Freeform 75"/>
            <p:cNvSpPr>
              <a:spLocks noEditPoints="1"/>
            </p:cNvSpPr>
            <p:nvPr/>
          </p:nvSpPr>
          <p:spPr bwMode="auto">
            <a:xfrm>
              <a:off x="3183" y="1642"/>
              <a:ext cx="79" cy="77"/>
            </a:xfrm>
            <a:custGeom>
              <a:avLst/>
              <a:gdLst/>
              <a:ahLst/>
              <a:cxnLst>
                <a:cxn ang="0">
                  <a:pos x="89" y="161"/>
                </a:cxn>
                <a:cxn ang="0">
                  <a:pos x="77" y="161"/>
                </a:cxn>
                <a:cxn ang="0">
                  <a:pos x="3" y="87"/>
                </a:cxn>
                <a:cxn ang="0">
                  <a:pos x="0" y="82"/>
                </a:cxn>
                <a:cxn ang="0">
                  <a:pos x="3" y="76"/>
                </a:cxn>
                <a:cxn ang="0">
                  <a:pos x="77" y="3"/>
                </a:cxn>
                <a:cxn ang="0">
                  <a:pos x="89" y="3"/>
                </a:cxn>
                <a:cxn ang="0">
                  <a:pos x="163" y="76"/>
                </a:cxn>
                <a:cxn ang="0">
                  <a:pos x="166" y="82"/>
                </a:cxn>
                <a:cxn ang="0">
                  <a:pos x="163" y="87"/>
                </a:cxn>
                <a:cxn ang="0">
                  <a:pos x="89" y="161"/>
                </a:cxn>
                <a:cxn ang="0">
                  <a:pos x="152" y="76"/>
                </a:cxn>
                <a:cxn ang="0">
                  <a:pos x="152" y="87"/>
                </a:cxn>
                <a:cxn ang="0">
                  <a:pos x="77" y="14"/>
                </a:cxn>
                <a:cxn ang="0">
                  <a:pos x="89" y="14"/>
                </a:cxn>
                <a:cxn ang="0">
                  <a:pos x="14" y="87"/>
                </a:cxn>
                <a:cxn ang="0">
                  <a:pos x="14" y="76"/>
                </a:cxn>
                <a:cxn ang="0">
                  <a:pos x="89" y="149"/>
                </a:cxn>
                <a:cxn ang="0">
                  <a:pos x="77" y="149"/>
                </a:cxn>
                <a:cxn ang="0">
                  <a:pos x="152" y="76"/>
                </a:cxn>
              </a:cxnLst>
              <a:rect l="0" t="0" r="r" b="b"/>
              <a:pathLst>
                <a:path w="166" h="164">
                  <a:moveTo>
                    <a:pt x="89" y="161"/>
                  </a:moveTo>
                  <a:cubicBezTo>
                    <a:pt x="86" y="164"/>
                    <a:pt x="81" y="164"/>
                    <a:pt x="77" y="161"/>
                  </a:cubicBezTo>
                  <a:lnTo>
                    <a:pt x="3" y="87"/>
                  </a:lnTo>
                  <a:cubicBezTo>
                    <a:pt x="1" y="86"/>
                    <a:pt x="0" y="84"/>
                    <a:pt x="0" y="82"/>
                  </a:cubicBezTo>
                  <a:cubicBezTo>
                    <a:pt x="0" y="80"/>
                    <a:pt x="1" y="78"/>
                    <a:pt x="3" y="76"/>
                  </a:cubicBezTo>
                  <a:lnTo>
                    <a:pt x="77" y="3"/>
                  </a:lnTo>
                  <a:cubicBezTo>
                    <a:pt x="81" y="0"/>
                    <a:pt x="86" y="0"/>
                    <a:pt x="89" y="3"/>
                  </a:cubicBezTo>
                  <a:lnTo>
                    <a:pt x="163" y="76"/>
                  </a:lnTo>
                  <a:cubicBezTo>
                    <a:pt x="165" y="78"/>
                    <a:pt x="166" y="80"/>
                    <a:pt x="166" y="82"/>
                  </a:cubicBezTo>
                  <a:cubicBezTo>
                    <a:pt x="166" y="84"/>
                    <a:pt x="165" y="86"/>
                    <a:pt x="163" y="87"/>
                  </a:cubicBezTo>
                  <a:lnTo>
                    <a:pt x="89" y="161"/>
                  </a:lnTo>
                  <a:close/>
                  <a:moveTo>
                    <a:pt x="152" y="76"/>
                  </a:moveTo>
                  <a:lnTo>
                    <a:pt x="152" y="87"/>
                  </a:lnTo>
                  <a:lnTo>
                    <a:pt x="77" y="14"/>
                  </a:lnTo>
                  <a:lnTo>
                    <a:pt x="89" y="14"/>
                  </a:lnTo>
                  <a:lnTo>
                    <a:pt x="14" y="87"/>
                  </a:lnTo>
                  <a:lnTo>
                    <a:pt x="14" y="76"/>
                  </a:lnTo>
                  <a:lnTo>
                    <a:pt x="89" y="149"/>
                  </a:lnTo>
                  <a:lnTo>
                    <a:pt x="77" y="149"/>
                  </a:lnTo>
                  <a:lnTo>
                    <a:pt x="152" y="76"/>
                  </a:lnTo>
                  <a:close/>
                </a:path>
              </a:pathLst>
            </a:custGeom>
            <a:solidFill>
              <a:srgbClr val="4A7EBB"/>
            </a:solidFill>
            <a:ln w="12700"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48" name="Freeform 76"/>
            <p:cNvSpPr>
              <a:spLocks/>
            </p:cNvSpPr>
            <p:nvPr/>
          </p:nvSpPr>
          <p:spPr bwMode="auto">
            <a:xfrm>
              <a:off x="3655" y="1603"/>
              <a:ext cx="70" cy="70"/>
            </a:xfrm>
            <a:custGeom>
              <a:avLst/>
              <a:gdLst/>
              <a:ahLst/>
              <a:cxnLst>
                <a:cxn ang="0">
                  <a:pos x="35" y="70"/>
                </a:cxn>
                <a:cxn ang="0">
                  <a:pos x="0" y="35"/>
                </a:cxn>
                <a:cxn ang="0">
                  <a:pos x="35" y="0"/>
                </a:cxn>
                <a:cxn ang="0">
                  <a:pos x="70" y="35"/>
                </a:cxn>
                <a:cxn ang="0">
                  <a:pos x="35" y="70"/>
                </a:cxn>
              </a:cxnLst>
              <a:rect l="0" t="0" r="r" b="b"/>
              <a:pathLst>
                <a:path w="70" h="70">
                  <a:moveTo>
                    <a:pt x="35" y="70"/>
                  </a:moveTo>
                  <a:lnTo>
                    <a:pt x="0" y="35"/>
                  </a:lnTo>
                  <a:lnTo>
                    <a:pt x="35" y="0"/>
                  </a:lnTo>
                  <a:lnTo>
                    <a:pt x="70" y="35"/>
                  </a:lnTo>
                  <a:lnTo>
                    <a:pt x="35" y="7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49" name="Freeform 77"/>
            <p:cNvSpPr>
              <a:spLocks noEditPoints="1"/>
            </p:cNvSpPr>
            <p:nvPr/>
          </p:nvSpPr>
          <p:spPr bwMode="auto">
            <a:xfrm>
              <a:off x="3651" y="1599"/>
              <a:ext cx="78" cy="77"/>
            </a:xfrm>
            <a:custGeom>
              <a:avLst/>
              <a:gdLst/>
              <a:ahLst/>
              <a:cxnLst>
                <a:cxn ang="0">
                  <a:pos x="88" y="161"/>
                </a:cxn>
                <a:cxn ang="0">
                  <a:pos x="77" y="161"/>
                </a:cxn>
                <a:cxn ang="0">
                  <a:pos x="3" y="88"/>
                </a:cxn>
                <a:cxn ang="0">
                  <a:pos x="0" y="82"/>
                </a:cxn>
                <a:cxn ang="0">
                  <a:pos x="3" y="77"/>
                </a:cxn>
                <a:cxn ang="0">
                  <a:pos x="77" y="4"/>
                </a:cxn>
                <a:cxn ang="0">
                  <a:pos x="88" y="4"/>
                </a:cxn>
                <a:cxn ang="0">
                  <a:pos x="163" y="77"/>
                </a:cxn>
                <a:cxn ang="0">
                  <a:pos x="165" y="82"/>
                </a:cxn>
                <a:cxn ang="0">
                  <a:pos x="163" y="88"/>
                </a:cxn>
                <a:cxn ang="0">
                  <a:pos x="88" y="161"/>
                </a:cxn>
                <a:cxn ang="0">
                  <a:pos x="152" y="77"/>
                </a:cxn>
                <a:cxn ang="0">
                  <a:pos x="152" y="88"/>
                </a:cxn>
                <a:cxn ang="0">
                  <a:pos x="77" y="15"/>
                </a:cxn>
                <a:cxn ang="0">
                  <a:pos x="88" y="15"/>
                </a:cxn>
                <a:cxn ang="0">
                  <a:pos x="14" y="88"/>
                </a:cxn>
                <a:cxn ang="0">
                  <a:pos x="14" y="77"/>
                </a:cxn>
                <a:cxn ang="0">
                  <a:pos x="88" y="150"/>
                </a:cxn>
                <a:cxn ang="0">
                  <a:pos x="77" y="150"/>
                </a:cxn>
                <a:cxn ang="0">
                  <a:pos x="152" y="77"/>
                </a:cxn>
              </a:cxnLst>
              <a:rect l="0" t="0" r="r" b="b"/>
              <a:pathLst>
                <a:path w="165" h="164">
                  <a:moveTo>
                    <a:pt x="88" y="161"/>
                  </a:moveTo>
                  <a:cubicBezTo>
                    <a:pt x="85" y="164"/>
                    <a:pt x="80" y="164"/>
                    <a:pt x="77" y="161"/>
                  </a:cubicBezTo>
                  <a:lnTo>
                    <a:pt x="3" y="88"/>
                  </a:lnTo>
                  <a:cubicBezTo>
                    <a:pt x="1" y="87"/>
                    <a:pt x="0" y="85"/>
                    <a:pt x="0" y="82"/>
                  </a:cubicBezTo>
                  <a:cubicBezTo>
                    <a:pt x="0" y="80"/>
                    <a:pt x="1" y="78"/>
                    <a:pt x="3" y="77"/>
                  </a:cubicBezTo>
                  <a:lnTo>
                    <a:pt x="77" y="4"/>
                  </a:lnTo>
                  <a:cubicBezTo>
                    <a:pt x="80" y="0"/>
                    <a:pt x="85" y="0"/>
                    <a:pt x="88" y="4"/>
                  </a:cubicBezTo>
                  <a:lnTo>
                    <a:pt x="163" y="77"/>
                  </a:lnTo>
                  <a:cubicBezTo>
                    <a:pt x="165" y="78"/>
                    <a:pt x="165" y="80"/>
                    <a:pt x="165" y="82"/>
                  </a:cubicBezTo>
                  <a:cubicBezTo>
                    <a:pt x="165" y="85"/>
                    <a:pt x="165" y="87"/>
                    <a:pt x="163" y="88"/>
                  </a:cubicBezTo>
                  <a:lnTo>
                    <a:pt x="88" y="161"/>
                  </a:lnTo>
                  <a:close/>
                  <a:moveTo>
                    <a:pt x="152" y="77"/>
                  </a:moveTo>
                  <a:lnTo>
                    <a:pt x="152" y="88"/>
                  </a:lnTo>
                  <a:lnTo>
                    <a:pt x="77" y="15"/>
                  </a:lnTo>
                  <a:lnTo>
                    <a:pt x="88" y="15"/>
                  </a:lnTo>
                  <a:lnTo>
                    <a:pt x="14" y="88"/>
                  </a:lnTo>
                  <a:lnTo>
                    <a:pt x="14" y="77"/>
                  </a:lnTo>
                  <a:lnTo>
                    <a:pt x="88" y="150"/>
                  </a:lnTo>
                  <a:lnTo>
                    <a:pt x="77" y="150"/>
                  </a:lnTo>
                  <a:lnTo>
                    <a:pt x="152" y="77"/>
                  </a:lnTo>
                  <a:close/>
                </a:path>
              </a:pathLst>
            </a:custGeom>
            <a:solidFill>
              <a:srgbClr val="4A7EBB"/>
            </a:solidFill>
            <a:ln w="12700"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50" name="Freeform 78"/>
            <p:cNvSpPr>
              <a:spLocks/>
            </p:cNvSpPr>
            <p:nvPr/>
          </p:nvSpPr>
          <p:spPr bwMode="auto">
            <a:xfrm>
              <a:off x="1344" y="2111"/>
              <a:ext cx="2363" cy="61"/>
            </a:xfrm>
            <a:custGeom>
              <a:avLst/>
              <a:gdLst/>
              <a:ahLst/>
              <a:cxnLst>
                <a:cxn ang="0">
                  <a:pos x="24" y="81"/>
                </a:cxn>
                <a:cxn ang="0">
                  <a:pos x="1016" y="1"/>
                </a:cxn>
                <a:cxn ang="0">
                  <a:pos x="1993" y="0"/>
                </a:cxn>
                <a:cxn ang="0">
                  <a:pos x="2987" y="65"/>
                </a:cxn>
                <a:cxn ang="0">
                  <a:pos x="3978" y="80"/>
                </a:cxn>
                <a:cxn ang="0">
                  <a:pos x="4968" y="32"/>
                </a:cxn>
                <a:cxn ang="0">
                  <a:pos x="4993" y="55"/>
                </a:cxn>
                <a:cxn ang="0">
                  <a:pos x="4971" y="80"/>
                </a:cxn>
                <a:cxn ang="0">
                  <a:pos x="3977" y="128"/>
                </a:cxn>
                <a:cxn ang="0">
                  <a:pos x="2984" y="112"/>
                </a:cxn>
                <a:cxn ang="0">
                  <a:pos x="1993" y="48"/>
                </a:cxn>
                <a:cxn ang="0">
                  <a:pos x="1019" y="48"/>
                </a:cxn>
                <a:cxn ang="0">
                  <a:pos x="27" y="128"/>
                </a:cxn>
                <a:cxn ang="0">
                  <a:pos x="2" y="106"/>
                </a:cxn>
                <a:cxn ang="0">
                  <a:pos x="24" y="81"/>
                </a:cxn>
              </a:cxnLst>
              <a:rect l="0" t="0" r="r" b="b"/>
              <a:pathLst>
                <a:path w="4994" h="129">
                  <a:moveTo>
                    <a:pt x="24" y="81"/>
                  </a:moveTo>
                  <a:lnTo>
                    <a:pt x="1016" y="1"/>
                  </a:lnTo>
                  <a:lnTo>
                    <a:pt x="1993" y="0"/>
                  </a:lnTo>
                  <a:lnTo>
                    <a:pt x="2987" y="65"/>
                  </a:lnTo>
                  <a:lnTo>
                    <a:pt x="3978" y="80"/>
                  </a:lnTo>
                  <a:lnTo>
                    <a:pt x="4968" y="32"/>
                  </a:lnTo>
                  <a:cubicBezTo>
                    <a:pt x="4982" y="32"/>
                    <a:pt x="4993" y="42"/>
                    <a:pt x="4993" y="55"/>
                  </a:cubicBezTo>
                  <a:cubicBezTo>
                    <a:pt x="4994" y="69"/>
                    <a:pt x="4984" y="80"/>
                    <a:pt x="4971" y="80"/>
                  </a:cubicBezTo>
                  <a:lnTo>
                    <a:pt x="3977" y="128"/>
                  </a:lnTo>
                  <a:lnTo>
                    <a:pt x="2984" y="112"/>
                  </a:lnTo>
                  <a:lnTo>
                    <a:pt x="1993" y="48"/>
                  </a:lnTo>
                  <a:lnTo>
                    <a:pt x="1019" y="48"/>
                  </a:lnTo>
                  <a:lnTo>
                    <a:pt x="27" y="128"/>
                  </a:lnTo>
                  <a:cubicBezTo>
                    <a:pt x="14" y="129"/>
                    <a:pt x="3" y="120"/>
                    <a:pt x="2" y="106"/>
                  </a:cubicBezTo>
                  <a:cubicBezTo>
                    <a:pt x="0" y="93"/>
                    <a:pt x="10" y="82"/>
                    <a:pt x="24" y="81"/>
                  </a:cubicBezTo>
                  <a:close/>
                </a:path>
              </a:pathLst>
            </a:custGeom>
            <a:solidFill>
              <a:srgbClr val="BE4B48"/>
            </a:solidFill>
            <a:ln w="12700"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51" name="Rectangle 79"/>
            <p:cNvSpPr>
              <a:spLocks noChangeArrowheads="1"/>
            </p:cNvSpPr>
            <p:nvPr/>
          </p:nvSpPr>
          <p:spPr bwMode="auto">
            <a:xfrm>
              <a:off x="1318" y="2130"/>
              <a:ext cx="68" cy="68"/>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52" name="Freeform 80"/>
            <p:cNvSpPr>
              <a:spLocks noEditPoints="1"/>
            </p:cNvSpPr>
            <p:nvPr/>
          </p:nvSpPr>
          <p:spPr bwMode="auto">
            <a:xfrm>
              <a:off x="1314" y="2126"/>
              <a:ext cx="76" cy="76"/>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BE4B48"/>
            </a:solidFill>
            <a:ln w="12700"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53" name="Rectangle 81"/>
            <p:cNvSpPr>
              <a:spLocks noChangeArrowheads="1"/>
            </p:cNvSpPr>
            <p:nvPr/>
          </p:nvSpPr>
          <p:spPr bwMode="auto">
            <a:xfrm>
              <a:off x="1787" y="2092"/>
              <a:ext cx="68" cy="68"/>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54" name="Freeform 82"/>
            <p:cNvSpPr>
              <a:spLocks noEditPoints="1"/>
            </p:cNvSpPr>
            <p:nvPr/>
          </p:nvSpPr>
          <p:spPr bwMode="auto">
            <a:xfrm>
              <a:off x="1783" y="2088"/>
              <a:ext cx="76" cy="76"/>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BE4B48"/>
            </a:solidFill>
            <a:ln w="12700"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55" name="Rectangle 83"/>
            <p:cNvSpPr>
              <a:spLocks noChangeArrowheads="1"/>
            </p:cNvSpPr>
            <p:nvPr/>
          </p:nvSpPr>
          <p:spPr bwMode="auto">
            <a:xfrm>
              <a:off x="2257" y="2084"/>
              <a:ext cx="68" cy="68"/>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56" name="Freeform 84"/>
            <p:cNvSpPr>
              <a:spLocks noEditPoints="1"/>
            </p:cNvSpPr>
            <p:nvPr/>
          </p:nvSpPr>
          <p:spPr bwMode="auto">
            <a:xfrm>
              <a:off x="2253" y="2081"/>
              <a:ext cx="75" cy="75"/>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BE4B48"/>
            </a:solidFill>
            <a:ln w="12700"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57" name="Rectangle 85"/>
            <p:cNvSpPr>
              <a:spLocks noChangeArrowheads="1"/>
            </p:cNvSpPr>
            <p:nvPr/>
          </p:nvSpPr>
          <p:spPr bwMode="auto">
            <a:xfrm>
              <a:off x="2718" y="2115"/>
              <a:ext cx="76" cy="68"/>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58" name="Freeform 86"/>
            <p:cNvSpPr>
              <a:spLocks noEditPoints="1"/>
            </p:cNvSpPr>
            <p:nvPr/>
          </p:nvSpPr>
          <p:spPr bwMode="auto">
            <a:xfrm>
              <a:off x="2715" y="2111"/>
              <a:ext cx="83" cy="76"/>
            </a:xfrm>
            <a:custGeom>
              <a:avLst/>
              <a:gdLst/>
              <a:ahLst/>
              <a:cxnLst>
                <a:cxn ang="0">
                  <a:pos x="0" y="8"/>
                </a:cxn>
                <a:cxn ang="0">
                  <a:pos x="8" y="0"/>
                </a:cxn>
                <a:cxn ang="0">
                  <a:pos x="168" y="0"/>
                </a:cxn>
                <a:cxn ang="0">
                  <a:pos x="176" y="8"/>
                </a:cxn>
                <a:cxn ang="0">
                  <a:pos x="176" y="152"/>
                </a:cxn>
                <a:cxn ang="0">
                  <a:pos x="168" y="160"/>
                </a:cxn>
                <a:cxn ang="0">
                  <a:pos x="8" y="160"/>
                </a:cxn>
                <a:cxn ang="0">
                  <a:pos x="0" y="152"/>
                </a:cxn>
                <a:cxn ang="0">
                  <a:pos x="0" y="8"/>
                </a:cxn>
                <a:cxn ang="0">
                  <a:pos x="16" y="152"/>
                </a:cxn>
                <a:cxn ang="0">
                  <a:pos x="8" y="144"/>
                </a:cxn>
                <a:cxn ang="0">
                  <a:pos x="168" y="144"/>
                </a:cxn>
                <a:cxn ang="0">
                  <a:pos x="160" y="152"/>
                </a:cxn>
                <a:cxn ang="0">
                  <a:pos x="160" y="8"/>
                </a:cxn>
                <a:cxn ang="0">
                  <a:pos x="168" y="16"/>
                </a:cxn>
                <a:cxn ang="0">
                  <a:pos x="8" y="16"/>
                </a:cxn>
                <a:cxn ang="0">
                  <a:pos x="16" y="8"/>
                </a:cxn>
                <a:cxn ang="0">
                  <a:pos x="16" y="152"/>
                </a:cxn>
              </a:cxnLst>
              <a:rect l="0" t="0" r="r" b="b"/>
              <a:pathLst>
                <a:path w="176" h="160">
                  <a:moveTo>
                    <a:pt x="0" y="8"/>
                  </a:moveTo>
                  <a:cubicBezTo>
                    <a:pt x="0" y="4"/>
                    <a:pt x="4" y="0"/>
                    <a:pt x="8" y="0"/>
                  </a:cubicBezTo>
                  <a:lnTo>
                    <a:pt x="168" y="0"/>
                  </a:lnTo>
                  <a:cubicBezTo>
                    <a:pt x="173" y="0"/>
                    <a:pt x="176" y="4"/>
                    <a:pt x="176" y="8"/>
                  </a:cubicBezTo>
                  <a:lnTo>
                    <a:pt x="176" y="152"/>
                  </a:lnTo>
                  <a:cubicBezTo>
                    <a:pt x="176" y="157"/>
                    <a:pt x="173" y="160"/>
                    <a:pt x="168" y="160"/>
                  </a:cubicBezTo>
                  <a:lnTo>
                    <a:pt x="8" y="160"/>
                  </a:lnTo>
                  <a:cubicBezTo>
                    <a:pt x="4" y="160"/>
                    <a:pt x="0" y="157"/>
                    <a:pt x="0" y="152"/>
                  </a:cubicBezTo>
                  <a:lnTo>
                    <a:pt x="0" y="8"/>
                  </a:lnTo>
                  <a:close/>
                  <a:moveTo>
                    <a:pt x="16" y="152"/>
                  </a:moveTo>
                  <a:lnTo>
                    <a:pt x="8" y="144"/>
                  </a:lnTo>
                  <a:lnTo>
                    <a:pt x="168" y="144"/>
                  </a:lnTo>
                  <a:lnTo>
                    <a:pt x="160" y="152"/>
                  </a:lnTo>
                  <a:lnTo>
                    <a:pt x="160" y="8"/>
                  </a:lnTo>
                  <a:lnTo>
                    <a:pt x="168" y="16"/>
                  </a:lnTo>
                  <a:lnTo>
                    <a:pt x="8" y="16"/>
                  </a:lnTo>
                  <a:lnTo>
                    <a:pt x="16" y="8"/>
                  </a:lnTo>
                  <a:lnTo>
                    <a:pt x="16" y="152"/>
                  </a:lnTo>
                  <a:close/>
                </a:path>
              </a:pathLst>
            </a:custGeom>
            <a:solidFill>
              <a:srgbClr val="BE4B48"/>
            </a:solidFill>
            <a:ln w="12700"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59" name="Rectangle 87"/>
            <p:cNvSpPr>
              <a:spLocks noChangeArrowheads="1"/>
            </p:cNvSpPr>
            <p:nvPr/>
          </p:nvSpPr>
          <p:spPr bwMode="auto">
            <a:xfrm>
              <a:off x="3188" y="2122"/>
              <a:ext cx="68" cy="68"/>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60" name="Freeform 88"/>
            <p:cNvSpPr>
              <a:spLocks noEditPoints="1"/>
            </p:cNvSpPr>
            <p:nvPr/>
          </p:nvSpPr>
          <p:spPr bwMode="auto">
            <a:xfrm>
              <a:off x="3184" y="2118"/>
              <a:ext cx="76" cy="76"/>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BE4B48"/>
            </a:solidFill>
            <a:ln w="12700"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61" name="Rectangle 89"/>
            <p:cNvSpPr>
              <a:spLocks noChangeArrowheads="1"/>
            </p:cNvSpPr>
            <p:nvPr/>
          </p:nvSpPr>
          <p:spPr bwMode="auto">
            <a:xfrm>
              <a:off x="3657" y="2100"/>
              <a:ext cx="68" cy="68"/>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62" name="Freeform 90"/>
            <p:cNvSpPr>
              <a:spLocks noEditPoints="1"/>
            </p:cNvSpPr>
            <p:nvPr/>
          </p:nvSpPr>
          <p:spPr bwMode="auto">
            <a:xfrm>
              <a:off x="3653" y="2096"/>
              <a:ext cx="76" cy="75"/>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BE4B48"/>
            </a:solidFill>
            <a:ln w="12700"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63" name="Freeform 91"/>
            <p:cNvSpPr>
              <a:spLocks/>
            </p:cNvSpPr>
            <p:nvPr/>
          </p:nvSpPr>
          <p:spPr bwMode="auto">
            <a:xfrm>
              <a:off x="1344" y="2043"/>
              <a:ext cx="2363" cy="84"/>
            </a:xfrm>
            <a:custGeom>
              <a:avLst/>
              <a:gdLst/>
              <a:ahLst/>
              <a:cxnLst>
                <a:cxn ang="0">
                  <a:pos x="23" y="129"/>
                </a:cxn>
                <a:cxn ang="0">
                  <a:pos x="1015" y="65"/>
                </a:cxn>
                <a:cxn ang="0">
                  <a:pos x="1991" y="1"/>
                </a:cxn>
                <a:cxn ang="0">
                  <a:pos x="2984" y="0"/>
                </a:cxn>
                <a:cxn ang="0">
                  <a:pos x="3979" y="113"/>
                </a:cxn>
                <a:cxn ang="0">
                  <a:pos x="4968" y="96"/>
                </a:cxn>
                <a:cxn ang="0">
                  <a:pos x="4992" y="120"/>
                </a:cxn>
                <a:cxn ang="0">
                  <a:pos x="4969" y="144"/>
                </a:cxn>
                <a:cxn ang="0">
                  <a:pos x="3974" y="160"/>
                </a:cxn>
                <a:cxn ang="0">
                  <a:pos x="2984" y="48"/>
                </a:cxn>
                <a:cxn ang="0">
                  <a:pos x="1994" y="48"/>
                </a:cxn>
                <a:cxn ang="0">
                  <a:pos x="1018" y="112"/>
                </a:cxn>
                <a:cxn ang="0">
                  <a:pos x="26" y="176"/>
                </a:cxn>
                <a:cxn ang="0">
                  <a:pos x="1" y="154"/>
                </a:cxn>
                <a:cxn ang="0">
                  <a:pos x="23" y="129"/>
                </a:cxn>
              </a:cxnLst>
              <a:rect l="0" t="0" r="r" b="b"/>
              <a:pathLst>
                <a:path w="4993" h="177">
                  <a:moveTo>
                    <a:pt x="23" y="129"/>
                  </a:moveTo>
                  <a:lnTo>
                    <a:pt x="1015" y="65"/>
                  </a:lnTo>
                  <a:lnTo>
                    <a:pt x="1991" y="1"/>
                  </a:lnTo>
                  <a:lnTo>
                    <a:pt x="2984" y="0"/>
                  </a:lnTo>
                  <a:lnTo>
                    <a:pt x="3979" y="113"/>
                  </a:lnTo>
                  <a:lnTo>
                    <a:pt x="4968" y="96"/>
                  </a:lnTo>
                  <a:cubicBezTo>
                    <a:pt x="4981" y="96"/>
                    <a:pt x="4992" y="107"/>
                    <a:pt x="4992" y="120"/>
                  </a:cubicBezTo>
                  <a:cubicBezTo>
                    <a:pt x="4993" y="133"/>
                    <a:pt x="4982" y="144"/>
                    <a:pt x="4969" y="144"/>
                  </a:cubicBezTo>
                  <a:lnTo>
                    <a:pt x="3974" y="160"/>
                  </a:lnTo>
                  <a:lnTo>
                    <a:pt x="2984" y="48"/>
                  </a:lnTo>
                  <a:lnTo>
                    <a:pt x="1994" y="48"/>
                  </a:lnTo>
                  <a:lnTo>
                    <a:pt x="1018" y="112"/>
                  </a:lnTo>
                  <a:lnTo>
                    <a:pt x="26" y="176"/>
                  </a:lnTo>
                  <a:cubicBezTo>
                    <a:pt x="13" y="177"/>
                    <a:pt x="1" y="167"/>
                    <a:pt x="1" y="154"/>
                  </a:cubicBezTo>
                  <a:cubicBezTo>
                    <a:pt x="0" y="141"/>
                    <a:pt x="10" y="129"/>
                    <a:pt x="23" y="129"/>
                  </a:cubicBezTo>
                  <a:close/>
                </a:path>
              </a:pathLst>
            </a:custGeom>
            <a:solidFill>
              <a:srgbClr val="98B954"/>
            </a:solidFill>
            <a:ln w="12700"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64" name="Freeform 92"/>
            <p:cNvSpPr>
              <a:spLocks/>
            </p:cNvSpPr>
            <p:nvPr/>
          </p:nvSpPr>
          <p:spPr bwMode="auto">
            <a:xfrm>
              <a:off x="1318" y="2080"/>
              <a:ext cx="71" cy="72"/>
            </a:xfrm>
            <a:custGeom>
              <a:avLst/>
              <a:gdLst/>
              <a:ahLst/>
              <a:cxnLst>
                <a:cxn ang="0">
                  <a:pos x="35" y="0"/>
                </a:cxn>
                <a:cxn ang="0">
                  <a:pos x="71" y="72"/>
                </a:cxn>
                <a:cxn ang="0">
                  <a:pos x="0" y="72"/>
                </a:cxn>
                <a:cxn ang="0">
                  <a:pos x="35" y="0"/>
                </a:cxn>
              </a:cxnLst>
              <a:rect l="0" t="0" r="r" b="b"/>
              <a:pathLst>
                <a:path w="71" h="72">
                  <a:moveTo>
                    <a:pt x="35" y="0"/>
                  </a:moveTo>
                  <a:lnTo>
                    <a:pt x="71" y="72"/>
                  </a:lnTo>
                  <a:lnTo>
                    <a:pt x="0" y="72"/>
                  </a:lnTo>
                  <a:lnTo>
                    <a:pt x="35" y="0"/>
                  </a:lnTo>
                  <a:close/>
                </a:path>
              </a:pathLst>
            </a:custGeom>
            <a:solidFill>
              <a:srgbClr val="9BBB59"/>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65" name="Freeform 93"/>
            <p:cNvSpPr>
              <a:spLocks noEditPoints="1"/>
            </p:cNvSpPr>
            <p:nvPr/>
          </p:nvSpPr>
          <p:spPr bwMode="auto">
            <a:xfrm>
              <a:off x="1314" y="2076"/>
              <a:ext cx="79" cy="80"/>
            </a:xfrm>
            <a:custGeom>
              <a:avLst/>
              <a:gdLst/>
              <a:ahLst/>
              <a:cxnLst>
                <a:cxn ang="0">
                  <a:pos x="76" y="5"/>
                </a:cxn>
                <a:cxn ang="0">
                  <a:pos x="83" y="0"/>
                </a:cxn>
                <a:cxn ang="0">
                  <a:pos x="90" y="5"/>
                </a:cxn>
                <a:cxn ang="0">
                  <a:pos x="165" y="159"/>
                </a:cxn>
                <a:cxn ang="0">
                  <a:pos x="165" y="167"/>
                </a:cxn>
                <a:cxn ang="0">
                  <a:pos x="158" y="170"/>
                </a:cxn>
                <a:cxn ang="0">
                  <a:pos x="8" y="170"/>
                </a:cxn>
                <a:cxn ang="0">
                  <a:pos x="2" y="167"/>
                </a:cxn>
                <a:cxn ang="0">
                  <a:pos x="1" y="159"/>
                </a:cxn>
                <a:cxn ang="0">
                  <a:pos x="76" y="5"/>
                </a:cxn>
                <a:cxn ang="0">
                  <a:pos x="16" y="166"/>
                </a:cxn>
                <a:cxn ang="0">
                  <a:pos x="8" y="154"/>
                </a:cxn>
                <a:cxn ang="0">
                  <a:pos x="158" y="154"/>
                </a:cxn>
                <a:cxn ang="0">
                  <a:pos x="151" y="166"/>
                </a:cxn>
                <a:cxn ang="0">
                  <a:pos x="76" y="12"/>
                </a:cxn>
                <a:cxn ang="0">
                  <a:pos x="90" y="12"/>
                </a:cxn>
                <a:cxn ang="0">
                  <a:pos x="16" y="166"/>
                </a:cxn>
              </a:cxnLst>
              <a:rect l="0" t="0" r="r" b="b"/>
              <a:pathLst>
                <a:path w="166" h="170">
                  <a:moveTo>
                    <a:pt x="76" y="5"/>
                  </a:moveTo>
                  <a:cubicBezTo>
                    <a:pt x="77" y="2"/>
                    <a:pt x="80" y="0"/>
                    <a:pt x="83" y="0"/>
                  </a:cubicBezTo>
                  <a:cubicBezTo>
                    <a:pt x="86" y="0"/>
                    <a:pt x="89" y="2"/>
                    <a:pt x="90" y="5"/>
                  </a:cubicBezTo>
                  <a:lnTo>
                    <a:pt x="165" y="159"/>
                  </a:lnTo>
                  <a:cubicBezTo>
                    <a:pt x="166" y="161"/>
                    <a:pt x="166" y="164"/>
                    <a:pt x="165" y="167"/>
                  </a:cubicBezTo>
                  <a:cubicBezTo>
                    <a:pt x="163" y="169"/>
                    <a:pt x="161" y="170"/>
                    <a:pt x="158" y="170"/>
                  </a:cubicBezTo>
                  <a:lnTo>
                    <a:pt x="8" y="170"/>
                  </a:lnTo>
                  <a:cubicBezTo>
                    <a:pt x="6" y="170"/>
                    <a:pt x="3" y="169"/>
                    <a:pt x="2" y="167"/>
                  </a:cubicBezTo>
                  <a:cubicBezTo>
                    <a:pt x="0" y="164"/>
                    <a:pt x="0" y="161"/>
                    <a:pt x="1" y="159"/>
                  </a:cubicBezTo>
                  <a:lnTo>
                    <a:pt x="76" y="5"/>
                  </a:lnTo>
                  <a:close/>
                  <a:moveTo>
                    <a:pt x="16" y="166"/>
                  </a:moveTo>
                  <a:lnTo>
                    <a:pt x="8" y="154"/>
                  </a:lnTo>
                  <a:lnTo>
                    <a:pt x="158" y="154"/>
                  </a:lnTo>
                  <a:lnTo>
                    <a:pt x="151" y="166"/>
                  </a:lnTo>
                  <a:lnTo>
                    <a:pt x="76" y="12"/>
                  </a:lnTo>
                  <a:lnTo>
                    <a:pt x="90" y="12"/>
                  </a:lnTo>
                  <a:lnTo>
                    <a:pt x="16" y="166"/>
                  </a:lnTo>
                  <a:close/>
                </a:path>
              </a:pathLst>
            </a:custGeom>
            <a:solidFill>
              <a:srgbClr val="98B954"/>
            </a:solidFill>
            <a:ln w="12700"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66" name="Freeform 94"/>
            <p:cNvSpPr>
              <a:spLocks/>
            </p:cNvSpPr>
            <p:nvPr/>
          </p:nvSpPr>
          <p:spPr bwMode="auto">
            <a:xfrm>
              <a:off x="1785" y="2049"/>
              <a:ext cx="71" cy="73"/>
            </a:xfrm>
            <a:custGeom>
              <a:avLst/>
              <a:gdLst/>
              <a:ahLst/>
              <a:cxnLst>
                <a:cxn ang="0">
                  <a:pos x="36" y="0"/>
                </a:cxn>
                <a:cxn ang="0">
                  <a:pos x="71" y="73"/>
                </a:cxn>
                <a:cxn ang="0">
                  <a:pos x="0" y="73"/>
                </a:cxn>
                <a:cxn ang="0">
                  <a:pos x="36" y="0"/>
                </a:cxn>
              </a:cxnLst>
              <a:rect l="0" t="0" r="r" b="b"/>
              <a:pathLst>
                <a:path w="71" h="73">
                  <a:moveTo>
                    <a:pt x="36" y="0"/>
                  </a:moveTo>
                  <a:lnTo>
                    <a:pt x="71" y="73"/>
                  </a:lnTo>
                  <a:lnTo>
                    <a:pt x="0" y="73"/>
                  </a:lnTo>
                  <a:lnTo>
                    <a:pt x="36" y="0"/>
                  </a:lnTo>
                  <a:close/>
                </a:path>
              </a:pathLst>
            </a:custGeom>
            <a:solidFill>
              <a:srgbClr val="9BBB59"/>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67" name="Freeform 95"/>
            <p:cNvSpPr>
              <a:spLocks noEditPoints="1"/>
            </p:cNvSpPr>
            <p:nvPr/>
          </p:nvSpPr>
          <p:spPr bwMode="auto">
            <a:xfrm>
              <a:off x="1781" y="2045"/>
              <a:ext cx="79" cy="81"/>
            </a:xfrm>
            <a:custGeom>
              <a:avLst/>
              <a:gdLst/>
              <a:ahLst/>
              <a:cxnLst>
                <a:cxn ang="0">
                  <a:pos x="76" y="4"/>
                </a:cxn>
                <a:cxn ang="0">
                  <a:pos x="83" y="0"/>
                </a:cxn>
                <a:cxn ang="0">
                  <a:pos x="90" y="4"/>
                </a:cxn>
                <a:cxn ang="0">
                  <a:pos x="165" y="159"/>
                </a:cxn>
                <a:cxn ang="0">
                  <a:pos x="164" y="167"/>
                </a:cxn>
                <a:cxn ang="0">
                  <a:pos x="157" y="170"/>
                </a:cxn>
                <a:cxn ang="0">
                  <a:pos x="8" y="170"/>
                </a:cxn>
                <a:cxn ang="0">
                  <a:pos x="1" y="167"/>
                </a:cxn>
                <a:cxn ang="0">
                  <a:pos x="1" y="159"/>
                </a:cxn>
                <a:cxn ang="0">
                  <a:pos x="76" y="4"/>
                </a:cxn>
                <a:cxn ang="0">
                  <a:pos x="15" y="166"/>
                </a:cxn>
                <a:cxn ang="0">
                  <a:pos x="8" y="154"/>
                </a:cxn>
                <a:cxn ang="0">
                  <a:pos x="157" y="154"/>
                </a:cxn>
                <a:cxn ang="0">
                  <a:pos x="150" y="166"/>
                </a:cxn>
                <a:cxn ang="0">
                  <a:pos x="76" y="11"/>
                </a:cxn>
                <a:cxn ang="0">
                  <a:pos x="90" y="11"/>
                </a:cxn>
                <a:cxn ang="0">
                  <a:pos x="15" y="166"/>
                </a:cxn>
              </a:cxnLst>
              <a:rect l="0" t="0" r="r" b="b"/>
              <a:pathLst>
                <a:path w="166" h="170">
                  <a:moveTo>
                    <a:pt x="76" y="4"/>
                  </a:moveTo>
                  <a:cubicBezTo>
                    <a:pt x="77" y="2"/>
                    <a:pt x="80" y="0"/>
                    <a:pt x="83" y="0"/>
                  </a:cubicBezTo>
                  <a:cubicBezTo>
                    <a:pt x="86" y="0"/>
                    <a:pt x="89" y="2"/>
                    <a:pt x="90" y="4"/>
                  </a:cubicBezTo>
                  <a:lnTo>
                    <a:pt x="165" y="159"/>
                  </a:lnTo>
                  <a:cubicBezTo>
                    <a:pt x="166" y="161"/>
                    <a:pt x="166" y="164"/>
                    <a:pt x="164" y="167"/>
                  </a:cubicBezTo>
                  <a:cubicBezTo>
                    <a:pt x="163" y="169"/>
                    <a:pt x="160" y="170"/>
                    <a:pt x="157" y="170"/>
                  </a:cubicBezTo>
                  <a:lnTo>
                    <a:pt x="8" y="170"/>
                  </a:lnTo>
                  <a:cubicBezTo>
                    <a:pt x="5" y="170"/>
                    <a:pt x="3" y="169"/>
                    <a:pt x="1" y="167"/>
                  </a:cubicBezTo>
                  <a:cubicBezTo>
                    <a:pt x="0" y="164"/>
                    <a:pt x="0" y="161"/>
                    <a:pt x="1" y="159"/>
                  </a:cubicBezTo>
                  <a:lnTo>
                    <a:pt x="76" y="4"/>
                  </a:lnTo>
                  <a:close/>
                  <a:moveTo>
                    <a:pt x="15" y="166"/>
                  </a:moveTo>
                  <a:lnTo>
                    <a:pt x="8" y="154"/>
                  </a:lnTo>
                  <a:lnTo>
                    <a:pt x="157" y="154"/>
                  </a:lnTo>
                  <a:lnTo>
                    <a:pt x="150" y="166"/>
                  </a:lnTo>
                  <a:lnTo>
                    <a:pt x="76" y="11"/>
                  </a:lnTo>
                  <a:lnTo>
                    <a:pt x="90" y="11"/>
                  </a:lnTo>
                  <a:lnTo>
                    <a:pt x="15" y="166"/>
                  </a:lnTo>
                  <a:close/>
                </a:path>
              </a:pathLst>
            </a:custGeom>
            <a:solidFill>
              <a:srgbClr val="98B954"/>
            </a:solidFill>
            <a:ln w="12700"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68" name="Freeform 96"/>
            <p:cNvSpPr>
              <a:spLocks/>
            </p:cNvSpPr>
            <p:nvPr/>
          </p:nvSpPr>
          <p:spPr bwMode="auto">
            <a:xfrm>
              <a:off x="2253" y="2016"/>
              <a:ext cx="70" cy="74"/>
            </a:xfrm>
            <a:custGeom>
              <a:avLst/>
              <a:gdLst/>
              <a:ahLst/>
              <a:cxnLst>
                <a:cxn ang="0">
                  <a:pos x="35" y="0"/>
                </a:cxn>
                <a:cxn ang="0">
                  <a:pos x="70" y="74"/>
                </a:cxn>
                <a:cxn ang="0">
                  <a:pos x="0" y="74"/>
                </a:cxn>
                <a:cxn ang="0">
                  <a:pos x="35" y="0"/>
                </a:cxn>
              </a:cxnLst>
              <a:rect l="0" t="0" r="r" b="b"/>
              <a:pathLst>
                <a:path w="70" h="74">
                  <a:moveTo>
                    <a:pt x="35" y="0"/>
                  </a:moveTo>
                  <a:lnTo>
                    <a:pt x="70" y="74"/>
                  </a:lnTo>
                  <a:lnTo>
                    <a:pt x="0" y="74"/>
                  </a:lnTo>
                  <a:lnTo>
                    <a:pt x="35" y="0"/>
                  </a:lnTo>
                  <a:close/>
                </a:path>
              </a:pathLst>
            </a:custGeom>
            <a:solidFill>
              <a:srgbClr val="9BBB59"/>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69" name="Freeform 97"/>
            <p:cNvSpPr>
              <a:spLocks noEditPoints="1"/>
            </p:cNvSpPr>
            <p:nvPr/>
          </p:nvSpPr>
          <p:spPr bwMode="auto">
            <a:xfrm>
              <a:off x="2249" y="2013"/>
              <a:ext cx="78" cy="80"/>
            </a:xfrm>
            <a:custGeom>
              <a:avLst/>
              <a:gdLst/>
              <a:ahLst/>
              <a:cxnLst>
                <a:cxn ang="0">
                  <a:pos x="75" y="5"/>
                </a:cxn>
                <a:cxn ang="0">
                  <a:pos x="83" y="0"/>
                </a:cxn>
                <a:cxn ang="0">
                  <a:pos x="90" y="5"/>
                </a:cxn>
                <a:cxn ang="0">
                  <a:pos x="164" y="159"/>
                </a:cxn>
                <a:cxn ang="0">
                  <a:pos x="164" y="167"/>
                </a:cxn>
                <a:cxn ang="0">
                  <a:pos x="157" y="171"/>
                </a:cxn>
                <a:cxn ang="0">
                  <a:pos x="8" y="171"/>
                </a:cxn>
                <a:cxn ang="0">
                  <a:pos x="1" y="167"/>
                </a:cxn>
                <a:cxn ang="0">
                  <a:pos x="1" y="159"/>
                </a:cxn>
                <a:cxn ang="0">
                  <a:pos x="75" y="5"/>
                </a:cxn>
                <a:cxn ang="0">
                  <a:pos x="15" y="166"/>
                </a:cxn>
                <a:cxn ang="0">
                  <a:pos x="8" y="155"/>
                </a:cxn>
                <a:cxn ang="0">
                  <a:pos x="157" y="155"/>
                </a:cxn>
                <a:cxn ang="0">
                  <a:pos x="150" y="166"/>
                </a:cxn>
                <a:cxn ang="0">
                  <a:pos x="75" y="12"/>
                </a:cxn>
                <a:cxn ang="0">
                  <a:pos x="90" y="12"/>
                </a:cxn>
                <a:cxn ang="0">
                  <a:pos x="15" y="166"/>
                </a:cxn>
              </a:cxnLst>
              <a:rect l="0" t="0" r="r" b="b"/>
              <a:pathLst>
                <a:path w="166" h="171">
                  <a:moveTo>
                    <a:pt x="75" y="5"/>
                  </a:moveTo>
                  <a:cubicBezTo>
                    <a:pt x="77" y="2"/>
                    <a:pt x="80" y="0"/>
                    <a:pt x="83" y="0"/>
                  </a:cubicBezTo>
                  <a:cubicBezTo>
                    <a:pt x="86" y="0"/>
                    <a:pt x="88" y="2"/>
                    <a:pt x="90" y="5"/>
                  </a:cubicBezTo>
                  <a:lnTo>
                    <a:pt x="164" y="159"/>
                  </a:lnTo>
                  <a:cubicBezTo>
                    <a:pt x="166" y="162"/>
                    <a:pt x="165" y="165"/>
                    <a:pt x="164" y="167"/>
                  </a:cubicBezTo>
                  <a:cubicBezTo>
                    <a:pt x="163" y="169"/>
                    <a:pt x="160" y="171"/>
                    <a:pt x="157" y="171"/>
                  </a:cubicBezTo>
                  <a:lnTo>
                    <a:pt x="8" y="171"/>
                  </a:lnTo>
                  <a:cubicBezTo>
                    <a:pt x="5" y="171"/>
                    <a:pt x="3" y="169"/>
                    <a:pt x="1" y="167"/>
                  </a:cubicBezTo>
                  <a:cubicBezTo>
                    <a:pt x="0" y="165"/>
                    <a:pt x="0" y="162"/>
                    <a:pt x="1" y="159"/>
                  </a:cubicBezTo>
                  <a:lnTo>
                    <a:pt x="75" y="5"/>
                  </a:lnTo>
                  <a:close/>
                  <a:moveTo>
                    <a:pt x="15" y="166"/>
                  </a:moveTo>
                  <a:lnTo>
                    <a:pt x="8" y="155"/>
                  </a:lnTo>
                  <a:lnTo>
                    <a:pt x="157" y="155"/>
                  </a:lnTo>
                  <a:lnTo>
                    <a:pt x="150" y="166"/>
                  </a:lnTo>
                  <a:lnTo>
                    <a:pt x="75" y="12"/>
                  </a:lnTo>
                  <a:lnTo>
                    <a:pt x="90" y="12"/>
                  </a:lnTo>
                  <a:lnTo>
                    <a:pt x="15" y="166"/>
                  </a:lnTo>
                  <a:close/>
                </a:path>
              </a:pathLst>
            </a:custGeom>
            <a:solidFill>
              <a:srgbClr val="98B954"/>
            </a:solidFill>
            <a:ln w="12700"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70" name="Freeform 98"/>
            <p:cNvSpPr>
              <a:spLocks/>
            </p:cNvSpPr>
            <p:nvPr/>
          </p:nvSpPr>
          <p:spPr bwMode="auto">
            <a:xfrm>
              <a:off x="2720" y="2018"/>
              <a:ext cx="71" cy="74"/>
            </a:xfrm>
            <a:custGeom>
              <a:avLst/>
              <a:gdLst/>
              <a:ahLst/>
              <a:cxnLst>
                <a:cxn ang="0">
                  <a:pos x="35" y="0"/>
                </a:cxn>
                <a:cxn ang="0">
                  <a:pos x="71" y="74"/>
                </a:cxn>
                <a:cxn ang="0">
                  <a:pos x="0" y="74"/>
                </a:cxn>
                <a:cxn ang="0">
                  <a:pos x="35" y="0"/>
                </a:cxn>
              </a:cxnLst>
              <a:rect l="0" t="0" r="r" b="b"/>
              <a:pathLst>
                <a:path w="71" h="74">
                  <a:moveTo>
                    <a:pt x="35" y="0"/>
                  </a:moveTo>
                  <a:lnTo>
                    <a:pt x="71" y="74"/>
                  </a:lnTo>
                  <a:lnTo>
                    <a:pt x="0" y="74"/>
                  </a:lnTo>
                  <a:lnTo>
                    <a:pt x="35" y="0"/>
                  </a:lnTo>
                  <a:close/>
                </a:path>
              </a:pathLst>
            </a:custGeom>
            <a:solidFill>
              <a:srgbClr val="9BBB59"/>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71" name="Freeform 99"/>
            <p:cNvSpPr>
              <a:spLocks noEditPoints="1"/>
            </p:cNvSpPr>
            <p:nvPr/>
          </p:nvSpPr>
          <p:spPr bwMode="auto">
            <a:xfrm>
              <a:off x="2716" y="2015"/>
              <a:ext cx="78" cy="80"/>
            </a:xfrm>
            <a:custGeom>
              <a:avLst/>
              <a:gdLst/>
              <a:ahLst/>
              <a:cxnLst>
                <a:cxn ang="0">
                  <a:pos x="76" y="5"/>
                </a:cxn>
                <a:cxn ang="0">
                  <a:pos x="83" y="0"/>
                </a:cxn>
                <a:cxn ang="0">
                  <a:pos x="91" y="5"/>
                </a:cxn>
                <a:cxn ang="0">
                  <a:pos x="165" y="159"/>
                </a:cxn>
                <a:cxn ang="0">
                  <a:pos x="165" y="167"/>
                </a:cxn>
                <a:cxn ang="0">
                  <a:pos x="158" y="171"/>
                </a:cxn>
                <a:cxn ang="0">
                  <a:pos x="9" y="171"/>
                </a:cxn>
                <a:cxn ang="0">
                  <a:pos x="2" y="167"/>
                </a:cxn>
                <a:cxn ang="0">
                  <a:pos x="1" y="159"/>
                </a:cxn>
                <a:cxn ang="0">
                  <a:pos x="76" y="5"/>
                </a:cxn>
                <a:cxn ang="0">
                  <a:pos x="16" y="166"/>
                </a:cxn>
                <a:cxn ang="0">
                  <a:pos x="9" y="155"/>
                </a:cxn>
                <a:cxn ang="0">
                  <a:pos x="158" y="155"/>
                </a:cxn>
                <a:cxn ang="0">
                  <a:pos x="151" y="166"/>
                </a:cxn>
                <a:cxn ang="0">
                  <a:pos x="76" y="12"/>
                </a:cxn>
                <a:cxn ang="0">
                  <a:pos x="91" y="12"/>
                </a:cxn>
                <a:cxn ang="0">
                  <a:pos x="16" y="166"/>
                </a:cxn>
              </a:cxnLst>
              <a:rect l="0" t="0" r="r" b="b"/>
              <a:pathLst>
                <a:path w="166" h="171">
                  <a:moveTo>
                    <a:pt x="76" y="5"/>
                  </a:moveTo>
                  <a:cubicBezTo>
                    <a:pt x="77" y="2"/>
                    <a:pt x="80" y="0"/>
                    <a:pt x="83" y="0"/>
                  </a:cubicBezTo>
                  <a:cubicBezTo>
                    <a:pt x="86" y="0"/>
                    <a:pt x="89" y="2"/>
                    <a:pt x="91" y="5"/>
                  </a:cubicBezTo>
                  <a:lnTo>
                    <a:pt x="165" y="159"/>
                  </a:lnTo>
                  <a:cubicBezTo>
                    <a:pt x="166" y="162"/>
                    <a:pt x="166" y="165"/>
                    <a:pt x="165" y="167"/>
                  </a:cubicBezTo>
                  <a:cubicBezTo>
                    <a:pt x="163" y="169"/>
                    <a:pt x="161" y="171"/>
                    <a:pt x="158" y="171"/>
                  </a:cubicBezTo>
                  <a:lnTo>
                    <a:pt x="9" y="171"/>
                  </a:lnTo>
                  <a:cubicBezTo>
                    <a:pt x="6" y="171"/>
                    <a:pt x="3" y="169"/>
                    <a:pt x="2" y="167"/>
                  </a:cubicBezTo>
                  <a:cubicBezTo>
                    <a:pt x="0" y="165"/>
                    <a:pt x="0" y="162"/>
                    <a:pt x="1" y="159"/>
                  </a:cubicBezTo>
                  <a:lnTo>
                    <a:pt x="76" y="5"/>
                  </a:lnTo>
                  <a:close/>
                  <a:moveTo>
                    <a:pt x="16" y="166"/>
                  </a:moveTo>
                  <a:lnTo>
                    <a:pt x="9" y="155"/>
                  </a:lnTo>
                  <a:lnTo>
                    <a:pt x="158" y="155"/>
                  </a:lnTo>
                  <a:lnTo>
                    <a:pt x="151" y="166"/>
                  </a:lnTo>
                  <a:lnTo>
                    <a:pt x="76" y="12"/>
                  </a:lnTo>
                  <a:lnTo>
                    <a:pt x="91" y="12"/>
                  </a:lnTo>
                  <a:lnTo>
                    <a:pt x="16" y="166"/>
                  </a:lnTo>
                  <a:close/>
                </a:path>
              </a:pathLst>
            </a:custGeom>
            <a:solidFill>
              <a:srgbClr val="98B954"/>
            </a:solidFill>
            <a:ln w="12700"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72" name="Freeform 100"/>
            <p:cNvSpPr>
              <a:spLocks/>
            </p:cNvSpPr>
            <p:nvPr/>
          </p:nvSpPr>
          <p:spPr bwMode="auto">
            <a:xfrm>
              <a:off x="3187" y="2068"/>
              <a:ext cx="71" cy="74"/>
            </a:xfrm>
            <a:custGeom>
              <a:avLst/>
              <a:gdLst/>
              <a:ahLst/>
              <a:cxnLst>
                <a:cxn ang="0">
                  <a:pos x="36" y="0"/>
                </a:cxn>
                <a:cxn ang="0">
                  <a:pos x="71" y="74"/>
                </a:cxn>
                <a:cxn ang="0">
                  <a:pos x="0" y="74"/>
                </a:cxn>
                <a:cxn ang="0">
                  <a:pos x="36" y="0"/>
                </a:cxn>
              </a:cxnLst>
              <a:rect l="0" t="0" r="r" b="b"/>
              <a:pathLst>
                <a:path w="71" h="74">
                  <a:moveTo>
                    <a:pt x="36" y="0"/>
                  </a:moveTo>
                  <a:lnTo>
                    <a:pt x="71" y="74"/>
                  </a:lnTo>
                  <a:lnTo>
                    <a:pt x="0" y="74"/>
                  </a:lnTo>
                  <a:lnTo>
                    <a:pt x="36" y="0"/>
                  </a:lnTo>
                  <a:close/>
                </a:path>
              </a:pathLst>
            </a:custGeom>
            <a:solidFill>
              <a:srgbClr val="9BBB59"/>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73" name="Freeform 101"/>
            <p:cNvSpPr>
              <a:spLocks noEditPoints="1"/>
            </p:cNvSpPr>
            <p:nvPr/>
          </p:nvSpPr>
          <p:spPr bwMode="auto">
            <a:xfrm>
              <a:off x="3183" y="2065"/>
              <a:ext cx="79" cy="80"/>
            </a:xfrm>
            <a:custGeom>
              <a:avLst/>
              <a:gdLst/>
              <a:ahLst/>
              <a:cxnLst>
                <a:cxn ang="0">
                  <a:pos x="76" y="5"/>
                </a:cxn>
                <a:cxn ang="0">
                  <a:pos x="83" y="0"/>
                </a:cxn>
                <a:cxn ang="0">
                  <a:pos x="90" y="5"/>
                </a:cxn>
                <a:cxn ang="0">
                  <a:pos x="165" y="159"/>
                </a:cxn>
                <a:cxn ang="0">
                  <a:pos x="165" y="167"/>
                </a:cxn>
                <a:cxn ang="0">
                  <a:pos x="158" y="171"/>
                </a:cxn>
                <a:cxn ang="0">
                  <a:pos x="8" y="171"/>
                </a:cxn>
                <a:cxn ang="0">
                  <a:pos x="2" y="167"/>
                </a:cxn>
                <a:cxn ang="0">
                  <a:pos x="1" y="159"/>
                </a:cxn>
                <a:cxn ang="0">
                  <a:pos x="76" y="5"/>
                </a:cxn>
                <a:cxn ang="0">
                  <a:pos x="16" y="166"/>
                </a:cxn>
                <a:cxn ang="0">
                  <a:pos x="8" y="155"/>
                </a:cxn>
                <a:cxn ang="0">
                  <a:pos x="158" y="155"/>
                </a:cxn>
                <a:cxn ang="0">
                  <a:pos x="151" y="166"/>
                </a:cxn>
                <a:cxn ang="0">
                  <a:pos x="76" y="12"/>
                </a:cxn>
                <a:cxn ang="0">
                  <a:pos x="90" y="12"/>
                </a:cxn>
                <a:cxn ang="0">
                  <a:pos x="16" y="166"/>
                </a:cxn>
              </a:cxnLst>
              <a:rect l="0" t="0" r="r" b="b"/>
              <a:pathLst>
                <a:path w="166" h="171">
                  <a:moveTo>
                    <a:pt x="76" y="5"/>
                  </a:moveTo>
                  <a:cubicBezTo>
                    <a:pt x="77" y="2"/>
                    <a:pt x="80" y="0"/>
                    <a:pt x="83" y="0"/>
                  </a:cubicBezTo>
                  <a:cubicBezTo>
                    <a:pt x="86" y="0"/>
                    <a:pt x="89" y="2"/>
                    <a:pt x="90" y="5"/>
                  </a:cubicBezTo>
                  <a:lnTo>
                    <a:pt x="165" y="159"/>
                  </a:lnTo>
                  <a:cubicBezTo>
                    <a:pt x="166" y="162"/>
                    <a:pt x="166" y="164"/>
                    <a:pt x="165" y="167"/>
                  </a:cubicBezTo>
                  <a:cubicBezTo>
                    <a:pt x="163" y="169"/>
                    <a:pt x="160" y="171"/>
                    <a:pt x="158" y="171"/>
                  </a:cubicBezTo>
                  <a:lnTo>
                    <a:pt x="8" y="171"/>
                  </a:lnTo>
                  <a:cubicBezTo>
                    <a:pt x="6" y="171"/>
                    <a:pt x="3" y="169"/>
                    <a:pt x="2" y="167"/>
                  </a:cubicBezTo>
                  <a:cubicBezTo>
                    <a:pt x="0" y="164"/>
                    <a:pt x="0" y="162"/>
                    <a:pt x="1" y="159"/>
                  </a:cubicBezTo>
                  <a:lnTo>
                    <a:pt x="76" y="5"/>
                  </a:lnTo>
                  <a:close/>
                  <a:moveTo>
                    <a:pt x="16" y="166"/>
                  </a:moveTo>
                  <a:lnTo>
                    <a:pt x="8" y="155"/>
                  </a:lnTo>
                  <a:lnTo>
                    <a:pt x="158" y="155"/>
                  </a:lnTo>
                  <a:lnTo>
                    <a:pt x="151" y="166"/>
                  </a:lnTo>
                  <a:lnTo>
                    <a:pt x="76" y="12"/>
                  </a:lnTo>
                  <a:lnTo>
                    <a:pt x="90" y="12"/>
                  </a:lnTo>
                  <a:lnTo>
                    <a:pt x="16" y="166"/>
                  </a:lnTo>
                  <a:close/>
                </a:path>
              </a:pathLst>
            </a:custGeom>
            <a:solidFill>
              <a:srgbClr val="98B954"/>
            </a:solidFill>
            <a:ln w="12700"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74" name="Freeform 102"/>
            <p:cNvSpPr>
              <a:spLocks/>
            </p:cNvSpPr>
            <p:nvPr/>
          </p:nvSpPr>
          <p:spPr bwMode="auto">
            <a:xfrm>
              <a:off x="3655" y="2064"/>
              <a:ext cx="70" cy="72"/>
            </a:xfrm>
            <a:custGeom>
              <a:avLst/>
              <a:gdLst/>
              <a:ahLst/>
              <a:cxnLst>
                <a:cxn ang="0">
                  <a:pos x="35" y="0"/>
                </a:cxn>
                <a:cxn ang="0">
                  <a:pos x="70" y="72"/>
                </a:cxn>
                <a:cxn ang="0">
                  <a:pos x="0" y="72"/>
                </a:cxn>
                <a:cxn ang="0">
                  <a:pos x="35" y="0"/>
                </a:cxn>
              </a:cxnLst>
              <a:rect l="0" t="0" r="r" b="b"/>
              <a:pathLst>
                <a:path w="70" h="72">
                  <a:moveTo>
                    <a:pt x="35" y="0"/>
                  </a:moveTo>
                  <a:lnTo>
                    <a:pt x="70" y="72"/>
                  </a:lnTo>
                  <a:lnTo>
                    <a:pt x="0" y="72"/>
                  </a:lnTo>
                  <a:lnTo>
                    <a:pt x="35" y="0"/>
                  </a:lnTo>
                  <a:close/>
                </a:path>
              </a:pathLst>
            </a:custGeom>
            <a:solidFill>
              <a:srgbClr val="9BBB59"/>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75" name="Freeform 103"/>
            <p:cNvSpPr>
              <a:spLocks noEditPoints="1"/>
            </p:cNvSpPr>
            <p:nvPr/>
          </p:nvSpPr>
          <p:spPr bwMode="auto">
            <a:xfrm>
              <a:off x="3651" y="2060"/>
              <a:ext cx="78" cy="80"/>
            </a:xfrm>
            <a:custGeom>
              <a:avLst/>
              <a:gdLst/>
              <a:ahLst/>
              <a:cxnLst>
                <a:cxn ang="0">
                  <a:pos x="76" y="4"/>
                </a:cxn>
                <a:cxn ang="0">
                  <a:pos x="83" y="0"/>
                </a:cxn>
                <a:cxn ang="0">
                  <a:pos x="90" y="4"/>
                </a:cxn>
                <a:cxn ang="0">
                  <a:pos x="165" y="159"/>
                </a:cxn>
                <a:cxn ang="0">
                  <a:pos x="164" y="167"/>
                </a:cxn>
                <a:cxn ang="0">
                  <a:pos x="157" y="170"/>
                </a:cxn>
                <a:cxn ang="0">
                  <a:pos x="8" y="170"/>
                </a:cxn>
                <a:cxn ang="0">
                  <a:pos x="1" y="167"/>
                </a:cxn>
                <a:cxn ang="0">
                  <a:pos x="1" y="159"/>
                </a:cxn>
                <a:cxn ang="0">
                  <a:pos x="76" y="4"/>
                </a:cxn>
                <a:cxn ang="0">
                  <a:pos x="15" y="166"/>
                </a:cxn>
                <a:cxn ang="0">
                  <a:pos x="8" y="154"/>
                </a:cxn>
                <a:cxn ang="0">
                  <a:pos x="157" y="154"/>
                </a:cxn>
                <a:cxn ang="0">
                  <a:pos x="150" y="166"/>
                </a:cxn>
                <a:cxn ang="0">
                  <a:pos x="76" y="11"/>
                </a:cxn>
                <a:cxn ang="0">
                  <a:pos x="90" y="11"/>
                </a:cxn>
                <a:cxn ang="0">
                  <a:pos x="15" y="166"/>
                </a:cxn>
              </a:cxnLst>
              <a:rect l="0" t="0" r="r" b="b"/>
              <a:pathLst>
                <a:path w="166" h="170">
                  <a:moveTo>
                    <a:pt x="76" y="4"/>
                  </a:moveTo>
                  <a:cubicBezTo>
                    <a:pt x="77" y="2"/>
                    <a:pt x="80" y="0"/>
                    <a:pt x="83" y="0"/>
                  </a:cubicBezTo>
                  <a:cubicBezTo>
                    <a:pt x="86" y="0"/>
                    <a:pt x="89" y="2"/>
                    <a:pt x="90" y="4"/>
                  </a:cubicBezTo>
                  <a:lnTo>
                    <a:pt x="165" y="159"/>
                  </a:lnTo>
                  <a:cubicBezTo>
                    <a:pt x="166" y="161"/>
                    <a:pt x="166" y="164"/>
                    <a:pt x="164" y="167"/>
                  </a:cubicBezTo>
                  <a:cubicBezTo>
                    <a:pt x="163" y="169"/>
                    <a:pt x="160" y="170"/>
                    <a:pt x="157" y="170"/>
                  </a:cubicBezTo>
                  <a:lnTo>
                    <a:pt x="8" y="170"/>
                  </a:lnTo>
                  <a:cubicBezTo>
                    <a:pt x="5" y="170"/>
                    <a:pt x="3" y="169"/>
                    <a:pt x="1" y="167"/>
                  </a:cubicBezTo>
                  <a:cubicBezTo>
                    <a:pt x="0" y="164"/>
                    <a:pt x="0" y="161"/>
                    <a:pt x="1" y="159"/>
                  </a:cubicBezTo>
                  <a:lnTo>
                    <a:pt x="76" y="4"/>
                  </a:lnTo>
                  <a:close/>
                  <a:moveTo>
                    <a:pt x="15" y="166"/>
                  </a:moveTo>
                  <a:lnTo>
                    <a:pt x="8" y="154"/>
                  </a:lnTo>
                  <a:lnTo>
                    <a:pt x="157" y="154"/>
                  </a:lnTo>
                  <a:lnTo>
                    <a:pt x="150" y="166"/>
                  </a:lnTo>
                  <a:lnTo>
                    <a:pt x="76" y="11"/>
                  </a:lnTo>
                  <a:lnTo>
                    <a:pt x="90" y="11"/>
                  </a:lnTo>
                  <a:lnTo>
                    <a:pt x="15" y="166"/>
                  </a:lnTo>
                  <a:close/>
                </a:path>
              </a:pathLst>
            </a:custGeom>
            <a:solidFill>
              <a:srgbClr val="98B954"/>
            </a:solidFill>
            <a:ln w="12700"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76" name="Freeform 104"/>
            <p:cNvSpPr>
              <a:spLocks/>
            </p:cNvSpPr>
            <p:nvPr/>
          </p:nvSpPr>
          <p:spPr bwMode="auto">
            <a:xfrm>
              <a:off x="1343" y="878"/>
              <a:ext cx="2364" cy="788"/>
            </a:xfrm>
            <a:custGeom>
              <a:avLst/>
              <a:gdLst/>
              <a:ahLst/>
              <a:cxnLst>
                <a:cxn ang="0">
                  <a:pos x="36" y="5"/>
                </a:cxn>
                <a:cxn ang="0">
                  <a:pos x="1028" y="389"/>
                </a:cxn>
                <a:cxn ang="0">
                  <a:pos x="1024" y="388"/>
                </a:cxn>
                <a:cxn ang="0">
                  <a:pos x="2000" y="564"/>
                </a:cxn>
                <a:cxn ang="0">
                  <a:pos x="2993" y="820"/>
                </a:cxn>
                <a:cxn ang="0">
                  <a:pos x="3003" y="825"/>
                </a:cxn>
                <a:cxn ang="0">
                  <a:pos x="3995" y="1625"/>
                </a:cxn>
                <a:cxn ang="0">
                  <a:pos x="3977" y="1620"/>
                </a:cxn>
                <a:cxn ang="0">
                  <a:pos x="4969" y="1508"/>
                </a:cxn>
                <a:cxn ang="0">
                  <a:pos x="4995" y="1529"/>
                </a:cxn>
                <a:cxn ang="0">
                  <a:pos x="4974" y="1555"/>
                </a:cxn>
                <a:cxn ang="0">
                  <a:pos x="3982" y="1667"/>
                </a:cxn>
                <a:cxn ang="0">
                  <a:pos x="3964" y="1662"/>
                </a:cxn>
                <a:cxn ang="0">
                  <a:pos x="2972" y="862"/>
                </a:cxn>
                <a:cxn ang="0">
                  <a:pos x="2981" y="867"/>
                </a:cxn>
                <a:cxn ang="0">
                  <a:pos x="1991" y="611"/>
                </a:cxn>
                <a:cxn ang="0">
                  <a:pos x="1015" y="435"/>
                </a:cxn>
                <a:cxn ang="0">
                  <a:pos x="1011" y="434"/>
                </a:cxn>
                <a:cxn ang="0">
                  <a:pos x="19" y="50"/>
                </a:cxn>
                <a:cxn ang="0">
                  <a:pos x="5" y="19"/>
                </a:cxn>
                <a:cxn ang="0">
                  <a:pos x="36" y="5"/>
                </a:cxn>
              </a:cxnLst>
              <a:rect l="0" t="0" r="r" b="b"/>
              <a:pathLst>
                <a:path w="4997" h="1668">
                  <a:moveTo>
                    <a:pt x="36" y="5"/>
                  </a:moveTo>
                  <a:lnTo>
                    <a:pt x="1028" y="389"/>
                  </a:lnTo>
                  <a:lnTo>
                    <a:pt x="1024" y="388"/>
                  </a:lnTo>
                  <a:lnTo>
                    <a:pt x="2000" y="564"/>
                  </a:lnTo>
                  <a:lnTo>
                    <a:pt x="2993" y="820"/>
                  </a:lnTo>
                  <a:cubicBezTo>
                    <a:pt x="2997" y="821"/>
                    <a:pt x="3000" y="823"/>
                    <a:pt x="3003" y="825"/>
                  </a:cubicBezTo>
                  <a:lnTo>
                    <a:pt x="3995" y="1625"/>
                  </a:lnTo>
                  <a:lnTo>
                    <a:pt x="3977" y="1620"/>
                  </a:lnTo>
                  <a:lnTo>
                    <a:pt x="4969" y="1508"/>
                  </a:lnTo>
                  <a:cubicBezTo>
                    <a:pt x="4982" y="1506"/>
                    <a:pt x="4994" y="1516"/>
                    <a:pt x="4995" y="1529"/>
                  </a:cubicBezTo>
                  <a:cubicBezTo>
                    <a:pt x="4997" y="1542"/>
                    <a:pt x="4987" y="1554"/>
                    <a:pt x="4974" y="1555"/>
                  </a:cubicBezTo>
                  <a:lnTo>
                    <a:pt x="3982" y="1667"/>
                  </a:lnTo>
                  <a:cubicBezTo>
                    <a:pt x="3976" y="1668"/>
                    <a:pt x="3969" y="1666"/>
                    <a:pt x="3964" y="1662"/>
                  </a:cubicBezTo>
                  <a:lnTo>
                    <a:pt x="2972" y="862"/>
                  </a:lnTo>
                  <a:lnTo>
                    <a:pt x="2981" y="867"/>
                  </a:lnTo>
                  <a:lnTo>
                    <a:pt x="1991" y="611"/>
                  </a:lnTo>
                  <a:lnTo>
                    <a:pt x="1015" y="435"/>
                  </a:lnTo>
                  <a:cubicBezTo>
                    <a:pt x="1014" y="435"/>
                    <a:pt x="1012" y="434"/>
                    <a:pt x="1011" y="434"/>
                  </a:cubicBezTo>
                  <a:lnTo>
                    <a:pt x="19" y="50"/>
                  </a:lnTo>
                  <a:cubicBezTo>
                    <a:pt x="6" y="45"/>
                    <a:pt x="0" y="31"/>
                    <a:pt x="5" y="19"/>
                  </a:cubicBezTo>
                  <a:cubicBezTo>
                    <a:pt x="10" y="6"/>
                    <a:pt x="24" y="0"/>
                    <a:pt x="36" y="5"/>
                  </a:cubicBezTo>
                  <a:close/>
                </a:path>
              </a:pathLst>
            </a:custGeom>
            <a:solidFill>
              <a:srgbClr val="7D60A0"/>
            </a:solidFill>
            <a:ln w="12700" cap="flat">
              <a:solidFill>
                <a:srgbClr val="7D60A0"/>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77" name="Freeform 105"/>
            <p:cNvSpPr>
              <a:spLocks noEditPoints="1"/>
            </p:cNvSpPr>
            <p:nvPr/>
          </p:nvSpPr>
          <p:spPr bwMode="auto">
            <a:xfrm>
              <a:off x="1318" y="853"/>
              <a:ext cx="2407" cy="838"/>
            </a:xfrm>
            <a:custGeom>
              <a:avLst/>
              <a:gdLst/>
              <a:ahLst/>
              <a:cxnLst>
                <a:cxn ang="0">
                  <a:pos x="68" y="68"/>
                </a:cxn>
                <a:cxn ang="0">
                  <a:pos x="0" y="0"/>
                </a:cxn>
                <a:cxn ang="0">
                  <a:pos x="68" y="68"/>
                </a:cxn>
                <a:cxn ang="0">
                  <a:pos x="0" y="68"/>
                </a:cxn>
                <a:cxn ang="0">
                  <a:pos x="68" y="0"/>
                </a:cxn>
                <a:cxn ang="0">
                  <a:pos x="0" y="68"/>
                </a:cxn>
                <a:cxn ang="0">
                  <a:pos x="537" y="257"/>
                </a:cxn>
                <a:cxn ang="0">
                  <a:pos x="469" y="181"/>
                </a:cxn>
                <a:cxn ang="0">
                  <a:pos x="537" y="257"/>
                </a:cxn>
                <a:cxn ang="0">
                  <a:pos x="469" y="257"/>
                </a:cxn>
                <a:cxn ang="0">
                  <a:pos x="537" y="181"/>
                </a:cxn>
                <a:cxn ang="0">
                  <a:pos x="469" y="257"/>
                </a:cxn>
                <a:cxn ang="0">
                  <a:pos x="1007" y="332"/>
                </a:cxn>
                <a:cxn ang="0">
                  <a:pos x="939" y="264"/>
                </a:cxn>
                <a:cxn ang="0">
                  <a:pos x="1007" y="332"/>
                </a:cxn>
                <a:cxn ang="0">
                  <a:pos x="939" y="332"/>
                </a:cxn>
                <a:cxn ang="0">
                  <a:pos x="1007" y="264"/>
                </a:cxn>
                <a:cxn ang="0">
                  <a:pos x="939" y="332"/>
                </a:cxn>
                <a:cxn ang="0">
                  <a:pos x="1476" y="461"/>
                </a:cxn>
                <a:cxn ang="0">
                  <a:pos x="1400" y="393"/>
                </a:cxn>
                <a:cxn ang="0">
                  <a:pos x="1476" y="461"/>
                </a:cxn>
                <a:cxn ang="0">
                  <a:pos x="1400" y="461"/>
                </a:cxn>
                <a:cxn ang="0">
                  <a:pos x="1476" y="393"/>
                </a:cxn>
                <a:cxn ang="0">
                  <a:pos x="1400" y="461"/>
                </a:cxn>
                <a:cxn ang="0">
                  <a:pos x="1938" y="838"/>
                </a:cxn>
                <a:cxn ang="0">
                  <a:pos x="1870" y="763"/>
                </a:cxn>
                <a:cxn ang="0">
                  <a:pos x="1938" y="838"/>
                </a:cxn>
                <a:cxn ang="0">
                  <a:pos x="1870" y="838"/>
                </a:cxn>
                <a:cxn ang="0">
                  <a:pos x="1938" y="763"/>
                </a:cxn>
                <a:cxn ang="0">
                  <a:pos x="1870" y="838"/>
                </a:cxn>
                <a:cxn ang="0">
                  <a:pos x="2407" y="778"/>
                </a:cxn>
                <a:cxn ang="0">
                  <a:pos x="2339" y="710"/>
                </a:cxn>
                <a:cxn ang="0">
                  <a:pos x="2407" y="778"/>
                </a:cxn>
                <a:cxn ang="0">
                  <a:pos x="2339" y="778"/>
                </a:cxn>
                <a:cxn ang="0">
                  <a:pos x="2407" y="710"/>
                </a:cxn>
                <a:cxn ang="0">
                  <a:pos x="2339" y="778"/>
                </a:cxn>
              </a:cxnLst>
              <a:rect l="0" t="0" r="r" b="b"/>
              <a:pathLst>
                <a:path w="2407" h="838">
                  <a:moveTo>
                    <a:pt x="68" y="68"/>
                  </a:moveTo>
                  <a:lnTo>
                    <a:pt x="0" y="0"/>
                  </a:lnTo>
                  <a:lnTo>
                    <a:pt x="68" y="68"/>
                  </a:lnTo>
                  <a:close/>
                  <a:moveTo>
                    <a:pt x="0" y="68"/>
                  </a:moveTo>
                  <a:lnTo>
                    <a:pt x="68" y="0"/>
                  </a:lnTo>
                  <a:lnTo>
                    <a:pt x="0" y="68"/>
                  </a:lnTo>
                  <a:close/>
                  <a:moveTo>
                    <a:pt x="537" y="257"/>
                  </a:moveTo>
                  <a:lnTo>
                    <a:pt x="469" y="181"/>
                  </a:lnTo>
                  <a:lnTo>
                    <a:pt x="537" y="257"/>
                  </a:lnTo>
                  <a:close/>
                  <a:moveTo>
                    <a:pt x="469" y="257"/>
                  </a:moveTo>
                  <a:lnTo>
                    <a:pt x="537" y="181"/>
                  </a:lnTo>
                  <a:lnTo>
                    <a:pt x="469" y="257"/>
                  </a:lnTo>
                  <a:close/>
                  <a:moveTo>
                    <a:pt x="1007" y="332"/>
                  </a:moveTo>
                  <a:lnTo>
                    <a:pt x="939" y="264"/>
                  </a:lnTo>
                  <a:lnTo>
                    <a:pt x="1007" y="332"/>
                  </a:lnTo>
                  <a:close/>
                  <a:moveTo>
                    <a:pt x="939" y="332"/>
                  </a:moveTo>
                  <a:lnTo>
                    <a:pt x="1007" y="264"/>
                  </a:lnTo>
                  <a:lnTo>
                    <a:pt x="939" y="332"/>
                  </a:lnTo>
                  <a:close/>
                  <a:moveTo>
                    <a:pt x="1476" y="461"/>
                  </a:moveTo>
                  <a:lnTo>
                    <a:pt x="1400" y="393"/>
                  </a:lnTo>
                  <a:lnTo>
                    <a:pt x="1476" y="461"/>
                  </a:lnTo>
                  <a:close/>
                  <a:moveTo>
                    <a:pt x="1400" y="461"/>
                  </a:moveTo>
                  <a:lnTo>
                    <a:pt x="1476" y="393"/>
                  </a:lnTo>
                  <a:lnTo>
                    <a:pt x="1400" y="461"/>
                  </a:lnTo>
                  <a:close/>
                  <a:moveTo>
                    <a:pt x="1938" y="838"/>
                  </a:moveTo>
                  <a:lnTo>
                    <a:pt x="1870" y="763"/>
                  </a:lnTo>
                  <a:lnTo>
                    <a:pt x="1938" y="838"/>
                  </a:lnTo>
                  <a:close/>
                  <a:moveTo>
                    <a:pt x="1870" y="838"/>
                  </a:moveTo>
                  <a:lnTo>
                    <a:pt x="1938" y="763"/>
                  </a:lnTo>
                  <a:lnTo>
                    <a:pt x="1870" y="838"/>
                  </a:lnTo>
                  <a:close/>
                  <a:moveTo>
                    <a:pt x="2407" y="778"/>
                  </a:moveTo>
                  <a:lnTo>
                    <a:pt x="2339" y="710"/>
                  </a:lnTo>
                  <a:lnTo>
                    <a:pt x="2407" y="778"/>
                  </a:lnTo>
                  <a:close/>
                  <a:moveTo>
                    <a:pt x="2339" y="778"/>
                  </a:moveTo>
                  <a:lnTo>
                    <a:pt x="2407" y="710"/>
                  </a:lnTo>
                  <a:lnTo>
                    <a:pt x="2339" y="778"/>
                  </a:lnTo>
                  <a:close/>
                </a:path>
              </a:pathLst>
            </a:custGeom>
            <a:solidFill>
              <a:srgbClr val="8064A2"/>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78" name="Freeform 106"/>
            <p:cNvSpPr>
              <a:spLocks noEditPoints="1"/>
            </p:cNvSpPr>
            <p:nvPr/>
          </p:nvSpPr>
          <p:spPr bwMode="auto">
            <a:xfrm>
              <a:off x="1315" y="850"/>
              <a:ext cx="2413" cy="844"/>
            </a:xfrm>
            <a:custGeom>
              <a:avLst/>
              <a:gdLst/>
              <a:ahLst/>
              <a:cxnLst>
                <a:cxn ang="0">
                  <a:pos x="69" y="73"/>
                </a:cxn>
                <a:cxn ang="0">
                  <a:pos x="0" y="5"/>
                </a:cxn>
                <a:cxn ang="0">
                  <a:pos x="6" y="0"/>
                </a:cxn>
                <a:cxn ang="0">
                  <a:pos x="74" y="68"/>
                </a:cxn>
                <a:cxn ang="0">
                  <a:pos x="69" y="73"/>
                </a:cxn>
                <a:cxn ang="0">
                  <a:pos x="0" y="68"/>
                </a:cxn>
                <a:cxn ang="0">
                  <a:pos x="69" y="0"/>
                </a:cxn>
                <a:cxn ang="0">
                  <a:pos x="74" y="5"/>
                </a:cxn>
                <a:cxn ang="0">
                  <a:pos x="6" y="73"/>
                </a:cxn>
                <a:cxn ang="0">
                  <a:pos x="0" y="68"/>
                </a:cxn>
                <a:cxn ang="0">
                  <a:pos x="538" y="262"/>
                </a:cxn>
                <a:cxn ang="0">
                  <a:pos x="470" y="187"/>
                </a:cxn>
                <a:cxn ang="0">
                  <a:pos x="475" y="182"/>
                </a:cxn>
                <a:cxn ang="0">
                  <a:pos x="543" y="257"/>
                </a:cxn>
                <a:cxn ang="0">
                  <a:pos x="538" y="262"/>
                </a:cxn>
                <a:cxn ang="0">
                  <a:pos x="470" y="257"/>
                </a:cxn>
                <a:cxn ang="0">
                  <a:pos x="538" y="182"/>
                </a:cxn>
                <a:cxn ang="0">
                  <a:pos x="543" y="187"/>
                </a:cxn>
                <a:cxn ang="0">
                  <a:pos x="475" y="262"/>
                </a:cxn>
                <a:cxn ang="0">
                  <a:pos x="470" y="257"/>
                </a:cxn>
                <a:cxn ang="0">
                  <a:pos x="1007" y="338"/>
                </a:cxn>
                <a:cxn ang="0">
                  <a:pos x="939" y="270"/>
                </a:cxn>
                <a:cxn ang="0">
                  <a:pos x="944" y="265"/>
                </a:cxn>
                <a:cxn ang="0">
                  <a:pos x="1012" y="333"/>
                </a:cxn>
                <a:cxn ang="0">
                  <a:pos x="1007" y="338"/>
                </a:cxn>
                <a:cxn ang="0">
                  <a:pos x="939" y="333"/>
                </a:cxn>
                <a:cxn ang="0">
                  <a:pos x="1007" y="265"/>
                </a:cxn>
                <a:cxn ang="0">
                  <a:pos x="1012" y="270"/>
                </a:cxn>
                <a:cxn ang="0">
                  <a:pos x="944" y="338"/>
                </a:cxn>
                <a:cxn ang="0">
                  <a:pos x="939" y="333"/>
                </a:cxn>
                <a:cxn ang="0">
                  <a:pos x="1477" y="466"/>
                </a:cxn>
                <a:cxn ang="0">
                  <a:pos x="1401" y="398"/>
                </a:cxn>
                <a:cxn ang="0">
                  <a:pos x="1406" y="393"/>
                </a:cxn>
                <a:cxn ang="0">
                  <a:pos x="1482" y="461"/>
                </a:cxn>
                <a:cxn ang="0">
                  <a:pos x="1477" y="466"/>
                </a:cxn>
                <a:cxn ang="0">
                  <a:pos x="1401" y="461"/>
                </a:cxn>
                <a:cxn ang="0">
                  <a:pos x="1477" y="393"/>
                </a:cxn>
                <a:cxn ang="0">
                  <a:pos x="1482" y="398"/>
                </a:cxn>
                <a:cxn ang="0">
                  <a:pos x="1406" y="466"/>
                </a:cxn>
                <a:cxn ang="0">
                  <a:pos x="1401" y="461"/>
                </a:cxn>
                <a:cxn ang="0">
                  <a:pos x="1938" y="844"/>
                </a:cxn>
                <a:cxn ang="0">
                  <a:pos x="1870" y="769"/>
                </a:cxn>
                <a:cxn ang="0">
                  <a:pos x="1875" y="764"/>
                </a:cxn>
                <a:cxn ang="0">
                  <a:pos x="1944" y="839"/>
                </a:cxn>
                <a:cxn ang="0">
                  <a:pos x="1938" y="844"/>
                </a:cxn>
                <a:cxn ang="0">
                  <a:pos x="1870" y="839"/>
                </a:cxn>
                <a:cxn ang="0">
                  <a:pos x="1938" y="764"/>
                </a:cxn>
                <a:cxn ang="0">
                  <a:pos x="1944" y="769"/>
                </a:cxn>
                <a:cxn ang="0">
                  <a:pos x="1875" y="844"/>
                </a:cxn>
                <a:cxn ang="0">
                  <a:pos x="1870" y="839"/>
                </a:cxn>
                <a:cxn ang="0">
                  <a:pos x="2408" y="784"/>
                </a:cxn>
                <a:cxn ang="0">
                  <a:pos x="2340" y="716"/>
                </a:cxn>
                <a:cxn ang="0">
                  <a:pos x="2345" y="711"/>
                </a:cxn>
                <a:cxn ang="0">
                  <a:pos x="2413" y="779"/>
                </a:cxn>
                <a:cxn ang="0">
                  <a:pos x="2408" y="784"/>
                </a:cxn>
                <a:cxn ang="0">
                  <a:pos x="2340" y="779"/>
                </a:cxn>
                <a:cxn ang="0">
                  <a:pos x="2408" y="711"/>
                </a:cxn>
                <a:cxn ang="0">
                  <a:pos x="2413" y="716"/>
                </a:cxn>
                <a:cxn ang="0">
                  <a:pos x="2345" y="784"/>
                </a:cxn>
                <a:cxn ang="0">
                  <a:pos x="2340" y="779"/>
                </a:cxn>
              </a:cxnLst>
              <a:rect l="0" t="0" r="r" b="b"/>
              <a:pathLst>
                <a:path w="2413" h="844">
                  <a:moveTo>
                    <a:pt x="69" y="73"/>
                  </a:moveTo>
                  <a:lnTo>
                    <a:pt x="0" y="5"/>
                  </a:lnTo>
                  <a:lnTo>
                    <a:pt x="6" y="0"/>
                  </a:lnTo>
                  <a:lnTo>
                    <a:pt x="74" y="68"/>
                  </a:lnTo>
                  <a:lnTo>
                    <a:pt x="69" y="73"/>
                  </a:lnTo>
                  <a:close/>
                  <a:moveTo>
                    <a:pt x="0" y="68"/>
                  </a:moveTo>
                  <a:lnTo>
                    <a:pt x="69" y="0"/>
                  </a:lnTo>
                  <a:lnTo>
                    <a:pt x="74" y="5"/>
                  </a:lnTo>
                  <a:lnTo>
                    <a:pt x="6" y="73"/>
                  </a:lnTo>
                  <a:lnTo>
                    <a:pt x="0" y="68"/>
                  </a:lnTo>
                  <a:close/>
                  <a:moveTo>
                    <a:pt x="538" y="262"/>
                  </a:moveTo>
                  <a:lnTo>
                    <a:pt x="470" y="187"/>
                  </a:lnTo>
                  <a:lnTo>
                    <a:pt x="475" y="182"/>
                  </a:lnTo>
                  <a:lnTo>
                    <a:pt x="543" y="257"/>
                  </a:lnTo>
                  <a:lnTo>
                    <a:pt x="538" y="262"/>
                  </a:lnTo>
                  <a:close/>
                  <a:moveTo>
                    <a:pt x="470" y="257"/>
                  </a:moveTo>
                  <a:lnTo>
                    <a:pt x="538" y="182"/>
                  </a:lnTo>
                  <a:lnTo>
                    <a:pt x="543" y="187"/>
                  </a:lnTo>
                  <a:lnTo>
                    <a:pt x="475" y="262"/>
                  </a:lnTo>
                  <a:lnTo>
                    <a:pt x="470" y="257"/>
                  </a:lnTo>
                  <a:close/>
                  <a:moveTo>
                    <a:pt x="1007" y="338"/>
                  </a:moveTo>
                  <a:lnTo>
                    <a:pt x="939" y="270"/>
                  </a:lnTo>
                  <a:lnTo>
                    <a:pt x="944" y="265"/>
                  </a:lnTo>
                  <a:lnTo>
                    <a:pt x="1012" y="333"/>
                  </a:lnTo>
                  <a:lnTo>
                    <a:pt x="1007" y="338"/>
                  </a:lnTo>
                  <a:close/>
                  <a:moveTo>
                    <a:pt x="939" y="333"/>
                  </a:moveTo>
                  <a:lnTo>
                    <a:pt x="1007" y="265"/>
                  </a:lnTo>
                  <a:lnTo>
                    <a:pt x="1012" y="270"/>
                  </a:lnTo>
                  <a:lnTo>
                    <a:pt x="944" y="338"/>
                  </a:lnTo>
                  <a:lnTo>
                    <a:pt x="939" y="333"/>
                  </a:lnTo>
                  <a:close/>
                  <a:moveTo>
                    <a:pt x="1477" y="466"/>
                  </a:moveTo>
                  <a:lnTo>
                    <a:pt x="1401" y="398"/>
                  </a:lnTo>
                  <a:lnTo>
                    <a:pt x="1406" y="393"/>
                  </a:lnTo>
                  <a:lnTo>
                    <a:pt x="1482" y="461"/>
                  </a:lnTo>
                  <a:lnTo>
                    <a:pt x="1477" y="466"/>
                  </a:lnTo>
                  <a:close/>
                  <a:moveTo>
                    <a:pt x="1401" y="461"/>
                  </a:moveTo>
                  <a:lnTo>
                    <a:pt x="1477" y="393"/>
                  </a:lnTo>
                  <a:lnTo>
                    <a:pt x="1482" y="398"/>
                  </a:lnTo>
                  <a:lnTo>
                    <a:pt x="1406" y="466"/>
                  </a:lnTo>
                  <a:lnTo>
                    <a:pt x="1401" y="461"/>
                  </a:lnTo>
                  <a:close/>
                  <a:moveTo>
                    <a:pt x="1938" y="844"/>
                  </a:moveTo>
                  <a:lnTo>
                    <a:pt x="1870" y="769"/>
                  </a:lnTo>
                  <a:lnTo>
                    <a:pt x="1875" y="764"/>
                  </a:lnTo>
                  <a:lnTo>
                    <a:pt x="1944" y="839"/>
                  </a:lnTo>
                  <a:lnTo>
                    <a:pt x="1938" y="844"/>
                  </a:lnTo>
                  <a:close/>
                  <a:moveTo>
                    <a:pt x="1870" y="839"/>
                  </a:moveTo>
                  <a:lnTo>
                    <a:pt x="1938" y="764"/>
                  </a:lnTo>
                  <a:lnTo>
                    <a:pt x="1944" y="769"/>
                  </a:lnTo>
                  <a:lnTo>
                    <a:pt x="1875" y="844"/>
                  </a:lnTo>
                  <a:lnTo>
                    <a:pt x="1870" y="839"/>
                  </a:lnTo>
                  <a:close/>
                  <a:moveTo>
                    <a:pt x="2408" y="784"/>
                  </a:moveTo>
                  <a:lnTo>
                    <a:pt x="2340" y="716"/>
                  </a:lnTo>
                  <a:lnTo>
                    <a:pt x="2345" y="711"/>
                  </a:lnTo>
                  <a:lnTo>
                    <a:pt x="2413" y="779"/>
                  </a:lnTo>
                  <a:lnTo>
                    <a:pt x="2408" y="784"/>
                  </a:lnTo>
                  <a:close/>
                  <a:moveTo>
                    <a:pt x="2340" y="779"/>
                  </a:moveTo>
                  <a:lnTo>
                    <a:pt x="2408" y="711"/>
                  </a:lnTo>
                  <a:lnTo>
                    <a:pt x="2413" y="716"/>
                  </a:lnTo>
                  <a:lnTo>
                    <a:pt x="2345" y="784"/>
                  </a:lnTo>
                  <a:lnTo>
                    <a:pt x="2340" y="779"/>
                  </a:lnTo>
                  <a:close/>
                </a:path>
              </a:pathLst>
            </a:custGeom>
            <a:solidFill>
              <a:srgbClr val="7D60A0"/>
            </a:solidFill>
            <a:ln w="12700" cap="flat">
              <a:solidFill>
                <a:srgbClr val="7D60A0"/>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4379" name="Rectangle 107"/>
            <p:cNvSpPr>
              <a:spLocks noChangeArrowheads="1"/>
            </p:cNvSpPr>
            <p:nvPr/>
          </p:nvSpPr>
          <p:spPr bwMode="auto">
            <a:xfrm>
              <a:off x="1263" y="1817"/>
              <a:ext cx="2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93,8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80" name="Rectangle 108"/>
            <p:cNvSpPr>
              <a:spLocks noChangeArrowheads="1"/>
            </p:cNvSpPr>
            <p:nvPr/>
          </p:nvSpPr>
          <p:spPr bwMode="auto">
            <a:xfrm>
              <a:off x="1731" y="1778"/>
              <a:ext cx="2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99,8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81" name="Rectangle 109"/>
            <p:cNvSpPr>
              <a:spLocks noChangeArrowheads="1"/>
            </p:cNvSpPr>
            <p:nvPr/>
          </p:nvSpPr>
          <p:spPr bwMode="auto">
            <a:xfrm>
              <a:off x="2176" y="1750"/>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103,9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82" name="Rectangle 110"/>
            <p:cNvSpPr>
              <a:spLocks noChangeArrowheads="1"/>
            </p:cNvSpPr>
            <p:nvPr/>
          </p:nvSpPr>
          <p:spPr bwMode="auto">
            <a:xfrm>
              <a:off x="2643" y="1701"/>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111,4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83" name="Rectangle 111"/>
            <p:cNvSpPr>
              <a:spLocks noChangeArrowheads="1"/>
            </p:cNvSpPr>
            <p:nvPr/>
          </p:nvSpPr>
          <p:spPr bwMode="auto">
            <a:xfrm>
              <a:off x="3081" y="1770"/>
              <a:ext cx="31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100,80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84" name="Rectangle 112"/>
            <p:cNvSpPr>
              <a:spLocks noChangeArrowheads="1"/>
            </p:cNvSpPr>
            <p:nvPr/>
          </p:nvSpPr>
          <p:spPr bwMode="auto">
            <a:xfrm>
              <a:off x="3548" y="1728"/>
              <a:ext cx="31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107,51</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85" name="Rectangle 113"/>
            <p:cNvSpPr>
              <a:spLocks noChangeArrowheads="1"/>
            </p:cNvSpPr>
            <p:nvPr/>
          </p:nvSpPr>
          <p:spPr bwMode="auto">
            <a:xfrm>
              <a:off x="1241" y="740"/>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222,3</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86" name="Rectangle 114"/>
            <p:cNvSpPr>
              <a:spLocks noChangeArrowheads="1"/>
            </p:cNvSpPr>
            <p:nvPr/>
          </p:nvSpPr>
          <p:spPr bwMode="auto">
            <a:xfrm>
              <a:off x="1708" y="880"/>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194,2</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87" name="Rectangle 115"/>
            <p:cNvSpPr>
              <a:spLocks noChangeArrowheads="1"/>
            </p:cNvSpPr>
            <p:nvPr/>
          </p:nvSpPr>
          <p:spPr bwMode="auto">
            <a:xfrm>
              <a:off x="2176" y="962"/>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181,7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88" name="Rectangle 116"/>
            <p:cNvSpPr>
              <a:spLocks noChangeArrowheads="1"/>
            </p:cNvSpPr>
            <p:nvPr/>
          </p:nvSpPr>
          <p:spPr bwMode="auto">
            <a:xfrm>
              <a:off x="2643" y="1088"/>
              <a:ext cx="25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162,3</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89" name="Rectangle 117"/>
            <p:cNvSpPr>
              <a:spLocks noChangeArrowheads="1"/>
            </p:cNvSpPr>
            <p:nvPr/>
          </p:nvSpPr>
          <p:spPr bwMode="auto">
            <a:xfrm>
              <a:off x="3081" y="1462"/>
              <a:ext cx="31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104,60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90" name="Rectangle 118"/>
            <p:cNvSpPr>
              <a:spLocks noChangeArrowheads="1"/>
            </p:cNvSpPr>
            <p:nvPr/>
          </p:nvSpPr>
          <p:spPr bwMode="auto">
            <a:xfrm>
              <a:off x="3548" y="1407"/>
              <a:ext cx="31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113,17</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91" name="Rectangle 119"/>
            <p:cNvSpPr>
              <a:spLocks noChangeArrowheads="1"/>
            </p:cNvSpPr>
            <p:nvPr/>
          </p:nvSpPr>
          <p:spPr bwMode="auto">
            <a:xfrm>
              <a:off x="883" y="2279"/>
              <a:ext cx="1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92" name="Rectangle 120"/>
            <p:cNvSpPr>
              <a:spLocks noChangeArrowheads="1"/>
            </p:cNvSpPr>
            <p:nvPr/>
          </p:nvSpPr>
          <p:spPr bwMode="auto">
            <a:xfrm>
              <a:off x="827" y="2149"/>
              <a:ext cx="2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93" name="Rectangle 121"/>
            <p:cNvSpPr>
              <a:spLocks noChangeArrowheads="1"/>
            </p:cNvSpPr>
            <p:nvPr/>
          </p:nvSpPr>
          <p:spPr bwMode="auto">
            <a:xfrm>
              <a:off x="827" y="2019"/>
              <a:ext cx="2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40,0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94" name="Rectangle 122"/>
            <p:cNvSpPr>
              <a:spLocks noChangeArrowheads="1"/>
            </p:cNvSpPr>
            <p:nvPr/>
          </p:nvSpPr>
          <p:spPr bwMode="auto">
            <a:xfrm>
              <a:off x="827" y="1889"/>
              <a:ext cx="2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60,0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95" name="Rectangle 123"/>
            <p:cNvSpPr>
              <a:spLocks noChangeArrowheads="1"/>
            </p:cNvSpPr>
            <p:nvPr/>
          </p:nvSpPr>
          <p:spPr bwMode="auto">
            <a:xfrm>
              <a:off x="827" y="1759"/>
              <a:ext cx="2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80,0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96" name="Rectangle 124"/>
            <p:cNvSpPr>
              <a:spLocks noChangeArrowheads="1"/>
            </p:cNvSpPr>
            <p:nvPr/>
          </p:nvSpPr>
          <p:spPr bwMode="auto">
            <a:xfrm>
              <a:off x="779" y="1629"/>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97" name="Rectangle 125"/>
            <p:cNvSpPr>
              <a:spLocks noChangeArrowheads="1"/>
            </p:cNvSpPr>
            <p:nvPr/>
          </p:nvSpPr>
          <p:spPr bwMode="auto">
            <a:xfrm>
              <a:off x="779" y="1498"/>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120,0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98" name="Rectangle 126"/>
            <p:cNvSpPr>
              <a:spLocks noChangeArrowheads="1"/>
            </p:cNvSpPr>
            <p:nvPr/>
          </p:nvSpPr>
          <p:spPr bwMode="auto">
            <a:xfrm>
              <a:off x="779" y="1368"/>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140,0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399" name="Rectangle 127"/>
            <p:cNvSpPr>
              <a:spLocks noChangeArrowheads="1"/>
            </p:cNvSpPr>
            <p:nvPr/>
          </p:nvSpPr>
          <p:spPr bwMode="auto">
            <a:xfrm>
              <a:off x="779" y="1238"/>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160,0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400" name="Rectangle 128"/>
            <p:cNvSpPr>
              <a:spLocks noChangeArrowheads="1"/>
            </p:cNvSpPr>
            <p:nvPr/>
          </p:nvSpPr>
          <p:spPr bwMode="auto">
            <a:xfrm>
              <a:off x="779" y="1108"/>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180,0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401" name="Rectangle 129"/>
            <p:cNvSpPr>
              <a:spLocks noChangeArrowheads="1"/>
            </p:cNvSpPr>
            <p:nvPr/>
          </p:nvSpPr>
          <p:spPr bwMode="auto">
            <a:xfrm>
              <a:off x="779" y="978"/>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402" name="Rectangle 130"/>
            <p:cNvSpPr>
              <a:spLocks noChangeArrowheads="1"/>
            </p:cNvSpPr>
            <p:nvPr/>
          </p:nvSpPr>
          <p:spPr bwMode="auto">
            <a:xfrm>
              <a:off x="779" y="848"/>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220,0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403" name="Rectangle 131"/>
            <p:cNvSpPr>
              <a:spLocks noChangeArrowheads="1"/>
            </p:cNvSpPr>
            <p:nvPr/>
          </p:nvSpPr>
          <p:spPr bwMode="auto">
            <a:xfrm>
              <a:off x="779" y="718"/>
              <a:ext cx="2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240,0 </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4404" name="Freeform 132"/>
            <p:cNvSpPr>
              <a:spLocks noEditPoints="1"/>
            </p:cNvSpPr>
            <p:nvPr/>
          </p:nvSpPr>
          <p:spPr bwMode="auto">
            <a:xfrm>
              <a:off x="-162" y="713"/>
              <a:ext cx="4133" cy="2486"/>
            </a:xfrm>
            <a:custGeom>
              <a:avLst/>
              <a:gdLst/>
              <a:ahLst/>
              <a:cxnLst>
                <a:cxn ang="0">
                  <a:pos x="0" y="8"/>
                </a:cxn>
                <a:cxn ang="0">
                  <a:pos x="8" y="0"/>
                </a:cxn>
                <a:cxn ang="0">
                  <a:pos x="8728" y="0"/>
                </a:cxn>
                <a:cxn ang="0">
                  <a:pos x="8736" y="8"/>
                </a:cxn>
                <a:cxn ang="0">
                  <a:pos x="8736" y="5256"/>
                </a:cxn>
                <a:cxn ang="0">
                  <a:pos x="8728" y="5264"/>
                </a:cxn>
                <a:cxn ang="0">
                  <a:pos x="8" y="5264"/>
                </a:cxn>
                <a:cxn ang="0">
                  <a:pos x="0" y="5256"/>
                </a:cxn>
                <a:cxn ang="0">
                  <a:pos x="0" y="8"/>
                </a:cxn>
                <a:cxn ang="0">
                  <a:pos x="16" y="5256"/>
                </a:cxn>
                <a:cxn ang="0">
                  <a:pos x="8" y="5248"/>
                </a:cxn>
                <a:cxn ang="0">
                  <a:pos x="8728" y="5248"/>
                </a:cxn>
                <a:cxn ang="0">
                  <a:pos x="8720" y="5256"/>
                </a:cxn>
                <a:cxn ang="0">
                  <a:pos x="8720" y="8"/>
                </a:cxn>
                <a:cxn ang="0">
                  <a:pos x="8728" y="16"/>
                </a:cxn>
                <a:cxn ang="0">
                  <a:pos x="8" y="16"/>
                </a:cxn>
                <a:cxn ang="0">
                  <a:pos x="16" y="8"/>
                </a:cxn>
                <a:cxn ang="0">
                  <a:pos x="16" y="5256"/>
                </a:cxn>
              </a:cxnLst>
              <a:rect l="0" t="0" r="r" b="b"/>
              <a:pathLst>
                <a:path w="8736" h="5264">
                  <a:moveTo>
                    <a:pt x="0" y="8"/>
                  </a:moveTo>
                  <a:cubicBezTo>
                    <a:pt x="0" y="4"/>
                    <a:pt x="4" y="0"/>
                    <a:pt x="8" y="0"/>
                  </a:cubicBezTo>
                  <a:lnTo>
                    <a:pt x="8728" y="0"/>
                  </a:lnTo>
                  <a:cubicBezTo>
                    <a:pt x="8733" y="0"/>
                    <a:pt x="8736" y="4"/>
                    <a:pt x="8736" y="8"/>
                  </a:cubicBezTo>
                  <a:lnTo>
                    <a:pt x="8736" y="5256"/>
                  </a:lnTo>
                  <a:cubicBezTo>
                    <a:pt x="8736" y="5261"/>
                    <a:pt x="8733" y="5264"/>
                    <a:pt x="8728" y="5264"/>
                  </a:cubicBezTo>
                  <a:lnTo>
                    <a:pt x="8" y="5264"/>
                  </a:lnTo>
                  <a:cubicBezTo>
                    <a:pt x="4" y="5264"/>
                    <a:pt x="0" y="5261"/>
                    <a:pt x="0" y="5256"/>
                  </a:cubicBezTo>
                  <a:lnTo>
                    <a:pt x="0" y="8"/>
                  </a:lnTo>
                  <a:close/>
                  <a:moveTo>
                    <a:pt x="16" y="5256"/>
                  </a:moveTo>
                  <a:lnTo>
                    <a:pt x="8" y="5248"/>
                  </a:lnTo>
                  <a:lnTo>
                    <a:pt x="8728" y="5248"/>
                  </a:lnTo>
                  <a:lnTo>
                    <a:pt x="8720" y="5256"/>
                  </a:lnTo>
                  <a:lnTo>
                    <a:pt x="8720" y="8"/>
                  </a:lnTo>
                  <a:lnTo>
                    <a:pt x="8728" y="16"/>
                  </a:lnTo>
                  <a:lnTo>
                    <a:pt x="8" y="16"/>
                  </a:lnTo>
                  <a:lnTo>
                    <a:pt x="16" y="8"/>
                  </a:lnTo>
                  <a:lnTo>
                    <a:pt x="16" y="5256"/>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s-PE" sz="1400"/>
            </a:p>
          </p:txBody>
        </p:sp>
      </p:grpSp>
      <p:sp>
        <p:nvSpPr>
          <p:cNvPr id="133" name="132 Rectángulo"/>
          <p:cNvSpPr/>
          <p:nvPr/>
        </p:nvSpPr>
        <p:spPr>
          <a:xfrm>
            <a:off x="467544" y="6093296"/>
            <a:ext cx="5814392" cy="369332"/>
          </a:xfrm>
          <a:prstGeom prst="rect">
            <a:avLst/>
          </a:prstGeom>
        </p:spPr>
        <p:txBody>
          <a:bodyPr wrap="square">
            <a:spAutoFit/>
          </a:bodyPr>
          <a:lstStyle/>
          <a:p>
            <a:r>
              <a:rPr lang="es-ES_tradnl" dirty="0" smtClean="0"/>
              <a:t>Fuente Unidad de Estadística _OEI  HONADOMANI  2011 </a:t>
            </a:r>
            <a:endParaRPr lang="es-P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384"/>
            <a:ext cx="8784976" cy="1143000"/>
          </a:xfrm>
        </p:spPr>
        <p:txBody>
          <a:bodyPr>
            <a:normAutofit/>
          </a:bodyPr>
          <a:lstStyle/>
          <a:p>
            <a:r>
              <a:rPr lang="es-PE" sz="3200" b="1" dirty="0" smtClean="0"/>
              <a:t>Porcentaje de Cesáreas </a:t>
            </a:r>
            <a:r>
              <a:rPr lang="es-PE" sz="3200" dirty="0" smtClean="0"/>
              <a:t/>
            </a:r>
            <a:br>
              <a:rPr lang="es-PE" sz="3200" dirty="0" smtClean="0"/>
            </a:br>
            <a:r>
              <a:rPr lang="es-PE" sz="3200" dirty="0" smtClean="0"/>
              <a:t>Años</a:t>
            </a:r>
            <a:r>
              <a:rPr lang="es-PE" sz="3200" b="1" dirty="0" smtClean="0"/>
              <a:t> </a:t>
            </a:r>
            <a:r>
              <a:rPr lang="es-PE" sz="3200" b="1" dirty="0" smtClean="0"/>
              <a:t>2007-2010 </a:t>
            </a:r>
            <a:endParaRPr lang="es-PE" sz="3200" dirty="0"/>
          </a:p>
        </p:txBody>
      </p:sp>
      <p:grpSp>
        <p:nvGrpSpPr>
          <p:cNvPr id="55301" name="Group 5"/>
          <p:cNvGrpSpPr>
            <a:grpSpLocks noChangeAspect="1"/>
          </p:cNvGrpSpPr>
          <p:nvPr/>
        </p:nvGrpSpPr>
        <p:grpSpPr bwMode="auto">
          <a:xfrm>
            <a:off x="648653" y="1268761"/>
            <a:ext cx="7667763" cy="5040560"/>
            <a:chOff x="1602" y="1120"/>
            <a:chExt cx="2247" cy="1331"/>
          </a:xfrm>
        </p:grpSpPr>
        <p:sp>
          <p:nvSpPr>
            <p:cNvPr id="55300" name="AutoShape 4"/>
            <p:cNvSpPr>
              <a:spLocks noChangeAspect="1" noChangeArrowheads="1" noTextEdit="1"/>
            </p:cNvSpPr>
            <p:nvPr/>
          </p:nvSpPr>
          <p:spPr bwMode="auto">
            <a:xfrm>
              <a:off x="1602" y="1120"/>
              <a:ext cx="2247" cy="1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5302" name="Rectangle 6"/>
            <p:cNvSpPr>
              <a:spLocks noChangeArrowheads="1"/>
            </p:cNvSpPr>
            <p:nvPr/>
          </p:nvSpPr>
          <p:spPr bwMode="auto">
            <a:xfrm>
              <a:off x="1604" y="1122"/>
              <a:ext cx="2238" cy="126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5303" name="Rectangle 7"/>
            <p:cNvSpPr>
              <a:spLocks noChangeArrowheads="1"/>
            </p:cNvSpPr>
            <p:nvPr/>
          </p:nvSpPr>
          <p:spPr bwMode="auto">
            <a:xfrm>
              <a:off x="2182" y="1188"/>
              <a:ext cx="1590" cy="7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5304" name="Freeform 8"/>
            <p:cNvSpPr>
              <a:spLocks noEditPoints="1"/>
            </p:cNvSpPr>
            <p:nvPr/>
          </p:nvSpPr>
          <p:spPr bwMode="auto">
            <a:xfrm>
              <a:off x="2185" y="1184"/>
              <a:ext cx="1589" cy="689"/>
            </a:xfrm>
            <a:custGeom>
              <a:avLst/>
              <a:gdLst/>
              <a:ahLst/>
              <a:cxnLst>
                <a:cxn ang="0">
                  <a:pos x="0" y="684"/>
                </a:cxn>
                <a:cxn ang="0">
                  <a:pos x="1589" y="684"/>
                </a:cxn>
                <a:cxn ang="0">
                  <a:pos x="1589" y="689"/>
                </a:cxn>
                <a:cxn ang="0">
                  <a:pos x="0" y="689"/>
                </a:cxn>
                <a:cxn ang="0">
                  <a:pos x="0" y="684"/>
                </a:cxn>
                <a:cxn ang="0">
                  <a:pos x="0" y="601"/>
                </a:cxn>
                <a:cxn ang="0">
                  <a:pos x="1589" y="601"/>
                </a:cxn>
                <a:cxn ang="0">
                  <a:pos x="1589" y="605"/>
                </a:cxn>
                <a:cxn ang="0">
                  <a:pos x="0" y="605"/>
                </a:cxn>
                <a:cxn ang="0">
                  <a:pos x="0" y="601"/>
                </a:cxn>
                <a:cxn ang="0">
                  <a:pos x="0" y="513"/>
                </a:cxn>
                <a:cxn ang="0">
                  <a:pos x="1589" y="513"/>
                </a:cxn>
                <a:cxn ang="0">
                  <a:pos x="1589" y="518"/>
                </a:cxn>
                <a:cxn ang="0">
                  <a:pos x="0" y="518"/>
                </a:cxn>
                <a:cxn ang="0">
                  <a:pos x="0" y="513"/>
                </a:cxn>
                <a:cxn ang="0">
                  <a:pos x="0" y="430"/>
                </a:cxn>
                <a:cxn ang="0">
                  <a:pos x="1589" y="430"/>
                </a:cxn>
                <a:cxn ang="0">
                  <a:pos x="1589" y="434"/>
                </a:cxn>
                <a:cxn ang="0">
                  <a:pos x="0" y="434"/>
                </a:cxn>
                <a:cxn ang="0">
                  <a:pos x="0" y="430"/>
                </a:cxn>
                <a:cxn ang="0">
                  <a:pos x="0" y="342"/>
                </a:cxn>
                <a:cxn ang="0">
                  <a:pos x="1589" y="342"/>
                </a:cxn>
                <a:cxn ang="0">
                  <a:pos x="1589" y="346"/>
                </a:cxn>
                <a:cxn ang="0">
                  <a:pos x="0" y="346"/>
                </a:cxn>
                <a:cxn ang="0">
                  <a:pos x="0" y="342"/>
                </a:cxn>
                <a:cxn ang="0">
                  <a:pos x="0" y="259"/>
                </a:cxn>
                <a:cxn ang="0">
                  <a:pos x="1589" y="259"/>
                </a:cxn>
                <a:cxn ang="0">
                  <a:pos x="1589" y="263"/>
                </a:cxn>
                <a:cxn ang="0">
                  <a:pos x="0" y="263"/>
                </a:cxn>
                <a:cxn ang="0">
                  <a:pos x="0" y="259"/>
                </a:cxn>
                <a:cxn ang="0">
                  <a:pos x="0" y="171"/>
                </a:cxn>
                <a:cxn ang="0">
                  <a:pos x="1589" y="171"/>
                </a:cxn>
                <a:cxn ang="0">
                  <a:pos x="1589" y="175"/>
                </a:cxn>
                <a:cxn ang="0">
                  <a:pos x="0" y="175"/>
                </a:cxn>
                <a:cxn ang="0">
                  <a:pos x="0" y="171"/>
                </a:cxn>
                <a:cxn ang="0">
                  <a:pos x="0" y="87"/>
                </a:cxn>
                <a:cxn ang="0">
                  <a:pos x="1589" y="87"/>
                </a:cxn>
                <a:cxn ang="0">
                  <a:pos x="1589" y="92"/>
                </a:cxn>
                <a:cxn ang="0">
                  <a:pos x="0" y="92"/>
                </a:cxn>
                <a:cxn ang="0">
                  <a:pos x="0" y="87"/>
                </a:cxn>
                <a:cxn ang="0">
                  <a:pos x="0" y="0"/>
                </a:cxn>
                <a:cxn ang="0">
                  <a:pos x="1589" y="0"/>
                </a:cxn>
                <a:cxn ang="0">
                  <a:pos x="1589" y="4"/>
                </a:cxn>
                <a:cxn ang="0">
                  <a:pos x="0" y="4"/>
                </a:cxn>
                <a:cxn ang="0">
                  <a:pos x="0" y="0"/>
                </a:cxn>
              </a:cxnLst>
              <a:rect l="0" t="0" r="r" b="b"/>
              <a:pathLst>
                <a:path w="1589" h="689">
                  <a:moveTo>
                    <a:pt x="0" y="684"/>
                  </a:moveTo>
                  <a:lnTo>
                    <a:pt x="1589" y="684"/>
                  </a:lnTo>
                  <a:lnTo>
                    <a:pt x="1589" y="689"/>
                  </a:lnTo>
                  <a:lnTo>
                    <a:pt x="0" y="689"/>
                  </a:lnTo>
                  <a:lnTo>
                    <a:pt x="0" y="684"/>
                  </a:lnTo>
                  <a:close/>
                  <a:moveTo>
                    <a:pt x="0" y="601"/>
                  </a:moveTo>
                  <a:lnTo>
                    <a:pt x="1589" y="601"/>
                  </a:lnTo>
                  <a:lnTo>
                    <a:pt x="1589" y="605"/>
                  </a:lnTo>
                  <a:lnTo>
                    <a:pt x="0" y="605"/>
                  </a:lnTo>
                  <a:lnTo>
                    <a:pt x="0" y="601"/>
                  </a:lnTo>
                  <a:close/>
                  <a:moveTo>
                    <a:pt x="0" y="513"/>
                  </a:moveTo>
                  <a:lnTo>
                    <a:pt x="1589" y="513"/>
                  </a:lnTo>
                  <a:lnTo>
                    <a:pt x="1589" y="518"/>
                  </a:lnTo>
                  <a:lnTo>
                    <a:pt x="0" y="518"/>
                  </a:lnTo>
                  <a:lnTo>
                    <a:pt x="0" y="513"/>
                  </a:lnTo>
                  <a:close/>
                  <a:moveTo>
                    <a:pt x="0" y="430"/>
                  </a:moveTo>
                  <a:lnTo>
                    <a:pt x="1589" y="430"/>
                  </a:lnTo>
                  <a:lnTo>
                    <a:pt x="1589" y="434"/>
                  </a:lnTo>
                  <a:lnTo>
                    <a:pt x="0" y="434"/>
                  </a:lnTo>
                  <a:lnTo>
                    <a:pt x="0" y="430"/>
                  </a:lnTo>
                  <a:close/>
                  <a:moveTo>
                    <a:pt x="0" y="342"/>
                  </a:moveTo>
                  <a:lnTo>
                    <a:pt x="1589" y="342"/>
                  </a:lnTo>
                  <a:lnTo>
                    <a:pt x="1589" y="346"/>
                  </a:lnTo>
                  <a:lnTo>
                    <a:pt x="0" y="346"/>
                  </a:lnTo>
                  <a:lnTo>
                    <a:pt x="0" y="342"/>
                  </a:lnTo>
                  <a:close/>
                  <a:moveTo>
                    <a:pt x="0" y="259"/>
                  </a:moveTo>
                  <a:lnTo>
                    <a:pt x="1589" y="259"/>
                  </a:lnTo>
                  <a:lnTo>
                    <a:pt x="1589" y="263"/>
                  </a:lnTo>
                  <a:lnTo>
                    <a:pt x="0" y="263"/>
                  </a:lnTo>
                  <a:lnTo>
                    <a:pt x="0" y="259"/>
                  </a:lnTo>
                  <a:close/>
                  <a:moveTo>
                    <a:pt x="0" y="171"/>
                  </a:moveTo>
                  <a:lnTo>
                    <a:pt x="1589" y="171"/>
                  </a:lnTo>
                  <a:lnTo>
                    <a:pt x="1589" y="175"/>
                  </a:lnTo>
                  <a:lnTo>
                    <a:pt x="0" y="175"/>
                  </a:lnTo>
                  <a:lnTo>
                    <a:pt x="0" y="171"/>
                  </a:lnTo>
                  <a:close/>
                  <a:moveTo>
                    <a:pt x="0" y="87"/>
                  </a:moveTo>
                  <a:lnTo>
                    <a:pt x="1589" y="87"/>
                  </a:lnTo>
                  <a:lnTo>
                    <a:pt x="1589" y="92"/>
                  </a:lnTo>
                  <a:lnTo>
                    <a:pt x="0" y="92"/>
                  </a:lnTo>
                  <a:lnTo>
                    <a:pt x="0" y="87"/>
                  </a:lnTo>
                  <a:close/>
                  <a:moveTo>
                    <a:pt x="0" y="0"/>
                  </a:moveTo>
                  <a:lnTo>
                    <a:pt x="1589" y="0"/>
                  </a:lnTo>
                  <a:lnTo>
                    <a:pt x="1589" y="4"/>
                  </a:lnTo>
                  <a:lnTo>
                    <a:pt x="0" y="4"/>
                  </a:lnTo>
                  <a:lnTo>
                    <a:pt x="0" y="0"/>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5305" name="Freeform 9"/>
            <p:cNvSpPr>
              <a:spLocks noEditPoints="1"/>
            </p:cNvSpPr>
            <p:nvPr/>
          </p:nvSpPr>
          <p:spPr bwMode="auto">
            <a:xfrm>
              <a:off x="2248" y="1763"/>
              <a:ext cx="1282" cy="193"/>
            </a:xfrm>
            <a:custGeom>
              <a:avLst/>
              <a:gdLst/>
              <a:ahLst/>
              <a:cxnLst>
                <a:cxn ang="0">
                  <a:pos x="0" y="22"/>
                </a:cxn>
                <a:cxn ang="0">
                  <a:pos x="88" y="22"/>
                </a:cxn>
                <a:cxn ang="0">
                  <a:pos x="88" y="193"/>
                </a:cxn>
                <a:cxn ang="0">
                  <a:pos x="0" y="193"/>
                </a:cxn>
                <a:cxn ang="0">
                  <a:pos x="0" y="22"/>
                </a:cxn>
                <a:cxn ang="0">
                  <a:pos x="401" y="4"/>
                </a:cxn>
                <a:cxn ang="0">
                  <a:pos x="489" y="4"/>
                </a:cxn>
                <a:cxn ang="0">
                  <a:pos x="489" y="193"/>
                </a:cxn>
                <a:cxn ang="0">
                  <a:pos x="401" y="193"/>
                </a:cxn>
                <a:cxn ang="0">
                  <a:pos x="401" y="4"/>
                </a:cxn>
                <a:cxn ang="0">
                  <a:pos x="797" y="4"/>
                </a:cxn>
                <a:cxn ang="0">
                  <a:pos x="885" y="4"/>
                </a:cxn>
                <a:cxn ang="0">
                  <a:pos x="885" y="193"/>
                </a:cxn>
                <a:cxn ang="0">
                  <a:pos x="797" y="193"/>
                </a:cxn>
                <a:cxn ang="0">
                  <a:pos x="797" y="4"/>
                </a:cxn>
                <a:cxn ang="0">
                  <a:pos x="1193" y="0"/>
                </a:cxn>
                <a:cxn ang="0">
                  <a:pos x="1282" y="0"/>
                </a:cxn>
                <a:cxn ang="0">
                  <a:pos x="1282" y="193"/>
                </a:cxn>
                <a:cxn ang="0">
                  <a:pos x="1193" y="193"/>
                </a:cxn>
                <a:cxn ang="0">
                  <a:pos x="1193" y="0"/>
                </a:cxn>
              </a:cxnLst>
              <a:rect l="0" t="0" r="r" b="b"/>
              <a:pathLst>
                <a:path w="1282" h="193">
                  <a:moveTo>
                    <a:pt x="0" y="22"/>
                  </a:moveTo>
                  <a:lnTo>
                    <a:pt x="88" y="22"/>
                  </a:lnTo>
                  <a:lnTo>
                    <a:pt x="88" y="193"/>
                  </a:lnTo>
                  <a:lnTo>
                    <a:pt x="0" y="193"/>
                  </a:lnTo>
                  <a:lnTo>
                    <a:pt x="0" y="22"/>
                  </a:lnTo>
                  <a:close/>
                  <a:moveTo>
                    <a:pt x="401" y="4"/>
                  </a:moveTo>
                  <a:lnTo>
                    <a:pt x="489" y="4"/>
                  </a:lnTo>
                  <a:lnTo>
                    <a:pt x="489" y="193"/>
                  </a:lnTo>
                  <a:lnTo>
                    <a:pt x="401" y="193"/>
                  </a:lnTo>
                  <a:lnTo>
                    <a:pt x="401" y="4"/>
                  </a:lnTo>
                  <a:close/>
                  <a:moveTo>
                    <a:pt x="797" y="4"/>
                  </a:moveTo>
                  <a:lnTo>
                    <a:pt x="885" y="4"/>
                  </a:lnTo>
                  <a:lnTo>
                    <a:pt x="885" y="193"/>
                  </a:lnTo>
                  <a:lnTo>
                    <a:pt x="797" y="193"/>
                  </a:lnTo>
                  <a:lnTo>
                    <a:pt x="797" y="4"/>
                  </a:lnTo>
                  <a:close/>
                  <a:moveTo>
                    <a:pt x="1193" y="0"/>
                  </a:moveTo>
                  <a:lnTo>
                    <a:pt x="1282" y="0"/>
                  </a:lnTo>
                  <a:lnTo>
                    <a:pt x="1282" y="193"/>
                  </a:lnTo>
                  <a:lnTo>
                    <a:pt x="1193" y="193"/>
                  </a:lnTo>
                  <a:lnTo>
                    <a:pt x="1193" y="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5306" name="Freeform 10"/>
            <p:cNvSpPr>
              <a:spLocks noEditPoints="1"/>
            </p:cNvSpPr>
            <p:nvPr/>
          </p:nvSpPr>
          <p:spPr bwMode="auto">
            <a:xfrm>
              <a:off x="2336" y="1952"/>
              <a:ext cx="1282" cy="4"/>
            </a:xfrm>
            <a:custGeom>
              <a:avLst/>
              <a:gdLst/>
              <a:ahLst/>
              <a:cxnLst>
                <a:cxn ang="0">
                  <a:pos x="0" y="0"/>
                </a:cxn>
                <a:cxn ang="0">
                  <a:pos x="89" y="0"/>
                </a:cxn>
                <a:cxn ang="0">
                  <a:pos x="89" y="4"/>
                </a:cxn>
                <a:cxn ang="0">
                  <a:pos x="0" y="4"/>
                </a:cxn>
                <a:cxn ang="0">
                  <a:pos x="0" y="0"/>
                </a:cxn>
                <a:cxn ang="0">
                  <a:pos x="401" y="0"/>
                </a:cxn>
                <a:cxn ang="0">
                  <a:pos x="485" y="0"/>
                </a:cxn>
                <a:cxn ang="0">
                  <a:pos x="485" y="4"/>
                </a:cxn>
                <a:cxn ang="0">
                  <a:pos x="401" y="4"/>
                </a:cxn>
                <a:cxn ang="0">
                  <a:pos x="401" y="0"/>
                </a:cxn>
                <a:cxn ang="0">
                  <a:pos x="797" y="0"/>
                </a:cxn>
                <a:cxn ang="0">
                  <a:pos x="886" y="0"/>
                </a:cxn>
                <a:cxn ang="0">
                  <a:pos x="886" y="4"/>
                </a:cxn>
                <a:cxn ang="0">
                  <a:pos x="797" y="4"/>
                </a:cxn>
                <a:cxn ang="0">
                  <a:pos x="797" y="0"/>
                </a:cxn>
                <a:cxn ang="0">
                  <a:pos x="1194" y="0"/>
                </a:cxn>
                <a:cxn ang="0">
                  <a:pos x="1282" y="0"/>
                </a:cxn>
                <a:cxn ang="0">
                  <a:pos x="1282" y="4"/>
                </a:cxn>
                <a:cxn ang="0">
                  <a:pos x="1194" y="4"/>
                </a:cxn>
                <a:cxn ang="0">
                  <a:pos x="1194" y="0"/>
                </a:cxn>
              </a:cxnLst>
              <a:rect l="0" t="0" r="r" b="b"/>
              <a:pathLst>
                <a:path w="1282" h="4">
                  <a:moveTo>
                    <a:pt x="0" y="0"/>
                  </a:moveTo>
                  <a:lnTo>
                    <a:pt x="89" y="0"/>
                  </a:lnTo>
                  <a:lnTo>
                    <a:pt x="89" y="4"/>
                  </a:lnTo>
                  <a:lnTo>
                    <a:pt x="0" y="4"/>
                  </a:lnTo>
                  <a:lnTo>
                    <a:pt x="0" y="0"/>
                  </a:lnTo>
                  <a:close/>
                  <a:moveTo>
                    <a:pt x="401" y="0"/>
                  </a:moveTo>
                  <a:lnTo>
                    <a:pt x="485" y="0"/>
                  </a:lnTo>
                  <a:lnTo>
                    <a:pt x="485" y="4"/>
                  </a:lnTo>
                  <a:lnTo>
                    <a:pt x="401" y="4"/>
                  </a:lnTo>
                  <a:lnTo>
                    <a:pt x="401" y="0"/>
                  </a:lnTo>
                  <a:close/>
                  <a:moveTo>
                    <a:pt x="797" y="0"/>
                  </a:moveTo>
                  <a:lnTo>
                    <a:pt x="886" y="0"/>
                  </a:lnTo>
                  <a:lnTo>
                    <a:pt x="886" y="4"/>
                  </a:lnTo>
                  <a:lnTo>
                    <a:pt x="797" y="4"/>
                  </a:lnTo>
                  <a:lnTo>
                    <a:pt x="797" y="0"/>
                  </a:lnTo>
                  <a:close/>
                  <a:moveTo>
                    <a:pt x="1194" y="0"/>
                  </a:moveTo>
                  <a:lnTo>
                    <a:pt x="1282" y="0"/>
                  </a:lnTo>
                  <a:lnTo>
                    <a:pt x="1282" y="4"/>
                  </a:lnTo>
                  <a:lnTo>
                    <a:pt x="1194" y="4"/>
                  </a:lnTo>
                  <a:lnTo>
                    <a:pt x="1194" y="0"/>
                  </a:lnTo>
                  <a:close/>
                </a:path>
              </a:pathLst>
            </a:custGeom>
            <a:solidFill>
              <a:srgbClr val="C0504D"/>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5307" name="Freeform 11"/>
            <p:cNvSpPr>
              <a:spLocks noEditPoints="1"/>
            </p:cNvSpPr>
            <p:nvPr/>
          </p:nvSpPr>
          <p:spPr bwMode="auto">
            <a:xfrm>
              <a:off x="2425" y="1298"/>
              <a:ext cx="1282" cy="658"/>
            </a:xfrm>
            <a:custGeom>
              <a:avLst/>
              <a:gdLst/>
              <a:ahLst/>
              <a:cxnLst>
                <a:cxn ang="0">
                  <a:pos x="0" y="26"/>
                </a:cxn>
                <a:cxn ang="0">
                  <a:pos x="88" y="26"/>
                </a:cxn>
                <a:cxn ang="0">
                  <a:pos x="88" y="658"/>
                </a:cxn>
                <a:cxn ang="0">
                  <a:pos x="0" y="658"/>
                </a:cxn>
                <a:cxn ang="0">
                  <a:pos x="0" y="26"/>
                </a:cxn>
                <a:cxn ang="0">
                  <a:pos x="396" y="9"/>
                </a:cxn>
                <a:cxn ang="0">
                  <a:pos x="485" y="9"/>
                </a:cxn>
                <a:cxn ang="0">
                  <a:pos x="485" y="658"/>
                </a:cxn>
                <a:cxn ang="0">
                  <a:pos x="396" y="658"/>
                </a:cxn>
                <a:cxn ang="0">
                  <a:pos x="396" y="9"/>
                </a:cxn>
                <a:cxn ang="0">
                  <a:pos x="797" y="0"/>
                </a:cxn>
                <a:cxn ang="0">
                  <a:pos x="886" y="0"/>
                </a:cxn>
                <a:cxn ang="0">
                  <a:pos x="886" y="658"/>
                </a:cxn>
                <a:cxn ang="0">
                  <a:pos x="797" y="658"/>
                </a:cxn>
                <a:cxn ang="0">
                  <a:pos x="797" y="0"/>
                </a:cxn>
                <a:cxn ang="0">
                  <a:pos x="1193" y="4"/>
                </a:cxn>
                <a:cxn ang="0">
                  <a:pos x="1282" y="4"/>
                </a:cxn>
                <a:cxn ang="0">
                  <a:pos x="1282" y="658"/>
                </a:cxn>
                <a:cxn ang="0">
                  <a:pos x="1193" y="658"/>
                </a:cxn>
                <a:cxn ang="0">
                  <a:pos x="1193" y="4"/>
                </a:cxn>
              </a:cxnLst>
              <a:rect l="0" t="0" r="r" b="b"/>
              <a:pathLst>
                <a:path w="1282" h="658">
                  <a:moveTo>
                    <a:pt x="0" y="26"/>
                  </a:moveTo>
                  <a:lnTo>
                    <a:pt x="88" y="26"/>
                  </a:lnTo>
                  <a:lnTo>
                    <a:pt x="88" y="658"/>
                  </a:lnTo>
                  <a:lnTo>
                    <a:pt x="0" y="658"/>
                  </a:lnTo>
                  <a:lnTo>
                    <a:pt x="0" y="26"/>
                  </a:lnTo>
                  <a:close/>
                  <a:moveTo>
                    <a:pt x="396" y="9"/>
                  </a:moveTo>
                  <a:lnTo>
                    <a:pt x="485" y="9"/>
                  </a:lnTo>
                  <a:lnTo>
                    <a:pt x="485" y="658"/>
                  </a:lnTo>
                  <a:lnTo>
                    <a:pt x="396" y="658"/>
                  </a:lnTo>
                  <a:lnTo>
                    <a:pt x="396" y="9"/>
                  </a:lnTo>
                  <a:close/>
                  <a:moveTo>
                    <a:pt x="797" y="0"/>
                  </a:moveTo>
                  <a:lnTo>
                    <a:pt x="886" y="0"/>
                  </a:lnTo>
                  <a:lnTo>
                    <a:pt x="886" y="658"/>
                  </a:lnTo>
                  <a:lnTo>
                    <a:pt x="797" y="658"/>
                  </a:lnTo>
                  <a:lnTo>
                    <a:pt x="797" y="0"/>
                  </a:lnTo>
                  <a:close/>
                  <a:moveTo>
                    <a:pt x="1193" y="4"/>
                  </a:moveTo>
                  <a:lnTo>
                    <a:pt x="1282" y="4"/>
                  </a:lnTo>
                  <a:lnTo>
                    <a:pt x="1282" y="658"/>
                  </a:lnTo>
                  <a:lnTo>
                    <a:pt x="1193" y="658"/>
                  </a:lnTo>
                  <a:lnTo>
                    <a:pt x="1193" y="4"/>
                  </a:lnTo>
                  <a:close/>
                </a:path>
              </a:pathLst>
            </a:custGeom>
            <a:solidFill>
              <a:srgbClr val="9BBB59"/>
            </a:solidFill>
            <a:ln w="9525">
              <a:noFill/>
              <a:round/>
              <a:headEnd/>
              <a:tailEnd/>
            </a:ln>
          </p:spPr>
          <p:txBody>
            <a:bodyPr vert="horz" wrap="square" lIns="91440" tIns="45720" rIns="91440" bIns="45720" numCol="1" anchor="t" anchorCtr="0" compatLnSpc="1">
              <a:prstTxWarp prst="textNoShape">
                <a:avLst/>
              </a:prstTxWarp>
            </a:bodyPr>
            <a:lstStyle/>
            <a:p>
              <a:endParaRPr lang="es-PE"/>
            </a:p>
          </p:txBody>
        </p:sp>
        <p:sp>
          <p:nvSpPr>
            <p:cNvPr id="55308" name="Rectangle 12"/>
            <p:cNvSpPr>
              <a:spLocks noChangeArrowheads="1"/>
            </p:cNvSpPr>
            <p:nvPr/>
          </p:nvSpPr>
          <p:spPr bwMode="auto">
            <a:xfrm>
              <a:off x="2182" y="1186"/>
              <a:ext cx="5" cy="772"/>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5309" name="Rectangle 13"/>
            <p:cNvSpPr>
              <a:spLocks noChangeArrowheads="1"/>
            </p:cNvSpPr>
            <p:nvPr/>
          </p:nvSpPr>
          <p:spPr bwMode="auto">
            <a:xfrm>
              <a:off x="2185" y="1956"/>
              <a:ext cx="1589" cy="5"/>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5310" name="Rectangle 14"/>
            <p:cNvSpPr>
              <a:spLocks noChangeArrowheads="1"/>
            </p:cNvSpPr>
            <p:nvPr/>
          </p:nvSpPr>
          <p:spPr bwMode="auto">
            <a:xfrm>
              <a:off x="2185" y="1956"/>
              <a:ext cx="1589" cy="5"/>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5311" name="Freeform 15"/>
            <p:cNvSpPr>
              <a:spLocks noEditPoints="1"/>
            </p:cNvSpPr>
            <p:nvPr/>
          </p:nvSpPr>
          <p:spPr bwMode="auto">
            <a:xfrm>
              <a:off x="2182" y="1958"/>
              <a:ext cx="1595" cy="106"/>
            </a:xfrm>
            <a:custGeom>
              <a:avLst/>
              <a:gdLst/>
              <a:ahLst/>
              <a:cxnLst>
                <a:cxn ang="0">
                  <a:pos x="5" y="0"/>
                </a:cxn>
                <a:cxn ang="0">
                  <a:pos x="5" y="106"/>
                </a:cxn>
                <a:cxn ang="0">
                  <a:pos x="0" y="106"/>
                </a:cxn>
                <a:cxn ang="0">
                  <a:pos x="0" y="0"/>
                </a:cxn>
                <a:cxn ang="0">
                  <a:pos x="5" y="0"/>
                </a:cxn>
                <a:cxn ang="0">
                  <a:pos x="401" y="0"/>
                </a:cxn>
                <a:cxn ang="0">
                  <a:pos x="401" y="106"/>
                </a:cxn>
                <a:cxn ang="0">
                  <a:pos x="397" y="106"/>
                </a:cxn>
                <a:cxn ang="0">
                  <a:pos x="397" y="0"/>
                </a:cxn>
                <a:cxn ang="0">
                  <a:pos x="401" y="0"/>
                </a:cxn>
                <a:cxn ang="0">
                  <a:pos x="798" y="0"/>
                </a:cxn>
                <a:cxn ang="0">
                  <a:pos x="798" y="106"/>
                </a:cxn>
                <a:cxn ang="0">
                  <a:pos x="793" y="106"/>
                </a:cxn>
                <a:cxn ang="0">
                  <a:pos x="793" y="0"/>
                </a:cxn>
                <a:cxn ang="0">
                  <a:pos x="798" y="0"/>
                </a:cxn>
                <a:cxn ang="0">
                  <a:pos x="1199" y="0"/>
                </a:cxn>
                <a:cxn ang="0">
                  <a:pos x="1199" y="106"/>
                </a:cxn>
                <a:cxn ang="0">
                  <a:pos x="1194" y="106"/>
                </a:cxn>
                <a:cxn ang="0">
                  <a:pos x="1194" y="0"/>
                </a:cxn>
                <a:cxn ang="0">
                  <a:pos x="1199" y="0"/>
                </a:cxn>
                <a:cxn ang="0">
                  <a:pos x="1595" y="0"/>
                </a:cxn>
                <a:cxn ang="0">
                  <a:pos x="1595" y="106"/>
                </a:cxn>
                <a:cxn ang="0">
                  <a:pos x="1590" y="106"/>
                </a:cxn>
                <a:cxn ang="0">
                  <a:pos x="1590" y="0"/>
                </a:cxn>
                <a:cxn ang="0">
                  <a:pos x="1595" y="0"/>
                </a:cxn>
              </a:cxnLst>
              <a:rect l="0" t="0" r="r" b="b"/>
              <a:pathLst>
                <a:path w="1595" h="106">
                  <a:moveTo>
                    <a:pt x="5" y="0"/>
                  </a:moveTo>
                  <a:lnTo>
                    <a:pt x="5" y="106"/>
                  </a:lnTo>
                  <a:lnTo>
                    <a:pt x="0" y="106"/>
                  </a:lnTo>
                  <a:lnTo>
                    <a:pt x="0" y="0"/>
                  </a:lnTo>
                  <a:lnTo>
                    <a:pt x="5" y="0"/>
                  </a:lnTo>
                  <a:close/>
                  <a:moveTo>
                    <a:pt x="401" y="0"/>
                  </a:moveTo>
                  <a:lnTo>
                    <a:pt x="401" y="106"/>
                  </a:lnTo>
                  <a:lnTo>
                    <a:pt x="397" y="106"/>
                  </a:lnTo>
                  <a:lnTo>
                    <a:pt x="397" y="0"/>
                  </a:lnTo>
                  <a:lnTo>
                    <a:pt x="401" y="0"/>
                  </a:lnTo>
                  <a:close/>
                  <a:moveTo>
                    <a:pt x="798" y="0"/>
                  </a:moveTo>
                  <a:lnTo>
                    <a:pt x="798" y="106"/>
                  </a:lnTo>
                  <a:lnTo>
                    <a:pt x="793" y="106"/>
                  </a:lnTo>
                  <a:lnTo>
                    <a:pt x="793" y="0"/>
                  </a:lnTo>
                  <a:lnTo>
                    <a:pt x="798" y="0"/>
                  </a:lnTo>
                  <a:close/>
                  <a:moveTo>
                    <a:pt x="1199" y="0"/>
                  </a:moveTo>
                  <a:lnTo>
                    <a:pt x="1199" y="106"/>
                  </a:lnTo>
                  <a:lnTo>
                    <a:pt x="1194" y="106"/>
                  </a:lnTo>
                  <a:lnTo>
                    <a:pt x="1194" y="0"/>
                  </a:lnTo>
                  <a:lnTo>
                    <a:pt x="1199" y="0"/>
                  </a:lnTo>
                  <a:close/>
                  <a:moveTo>
                    <a:pt x="1595" y="0"/>
                  </a:moveTo>
                  <a:lnTo>
                    <a:pt x="1595" y="106"/>
                  </a:lnTo>
                  <a:lnTo>
                    <a:pt x="1590" y="106"/>
                  </a:lnTo>
                  <a:lnTo>
                    <a:pt x="1590" y="0"/>
                  </a:lnTo>
                  <a:lnTo>
                    <a:pt x="1595" y="0"/>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5312" name="Rectangle 16"/>
            <p:cNvSpPr>
              <a:spLocks noChangeArrowheads="1"/>
            </p:cNvSpPr>
            <p:nvPr/>
          </p:nvSpPr>
          <p:spPr bwMode="auto">
            <a:xfrm>
              <a:off x="2315" y="1979"/>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2007</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13" name="Rectangle 17"/>
            <p:cNvSpPr>
              <a:spLocks noChangeArrowheads="1"/>
            </p:cNvSpPr>
            <p:nvPr/>
          </p:nvSpPr>
          <p:spPr bwMode="auto">
            <a:xfrm>
              <a:off x="2713" y="1979"/>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2008</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14" name="Rectangle 18"/>
            <p:cNvSpPr>
              <a:spLocks noChangeArrowheads="1"/>
            </p:cNvSpPr>
            <p:nvPr/>
          </p:nvSpPr>
          <p:spPr bwMode="auto">
            <a:xfrm>
              <a:off x="3111" y="1979"/>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2009</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15" name="Rectangle 19"/>
            <p:cNvSpPr>
              <a:spLocks noChangeArrowheads="1"/>
            </p:cNvSpPr>
            <p:nvPr/>
          </p:nvSpPr>
          <p:spPr bwMode="auto">
            <a:xfrm>
              <a:off x="3508" y="1979"/>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2010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16" name="Freeform 20"/>
            <p:cNvSpPr>
              <a:spLocks noEditPoints="1"/>
            </p:cNvSpPr>
            <p:nvPr/>
          </p:nvSpPr>
          <p:spPr bwMode="auto">
            <a:xfrm>
              <a:off x="1707" y="2062"/>
              <a:ext cx="2070" cy="98"/>
            </a:xfrm>
            <a:custGeom>
              <a:avLst/>
              <a:gdLst/>
              <a:ahLst/>
              <a:cxnLst>
                <a:cxn ang="0">
                  <a:pos x="2" y="0"/>
                </a:cxn>
                <a:cxn ang="0">
                  <a:pos x="2067" y="0"/>
                </a:cxn>
                <a:cxn ang="0">
                  <a:pos x="2067" y="4"/>
                </a:cxn>
                <a:cxn ang="0">
                  <a:pos x="2" y="4"/>
                </a:cxn>
                <a:cxn ang="0">
                  <a:pos x="2" y="0"/>
                </a:cxn>
                <a:cxn ang="0">
                  <a:pos x="5" y="2"/>
                </a:cxn>
                <a:cxn ang="0">
                  <a:pos x="5" y="98"/>
                </a:cxn>
                <a:cxn ang="0">
                  <a:pos x="0" y="98"/>
                </a:cxn>
                <a:cxn ang="0">
                  <a:pos x="0" y="2"/>
                </a:cxn>
                <a:cxn ang="0">
                  <a:pos x="5" y="2"/>
                </a:cxn>
                <a:cxn ang="0">
                  <a:pos x="480" y="2"/>
                </a:cxn>
                <a:cxn ang="0">
                  <a:pos x="480" y="98"/>
                </a:cxn>
                <a:cxn ang="0">
                  <a:pos x="475" y="98"/>
                </a:cxn>
                <a:cxn ang="0">
                  <a:pos x="475" y="2"/>
                </a:cxn>
                <a:cxn ang="0">
                  <a:pos x="480" y="2"/>
                </a:cxn>
                <a:cxn ang="0">
                  <a:pos x="480" y="2"/>
                </a:cxn>
                <a:cxn ang="0">
                  <a:pos x="480" y="98"/>
                </a:cxn>
                <a:cxn ang="0">
                  <a:pos x="475" y="98"/>
                </a:cxn>
                <a:cxn ang="0">
                  <a:pos x="475" y="2"/>
                </a:cxn>
                <a:cxn ang="0">
                  <a:pos x="480" y="2"/>
                </a:cxn>
                <a:cxn ang="0">
                  <a:pos x="876" y="2"/>
                </a:cxn>
                <a:cxn ang="0">
                  <a:pos x="876" y="98"/>
                </a:cxn>
                <a:cxn ang="0">
                  <a:pos x="872" y="98"/>
                </a:cxn>
                <a:cxn ang="0">
                  <a:pos x="872" y="2"/>
                </a:cxn>
                <a:cxn ang="0">
                  <a:pos x="876" y="2"/>
                </a:cxn>
                <a:cxn ang="0">
                  <a:pos x="876" y="2"/>
                </a:cxn>
                <a:cxn ang="0">
                  <a:pos x="876" y="98"/>
                </a:cxn>
                <a:cxn ang="0">
                  <a:pos x="872" y="98"/>
                </a:cxn>
                <a:cxn ang="0">
                  <a:pos x="872" y="2"/>
                </a:cxn>
                <a:cxn ang="0">
                  <a:pos x="876" y="2"/>
                </a:cxn>
                <a:cxn ang="0">
                  <a:pos x="1273" y="2"/>
                </a:cxn>
                <a:cxn ang="0">
                  <a:pos x="1273" y="98"/>
                </a:cxn>
                <a:cxn ang="0">
                  <a:pos x="1268" y="98"/>
                </a:cxn>
                <a:cxn ang="0">
                  <a:pos x="1268" y="2"/>
                </a:cxn>
                <a:cxn ang="0">
                  <a:pos x="1273" y="2"/>
                </a:cxn>
                <a:cxn ang="0">
                  <a:pos x="1273" y="2"/>
                </a:cxn>
                <a:cxn ang="0">
                  <a:pos x="1273" y="98"/>
                </a:cxn>
                <a:cxn ang="0">
                  <a:pos x="1268" y="98"/>
                </a:cxn>
                <a:cxn ang="0">
                  <a:pos x="1268" y="2"/>
                </a:cxn>
                <a:cxn ang="0">
                  <a:pos x="1273" y="2"/>
                </a:cxn>
                <a:cxn ang="0">
                  <a:pos x="1674" y="2"/>
                </a:cxn>
                <a:cxn ang="0">
                  <a:pos x="1674" y="98"/>
                </a:cxn>
                <a:cxn ang="0">
                  <a:pos x="1669" y="98"/>
                </a:cxn>
                <a:cxn ang="0">
                  <a:pos x="1669" y="2"/>
                </a:cxn>
                <a:cxn ang="0">
                  <a:pos x="1674" y="2"/>
                </a:cxn>
                <a:cxn ang="0">
                  <a:pos x="1674" y="2"/>
                </a:cxn>
                <a:cxn ang="0">
                  <a:pos x="1674" y="98"/>
                </a:cxn>
                <a:cxn ang="0">
                  <a:pos x="1669" y="98"/>
                </a:cxn>
                <a:cxn ang="0">
                  <a:pos x="1669" y="2"/>
                </a:cxn>
                <a:cxn ang="0">
                  <a:pos x="1674" y="2"/>
                </a:cxn>
                <a:cxn ang="0">
                  <a:pos x="2070" y="2"/>
                </a:cxn>
                <a:cxn ang="0">
                  <a:pos x="2070" y="98"/>
                </a:cxn>
                <a:cxn ang="0">
                  <a:pos x="2065" y="98"/>
                </a:cxn>
                <a:cxn ang="0">
                  <a:pos x="2065" y="2"/>
                </a:cxn>
                <a:cxn ang="0">
                  <a:pos x="2070" y="2"/>
                </a:cxn>
                <a:cxn ang="0">
                  <a:pos x="2070" y="2"/>
                </a:cxn>
                <a:cxn ang="0">
                  <a:pos x="2070" y="98"/>
                </a:cxn>
                <a:cxn ang="0">
                  <a:pos x="2065" y="98"/>
                </a:cxn>
                <a:cxn ang="0">
                  <a:pos x="2065" y="2"/>
                </a:cxn>
                <a:cxn ang="0">
                  <a:pos x="2070" y="2"/>
                </a:cxn>
              </a:cxnLst>
              <a:rect l="0" t="0" r="r" b="b"/>
              <a:pathLst>
                <a:path w="2070" h="98">
                  <a:moveTo>
                    <a:pt x="2" y="0"/>
                  </a:moveTo>
                  <a:lnTo>
                    <a:pt x="2067" y="0"/>
                  </a:lnTo>
                  <a:lnTo>
                    <a:pt x="2067" y="4"/>
                  </a:lnTo>
                  <a:lnTo>
                    <a:pt x="2" y="4"/>
                  </a:lnTo>
                  <a:lnTo>
                    <a:pt x="2" y="0"/>
                  </a:lnTo>
                  <a:close/>
                  <a:moveTo>
                    <a:pt x="5" y="2"/>
                  </a:moveTo>
                  <a:lnTo>
                    <a:pt x="5" y="98"/>
                  </a:lnTo>
                  <a:lnTo>
                    <a:pt x="0" y="98"/>
                  </a:lnTo>
                  <a:lnTo>
                    <a:pt x="0" y="2"/>
                  </a:lnTo>
                  <a:lnTo>
                    <a:pt x="5" y="2"/>
                  </a:lnTo>
                  <a:close/>
                  <a:moveTo>
                    <a:pt x="480" y="2"/>
                  </a:moveTo>
                  <a:lnTo>
                    <a:pt x="480" y="98"/>
                  </a:lnTo>
                  <a:lnTo>
                    <a:pt x="475" y="98"/>
                  </a:lnTo>
                  <a:lnTo>
                    <a:pt x="475" y="2"/>
                  </a:lnTo>
                  <a:lnTo>
                    <a:pt x="480" y="2"/>
                  </a:lnTo>
                  <a:close/>
                  <a:moveTo>
                    <a:pt x="480" y="2"/>
                  </a:moveTo>
                  <a:lnTo>
                    <a:pt x="480" y="98"/>
                  </a:lnTo>
                  <a:lnTo>
                    <a:pt x="475" y="98"/>
                  </a:lnTo>
                  <a:lnTo>
                    <a:pt x="475" y="2"/>
                  </a:lnTo>
                  <a:lnTo>
                    <a:pt x="480" y="2"/>
                  </a:lnTo>
                  <a:close/>
                  <a:moveTo>
                    <a:pt x="876" y="2"/>
                  </a:moveTo>
                  <a:lnTo>
                    <a:pt x="876" y="98"/>
                  </a:lnTo>
                  <a:lnTo>
                    <a:pt x="872" y="98"/>
                  </a:lnTo>
                  <a:lnTo>
                    <a:pt x="872" y="2"/>
                  </a:lnTo>
                  <a:lnTo>
                    <a:pt x="876" y="2"/>
                  </a:lnTo>
                  <a:close/>
                  <a:moveTo>
                    <a:pt x="876" y="2"/>
                  </a:moveTo>
                  <a:lnTo>
                    <a:pt x="876" y="98"/>
                  </a:lnTo>
                  <a:lnTo>
                    <a:pt x="872" y="98"/>
                  </a:lnTo>
                  <a:lnTo>
                    <a:pt x="872" y="2"/>
                  </a:lnTo>
                  <a:lnTo>
                    <a:pt x="876" y="2"/>
                  </a:lnTo>
                  <a:close/>
                  <a:moveTo>
                    <a:pt x="1273" y="2"/>
                  </a:moveTo>
                  <a:lnTo>
                    <a:pt x="1273" y="98"/>
                  </a:lnTo>
                  <a:lnTo>
                    <a:pt x="1268" y="98"/>
                  </a:lnTo>
                  <a:lnTo>
                    <a:pt x="1268" y="2"/>
                  </a:lnTo>
                  <a:lnTo>
                    <a:pt x="1273" y="2"/>
                  </a:lnTo>
                  <a:close/>
                  <a:moveTo>
                    <a:pt x="1273" y="2"/>
                  </a:moveTo>
                  <a:lnTo>
                    <a:pt x="1273" y="98"/>
                  </a:lnTo>
                  <a:lnTo>
                    <a:pt x="1268" y="98"/>
                  </a:lnTo>
                  <a:lnTo>
                    <a:pt x="1268" y="2"/>
                  </a:lnTo>
                  <a:lnTo>
                    <a:pt x="1273" y="2"/>
                  </a:lnTo>
                  <a:close/>
                  <a:moveTo>
                    <a:pt x="1674" y="2"/>
                  </a:moveTo>
                  <a:lnTo>
                    <a:pt x="1674" y="98"/>
                  </a:lnTo>
                  <a:lnTo>
                    <a:pt x="1669" y="98"/>
                  </a:lnTo>
                  <a:lnTo>
                    <a:pt x="1669" y="2"/>
                  </a:lnTo>
                  <a:lnTo>
                    <a:pt x="1674" y="2"/>
                  </a:lnTo>
                  <a:close/>
                  <a:moveTo>
                    <a:pt x="1674" y="2"/>
                  </a:moveTo>
                  <a:lnTo>
                    <a:pt x="1674" y="98"/>
                  </a:lnTo>
                  <a:lnTo>
                    <a:pt x="1669" y="98"/>
                  </a:lnTo>
                  <a:lnTo>
                    <a:pt x="1669" y="2"/>
                  </a:lnTo>
                  <a:lnTo>
                    <a:pt x="1674" y="2"/>
                  </a:lnTo>
                  <a:close/>
                  <a:moveTo>
                    <a:pt x="2070" y="2"/>
                  </a:moveTo>
                  <a:lnTo>
                    <a:pt x="2070" y="98"/>
                  </a:lnTo>
                  <a:lnTo>
                    <a:pt x="2065" y="98"/>
                  </a:lnTo>
                  <a:lnTo>
                    <a:pt x="2065" y="2"/>
                  </a:lnTo>
                  <a:lnTo>
                    <a:pt x="2070" y="2"/>
                  </a:lnTo>
                  <a:close/>
                  <a:moveTo>
                    <a:pt x="2070" y="2"/>
                  </a:moveTo>
                  <a:lnTo>
                    <a:pt x="2070" y="98"/>
                  </a:lnTo>
                  <a:lnTo>
                    <a:pt x="2065" y="98"/>
                  </a:lnTo>
                  <a:lnTo>
                    <a:pt x="2065" y="2"/>
                  </a:lnTo>
                  <a:lnTo>
                    <a:pt x="2070" y="2"/>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5317" name="Rectangle 21"/>
            <p:cNvSpPr>
              <a:spLocks noChangeArrowheads="1"/>
            </p:cNvSpPr>
            <p:nvPr/>
          </p:nvSpPr>
          <p:spPr bwMode="auto">
            <a:xfrm>
              <a:off x="1730" y="2092"/>
              <a:ext cx="37" cy="31"/>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5318" name="Rectangle 22"/>
            <p:cNvSpPr>
              <a:spLocks noChangeArrowheads="1"/>
            </p:cNvSpPr>
            <p:nvPr/>
          </p:nvSpPr>
          <p:spPr bwMode="auto">
            <a:xfrm>
              <a:off x="1787" y="2075"/>
              <a:ext cx="9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N</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19" name="Rectangle 23"/>
            <p:cNvSpPr>
              <a:spLocks noChangeArrowheads="1"/>
            </p:cNvSpPr>
            <p:nvPr/>
          </p:nvSpPr>
          <p:spPr bwMode="auto">
            <a:xfrm>
              <a:off x="1825" y="2075"/>
              <a:ext cx="59"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20" name="Rectangle 24"/>
            <p:cNvSpPr>
              <a:spLocks noChangeArrowheads="1"/>
            </p:cNvSpPr>
            <p:nvPr/>
          </p:nvSpPr>
          <p:spPr bwMode="auto">
            <a:xfrm>
              <a:off x="1857" y="2075"/>
              <a:ext cx="628"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CESAREAS </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21" name="Rectangle 25"/>
            <p:cNvSpPr>
              <a:spLocks noChangeArrowheads="1"/>
            </p:cNvSpPr>
            <p:nvPr/>
          </p:nvSpPr>
          <p:spPr bwMode="auto">
            <a:xfrm>
              <a:off x="2317" y="2080"/>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2031</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22" name="Rectangle 26"/>
            <p:cNvSpPr>
              <a:spLocks noChangeArrowheads="1"/>
            </p:cNvSpPr>
            <p:nvPr/>
          </p:nvSpPr>
          <p:spPr bwMode="auto">
            <a:xfrm>
              <a:off x="2714" y="2080"/>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2208</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23" name="Rectangle 27"/>
            <p:cNvSpPr>
              <a:spLocks noChangeArrowheads="1"/>
            </p:cNvSpPr>
            <p:nvPr/>
          </p:nvSpPr>
          <p:spPr bwMode="auto">
            <a:xfrm>
              <a:off x="3112" y="2080"/>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2199</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24" name="Rectangle 28"/>
            <p:cNvSpPr>
              <a:spLocks noChangeArrowheads="1"/>
            </p:cNvSpPr>
            <p:nvPr/>
          </p:nvSpPr>
          <p:spPr bwMode="auto">
            <a:xfrm>
              <a:off x="3510" y="2080"/>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2257</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25" name="Freeform 29"/>
            <p:cNvSpPr>
              <a:spLocks noEditPoints="1"/>
            </p:cNvSpPr>
            <p:nvPr/>
          </p:nvSpPr>
          <p:spPr bwMode="auto">
            <a:xfrm>
              <a:off x="1707" y="2158"/>
              <a:ext cx="2070" cy="103"/>
            </a:xfrm>
            <a:custGeom>
              <a:avLst/>
              <a:gdLst/>
              <a:ahLst/>
              <a:cxnLst>
                <a:cxn ang="0">
                  <a:pos x="2" y="0"/>
                </a:cxn>
                <a:cxn ang="0">
                  <a:pos x="2067" y="0"/>
                </a:cxn>
                <a:cxn ang="0">
                  <a:pos x="2067" y="5"/>
                </a:cxn>
                <a:cxn ang="0">
                  <a:pos x="2" y="5"/>
                </a:cxn>
                <a:cxn ang="0">
                  <a:pos x="2" y="0"/>
                </a:cxn>
                <a:cxn ang="0">
                  <a:pos x="5" y="2"/>
                </a:cxn>
                <a:cxn ang="0">
                  <a:pos x="5" y="103"/>
                </a:cxn>
                <a:cxn ang="0">
                  <a:pos x="0" y="103"/>
                </a:cxn>
                <a:cxn ang="0">
                  <a:pos x="0" y="2"/>
                </a:cxn>
                <a:cxn ang="0">
                  <a:pos x="5" y="2"/>
                </a:cxn>
                <a:cxn ang="0">
                  <a:pos x="480" y="2"/>
                </a:cxn>
                <a:cxn ang="0">
                  <a:pos x="480" y="103"/>
                </a:cxn>
                <a:cxn ang="0">
                  <a:pos x="475" y="103"/>
                </a:cxn>
                <a:cxn ang="0">
                  <a:pos x="475" y="2"/>
                </a:cxn>
                <a:cxn ang="0">
                  <a:pos x="480" y="2"/>
                </a:cxn>
                <a:cxn ang="0">
                  <a:pos x="480" y="2"/>
                </a:cxn>
                <a:cxn ang="0">
                  <a:pos x="480" y="103"/>
                </a:cxn>
                <a:cxn ang="0">
                  <a:pos x="475" y="103"/>
                </a:cxn>
                <a:cxn ang="0">
                  <a:pos x="475" y="2"/>
                </a:cxn>
                <a:cxn ang="0">
                  <a:pos x="480" y="2"/>
                </a:cxn>
                <a:cxn ang="0">
                  <a:pos x="876" y="2"/>
                </a:cxn>
                <a:cxn ang="0">
                  <a:pos x="876" y="103"/>
                </a:cxn>
                <a:cxn ang="0">
                  <a:pos x="872" y="103"/>
                </a:cxn>
                <a:cxn ang="0">
                  <a:pos x="872" y="2"/>
                </a:cxn>
                <a:cxn ang="0">
                  <a:pos x="876" y="2"/>
                </a:cxn>
                <a:cxn ang="0">
                  <a:pos x="876" y="2"/>
                </a:cxn>
                <a:cxn ang="0">
                  <a:pos x="876" y="103"/>
                </a:cxn>
                <a:cxn ang="0">
                  <a:pos x="872" y="103"/>
                </a:cxn>
                <a:cxn ang="0">
                  <a:pos x="872" y="2"/>
                </a:cxn>
                <a:cxn ang="0">
                  <a:pos x="876" y="2"/>
                </a:cxn>
                <a:cxn ang="0">
                  <a:pos x="1273" y="2"/>
                </a:cxn>
                <a:cxn ang="0">
                  <a:pos x="1273" y="103"/>
                </a:cxn>
                <a:cxn ang="0">
                  <a:pos x="1268" y="103"/>
                </a:cxn>
                <a:cxn ang="0">
                  <a:pos x="1268" y="2"/>
                </a:cxn>
                <a:cxn ang="0">
                  <a:pos x="1273" y="2"/>
                </a:cxn>
                <a:cxn ang="0">
                  <a:pos x="1273" y="2"/>
                </a:cxn>
                <a:cxn ang="0">
                  <a:pos x="1273" y="103"/>
                </a:cxn>
                <a:cxn ang="0">
                  <a:pos x="1268" y="103"/>
                </a:cxn>
                <a:cxn ang="0">
                  <a:pos x="1268" y="2"/>
                </a:cxn>
                <a:cxn ang="0">
                  <a:pos x="1273" y="2"/>
                </a:cxn>
                <a:cxn ang="0">
                  <a:pos x="1674" y="2"/>
                </a:cxn>
                <a:cxn ang="0">
                  <a:pos x="1674" y="103"/>
                </a:cxn>
                <a:cxn ang="0">
                  <a:pos x="1669" y="103"/>
                </a:cxn>
                <a:cxn ang="0">
                  <a:pos x="1669" y="2"/>
                </a:cxn>
                <a:cxn ang="0">
                  <a:pos x="1674" y="2"/>
                </a:cxn>
                <a:cxn ang="0">
                  <a:pos x="1674" y="2"/>
                </a:cxn>
                <a:cxn ang="0">
                  <a:pos x="1674" y="103"/>
                </a:cxn>
                <a:cxn ang="0">
                  <a:pos x="1669" y="103"/>
                </a:cxn>
                <a:cxn ang="0">
                  <a:pos x="1669" y="2"/>
                </a:cxn>
                <a:cxn ang="0">
                  <a:pos x="1674" y="2"/>
                </a:cxn>
                <a:cxn ang="0">
                  <a:pos x="2070" y="2"/>
                </a:cxn>
                <a:cxn ang="0">
                  <a:pos x="2070" y="103"/>
                </a:cxn>
                <a:cxn ang="0">
                  <a:pos x="2065" y="103"/>
                </a:cxn>
                <a:cxn ang="0">
                  <a:pos x="2065" y="2"/>
                </a:cxn>
                <a:cxn ang="0">
                  <a:pos x="2070" y="2"/>
                </a:cxn>
                <a:cxn ang="0">
                  <a:pos x="2070" y="2"/>
                </a:cxn>
                <a:cxn ang="0">
                  <a:pos x="2070" y="103"/>
                </a:cxn>
                <a:cxn ang="0">
                  <a:pos x="2065" y="103"/>
                </a:cxn>
                <a:cxn ang="0">
                  <a:pos x="2065" y="2"/>
                </a:cxn>
                <a:cxn ang="0">
                  <a:pos x="2070" y="2"/>
                </a:cxn>
              </a:cxnLst>
              <a:rect l="0" t="0" r="r" b="b"/>
              <a:pathLst>
                <a:path w="2070" h="103">
                  <a:moveTo>
                    <a:pt x="2" y="0"/>
                  </a:moveTo>
                  <a:lnTo>
                    <a:pt x="2067" y="0"/>
                  </a:lnTo>
                  <a:lnTo>
                    <a:pt x="2067" y="5"/>
                  </a:lnTo>
                  <a:lnTo>
                    <a:pt x="2" y="5"/>
                  </a:lnTo>
                  <a:lnTo>
                    <a:pt x="2" y="0"/>
                  </a:lnTo>
                  <a:close/>
                  <a:moveTo>
                    <a:pt x="5" y="2"/>
                  </a:moveTo>
                  <a:lnTo>
                    <a:pt x="5" y="103"/>
                  </a:lnTo>
                  <a:lnTo>
                    <a:pt x="0" y="103"/>
                  </a:lnTo>
                  <a:lnTo>
                    <a:pt x="0" y="2"/>
                  </a:lnTo>
                  <a:lnTo>
                    <a:pt x="5" y="2"/>
                  </a:lnTo>
                  <a:close/>
                  <a:moveTo>
                    <a:pt x="480" y="2"/>
                  </a:moveTo>
                  <a:lnTo>
                    <a:pt x="480" y="103"/>
                  </a:lnTo>
                  <a:lnTo>
                    <a:pt x="475" y="103"/>
                  </a:lnTo>
                  <a:lnTo>
                    <a:pt x="475" y="2"/>
                  </a:lnTo>
                  <a:lnTo>
                    <a:pt x="480" y="2"/>
                  </a:lnTo>
                  <a:close/>
                  <a:moveTo>
                    <a:pt x="480" y="2"/>
                  </a:moveTo>
                  <a:lnTo>
                    <a:pt x="480" y="103"/>
                  </a:lnTo>
                  <a:lnTo>
                    <a:pt x="475" y="103"/>
                  </a:lnTo>
                  <a:lnTo>
                    <a:pt x="475" y="2"/>
                  </a:lnTo>
                  <a:lnTo>
                    <a:pt x="480" y="2"/>
                  </a:lnTo>
                  <a:close/>
                  <a:moveTo>
                    <a:pt x="876" y="2"/>
                  </a:moveTo>
                  <a:lnTo>
                    <a:pt x="876" y="103"/>
                  </a:lnTo>
                  <a:lnTo>
                    <a:pt x="872" y="103"/>
                  </a:lnTo>
                  <a:lnTo>
                    <a:pt x="872" y="2"/>
                  </a:lnTo>
                  <a:lnTo>
                    <a:pt x="876" y="2"/>
                  </a:lnTo>
                  <a:close/>
                  <a:moveTo>
                    <a:pt x="876" y="2"/>
                  </a:moveTo>
                  <a:lnTo>
                    <a:pt x="876" y="103"/>
                  </a:lnTo>
                  <a:lnTo>
                    <a:pt x="872" y="103"/>
                  </a:lnTo>
                  <a:lnTo>
                    <a:pt x="872" y="2"/>
                  </a:lnTo>
                  <a:lnTo>
                    <a:pt x="876" y="2"/>
                  </a:lnTo>
                  <a:close/>
                  <a:moveTo>
                    <a:pt x="1273" y="2"/>
                  </a:moveTo>
                  <a:lnTo>
                    <a:pt x="1273" y="103"/>
                  </a:lnTo>
                  <a:lnTo>
                    <a:pt x="1268" y="103"/>
                  </a:lnTo>
                  <a:lnTo>
                    <a:pt x="1268" y="2"/>
                  </a:lnTo>
                  <a:lnTo>
                    <a:pt x="1273" y="2"/>
                  </a:lnTo>
                  <a:close/>
                  <a:moveTo>
                    <a:pt x="1273" y="2"/>
                  </a:moveTo>
                  <a:lnTo>
                    <a:pt x="1273" y="103"/>
                  </a:lnTo>
                  <a:lnTo>
                    <a:pt x="1268" y="103"/>
                  </a:lnTo>
                  <a:lnTo>
                    <a:pt x="1268" y="2"/>
                  </a:lnTo>
                  <a:lnTo>
                    <a:pt x="1273" y="2"/>
                  </a:lnTo>
                  <a:close/>
                  <a:moveTo>
                    <a:pt x="1674" y="2"/>
                  </a:moveTo>
                  <a:lnTo>
                    <a:pt x="1674" y="103"/>
                  </a:lnTo>
                  <a:lnTo>
                    <a:pt x="1669" y="103"/>
                  </a:lnTo>
                  <a:lnTo>
                    <a:pt x="1669" y="2"/>
                  </a:lnTo>
                  <a:lnTo>
                    <a:pt x="1674" y="2"/>
                  </a:lnTo>
                  <a:close/>
                  <a:moveTo>
                    <a:pt x="1674" y="2"/>
                  </a:moveTo>
                  <a:lnTo>
                    <a:pt x="1674" y="103"/>
                  </a:lnTo>
                  <a:lnTo>
                    <a:pt x="1669" y="103"/>
                  </a:lnTo>
                  <a:lnTo>
                    <a:pt x="1669" y="2"/>
                  </a:lnTo>
                  <a:lnTo>
                    <a:pt x="1674" y="2"/>
                  </a:lnTo>
                  <a:close/>
                  <a:moveTo>
                    <a:pt x="2070" y="2"/>
                  </a:moveTo>
                  <a:lnTo>
                    <a:pt x="2070" y="103"/>
                  </a:lnTo>
                  <a:lnTo>
                    <a:pt x="2065" y="103"/>
                  </a:lnTo>
                  <a:lnTo>
                    <a:pt x="2065" y="2"/>
                  </a:lnTo>
                  <a:lnTo>
                    <a:pt x="2070" y="2"/>
                  </a:lnTo>
                  <a:close/>
                  <a:moveTo>
                    <a:pt x="2070" y="2"/>
                  </a:moveTo>
                  <a:lnTo>
                    <a:pt x="2070" y="103"/>
                  </a:lnTo>
                  <a:lnTo>
                    <a:pt x="2065" y="103"/>
                  </a:lnTo>
                  <a:lnTo>
                    <a:pt x="2065" y="2"/>
                  </a:lnTo>
                  <a:lnTo>
                    <a:pt x="2070" y="2"/>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5326" name="Rectangle 30"/>
            <p:cNvSpPr>
              <a:spLocks noChangeArrowheads="1"/>
            </p:cNvSpPr>
            <p:nvPr/>
          </p:nvSpPr>
          <p:spPr bwMode="auto">
            <a:xfrm>
              <a:off x="1730" y="2189"/>
              <a:ext cx="37" cy="35"/>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5327" name="Rectangle 31"/>
            <p:cNvSpPr>
              <a:spLocks noChangeArrowheads="1"/>
            </p:cNvSpPr>
            <p:nvPr/>
          </p:nvSpPr>
          <p:spPr bwMode="auto">
            <a:xfrm>
              <a:off x="1786" y="2173"/>
              <a:ext cx="89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PORCENTAJE %</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28" name="Rectangle 32"/>
            <p:cNvSpPr>
              <a:spLocks noChangeArrowheads="1"/>
            </p:cNvSpPr>
            <p:nvPr/>
          </p:nvSpPr>
          <p:spPr bwMode="auto">
            <a:xfrm>
              <a:off x="2349" y="2179"/>
              <a:ext cx="14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27</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29" name="Rectangle 33"/>
            <p:cNvSpPr>
              <a:spLocks noChangeArrowheads="1"/>
            </p:cNvSpPr>
            <p:nvPr/>
          </p:nvSpPr>
          <p:spPr bwMode="auto">
            <a:xfrm>
              <a:off x="2747" y="2179"/>
              <a:ext cx="14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29</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30" name="Rectangle 34"/>
            <p:cNvSpPr>
              <a:spLocks noChangeArrowheads="1"/>
            </p:cNvSpPr>
            <p:nvPr/>
          </p:nvSpPr>
          <p:spPr bwMode="auto">
            <a:xfrm>
              <a:off x="3145" y="2179"/>
              <a:ext cx="14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29</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31" name="Rectangle 35"/>
            <p:cNvSpPr>
              <a:spLocks noChangeArrowheads="1"/>
            </p:cNvSpPr>
            <p:nvPr/>
          </p:nvSpPr>
          <p:spPr bwMode="auto">
            <a:xfrm>
              <a:off x="3543" y="2179"/>
              <a:ext cx="14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32" name="Freeform 36"/>
            <p:cNvSpPr>
              <a:spLocks noEditPoints="1"/>
            </p:cNvSpPr>
            <p:nvPr/>
          </p:nvSpPr>
          <p:spPr bwMode="auto">
            <a:xfrm>
              <a:off x="1707" y="2259"/>
              <a:ext cx="2070" cy="101"/>
            </a:xfrm>
            <a:custGeom>
              <a:avLst/>
              <a:gdLst/>
              <a:ahLst/>
              <a:cxnLst>
                <a:cxn ang="0">
                  <a:pos x="7096" y="0"/>
                </a:cxn>
                <a:cxn ang="0">
                  <a:pos x="8" y="16"/>
                </a:cxn>
                <a:cxn ang="0">
                  <a:pos x="16" y="8"/>
                </a:cxn>
                <a:cxn ang="0">
                  <a:pos x="8" y="352"/>
                </a:cxn>
                <a:cxn ang="0">
                  <a:pos x="7096" y="368"/>
                </a:cxn>
                <a:cxn ang="0">
                  <a:pos x="0" y="360"/>
                </a:cxn>
                <a:cxn ang="0">
                  <a:pos x="16" y="8"/>
                </a:cxn>
                <a:cxn ang="0">
                  <a:pos x="1648" y="360"/>
                </a:cxn>
                <a:cxn ang="0">
                  <a:pos x="1632" y="8"/>
                </a:cxn>
                <a:cxn ang="0">
                  <a:pos x="1648" y="8"/>
                </a:cxn>
                <a:cxn ang="0">
                  <a:pos x="1632" y="360"/>
                </a:cxn>
                <a:cxn ang="0">
                  <a:pos x="1648" y="8"/>
                </a:cxn>
                <a:cxn ang="0">
                  <a:pos x="3008" y="360"/>
                </a:cxn>
                <a:cxn ang="0">
                  <a:pos x="2992" y="8"/>
                </a:cxn>
                <a:cxn ang="0">
                  <a:pos x="3008" y="8"/>
                </a:cxn>
                <a:cxn ang="0">
                  <a:pos x="2992" y="360"/>
                </a:cxn>
                <a:cxn ang="0">
                  <a:pos x="3008" y="8"/>
                </a:cxn>
                <a:cxn ang="0">
                  <a:pos x="4368" y="360"/>
                </a:cxn>
                <a:cxn ang="0">
                  <a:pos x="4352" y="8"/>
                </a:cxn>
                <a:cxn ang="0">
                  <a:pos x="4368" y="8"/>
                </a:cxn>
                <a:cxn ang="0">
                  <a:pos x="4352" y="360"/>
                </a:cxn>
                <a:cxn ang="0">
                  <a:pos x="4368" y="8"/>
                </a:cxn>
                <a:cxn ang="0">
                  <a:pos x="5744" y="360"/>
                </a:cxn>
                <a:cxn ang="0">
                  <a:pos x="5728" y="8"/>
                </a:cxn>
                <a:cxn ang="0">
                  <a:pos x="5744" y="8"/>
                </a:cxn>
                <a:cxn ang="0">
                  <a:pos x="5728" y="360"/>
                </a:cxn>
                <a:cxn ang="0">
                  <a:pos x="5744" y="8"/>
                </a:cxn>
                <a:cxn ang="0">
                  <a:pos x="7104" y="360"/>
                </a:cxn>
                <a:cxn ang="0">
                  <a:pos x="7088" y="8"/>
                </a:cxn>
                <a:cxn ang="0">
                  <a:pos x="7104" y="8"/>
                </a:cxn>
                <a:cxn ang="0">
                  <a:pos x="7088" y="360"/>
                </a:cxn>
                <a:cxn ang="0">
                  <a:pos x="7104" y="8"/>
                </a:cxn>
              </a:cxnLst>
              <a:rect l="0" t="0" r="r" b="b"/>
              <a:pathLst>
                <a:path w="7104" h="368">
                  <a:moveTo>
                    <a:pt x="8" y="0"/>
                  </a:moveTo>
                  <a:lnTo>
                    <a:pt x="7096" y="0"/>
                  </a:lnTo>
                  <a:lnTo>
                    <a:pt x="7096" y="16"/>
                  </a:lnTo>
                  <a:lnTo>
                    <a:pt x="8" y="16"/>
                  </a:lnTo>
                  <a:lnTo>
                    <a:pt x="8" y="0"/>
                  </a:lnTo>
                  <a:close/>
                  <a:moveTo>
                    <a:pt x="16" y="8"/>
                  </a:moveTo>
                  <a:lnTo>
                    <a:pt x="16" y="360"/>
                  </a:lnTo>
                  <a:lnTo>
                    <a:pt x="8" y="352"/>
                  </a:lnTo>
                  <a:lnTo>
                    <a:pt x="7096" y="352"/>
                  </a:lnTo>
                  <a:lnTo>
                    <a:pt x="7096" y="368"/>
                  </a:lnTo>
                  <a:lnTo>
                    <a:pt x="8" y="368"/>
                  </a:lnTo>
                  <a:cubicBezTo>
                    <a:pt x="4" y="368"/>
                    <a:pt x="0" y="365"/>
                    <a:pt x="0" y="360"/>
                  </a:cubicBezTo>
                  <a:lnTo>
                    <a:pt x="0" y="8"/>
                  </a:lnTo>
                  <a:lnTo>
                    <a:pt x="16" y="8"/>
                  </a:lnTo>
                  <a:close/>
                  <a:moveTo>
                    <a:pt x="1648" y="8"/>
                  </a:moveTo>
                  <a:lnTo>
                    <a:pt x="1648" y="360"/>
                  </a:lnTo>
                  <a:lnTo>
                    <a:pt x="1632" y="360"/>
                  </a:lnTo>
                  <a:lnTo>
                    <a:pt x="1632" y="8"/>
                  </a:lnTo>
                  <a:lnTo>
                    <a:pt x="1648" y="8"/>
                  </a:lnTo>
                  <a:close/>
                  <a:moveTo>
                    <a:pt x="1648" y="8"/>
                  </a:moveTo>
                  <a:lnTo>
                    <a:pt x="1648" y="360"/>
                  </a:lnTo>
                  <a:lnTo>
                    <a:pt x="1632" y="360"/>
                  </a:lnTo>
                  <a:lnTo>
                    <a:pt x="1632" y="8"/>
                  </a:lnTo>
                  <a:lnTo>
                    <a:pt x="1648" y="8"/>
                  </a:lnTo>
                  <a:close/>
                  <a:moveTo>
                    <a:pt x="3008" y="8"/>
                  </a:moveTo>
                  <a:lnTo>
                    <a:pt x="3008" y="360"/>
                  </a:lnTo>
                  <a:lnTo>
                    <a:pt x="2992" y="360"/>
                  </a:lnTo>
                  <a:lnTo>
                    <a:pt x="2992" y="8"/>
                  </a:lnTo>
                  <a:lnTo>
                    <a:pt x="3008" y="8"/>
                  </a:lnTo>
                  <a:close/>
                  <a:moveTo>
                    <a:pt x="3008" y="8"/>
                  </a:moveTo>
                  <a:lnTo>
                    <a:pt x="3008" y="360"/>
                  </a:lnTo>
                  <a:lnTo>
                    <a:pt x="2992" y="360"/>
                  </a:lnTo>
                  <a:lnTo>
                    <a:pt x="2992" y="8"/>
                  </a:lnTo>
                  <a:lnTo>
                    <a:pt x="3008" y="8"/>
                  </a:lnTo>
                  <a:close/>
                  <a:moveTo>
                    <a:pt x="4368" y="8"/>
                  </a:moveTo>
                  <a:lnTo>
                    <a:pt x="4368" y="360"/>
                  </a:lnTo>
                  <a:lnTo>
                    <a:pt x="4352" y="360"/>
                  </a:lnTo>
                  <a:lnTo>
                    <a:pt x="4352" y="8"/>
                  </a:lnTo>
                  <a:lnTo>
                    <a:pt x="4368" y="8"/>
                  </a:lnTo>
                  <a:close/>
                  <a:moveTo>
                    <a:pt x="4368" y="8"/>
                  </a:moveTo>
                  <a:lnTo>
                    <a:pt x="4368" y="360"/>
                  </a:lnTo>
                  <a:lnTo>
                    <a:pt x="4352" y="360"/>
                  </a:lnTo>
                  <a:lnTo>
                    <a:pt x="4352" y="8"/>
                  </a:lnTo>
                  <a:lnTo>
                    <a:pt x="4368" y="8"/>
                  </a:lnTo>
                  <a:close/>
                  <a:moveTo>
                    <a:pt x="5744" y="8"/>
                  </a:moveTo>
                  <a:lnTo>
                    <a:pt x="5744" y="360"/>
                  </a:lnTo>
                  <a:lnTo>
                    <a:pt x="5728" y="360"/>
                  </a:lnTo>
                  <a:lnTo>
                    <a:pt x="5728" y="8"/>
                  </a:lnTo>
                  <a:lnTo>
                    <a:pt x="5744" y="8"/>
                  </a:lnTo>
                  <a:close/>
                  <a:moveTo>
                    <a:pt x="5744" y="8"/>
                  </a:moveTo>
                  <a:lnTo>
                    <a:pt x="5744" y="360"/>
                  </a:lnTo>
                  <a:lnTo>
                    <a:pt x="5728" y="360"/>
                  </a:lnTo>
                  <a:lnTo>
                    <a:pt x="5728" y="8"/>
                  </a:lnTo>
                  <a:lnTo>
                    <a:pt x="5744" y="8"/>
                  </a:lnTo>
                  <a:close/>
                  <a:moveTo>
                    <a:pt x="7104" y="8"/>
                  </a:moveTo>
                  <a:lnTo>
                    <a:pt x="7104" y="360"/>
                  </a:lnTo>
                  <a:lnTo>
                    <a:pt x="7088" y="360"/>
                  </a:lnTo>
                  <a:lnTo>
                    <a:pt x="7088" y="8"/>
                  </a:lnTo>
                  <a:lnTo>
                    <a:pt x="7104" y="8"/>
                  </a:lnTo>
                  <a:close/>
                  <a:moveTo>
                    <a:pt x="7104" y="8"/>
                  </a:moveTo>
                  <a:lnTo>
                    <a:pt x="7104" y="360"/>
                  </a:lnTo>
                  <a:lnTo>
                    <a:pt x="7088" y="360"/>
                  </a:lnTo>
                  <a:lnTo>
                    <a:pt x="7088" y="8"/>
                  </a:lnTo>
                  <a:lnTo>
                    <a:pt x="7104" y="8"/>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a:p>
          </p:txBody>
        </p:sp>
        <p:sp>
          <p:nvSpPr>
            <p:cNvPr id="55333" name="Rectangle 37"/>
            <p:cNvSpPr>
              <a:spLocks noChangeArrowheads="1"/>
            </p:cNvSpPr>
            <p:nvPr/>
          </p:nvSpPr>
          <p:spPr bwMode="auto">
            <a:xfrm>
              <a:off x="1730" y="2285"/>
              <a:ext cx="37" cy="36"/>
            </a:xfrm>
            <a:prstGeom prst="rect">
              <a:avLst/>
            </a:prstGeom>
            <a:solidFill>
              <a:srgbClr val="9BBB59"/>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55334" name="Rectangle 38"/>
            <p:cNvSpPr>
              <a:spLocks noChangeArrowheads="1"/>
            </p:cNvSpPr>
            <p:nvPr/>
          </p:nvSpPr>
          <p:spPr bwMode="auto">
            <a:xfrm>
              <a:off x="1783" y="2272"/>
              <a:ext cx="78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TOTAL PARTO</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35" name="Rectangle 39"/>
            <p:cNvSpPr>
              <a:spLocks noChangeArrowheads="1"/>
            </p:cNvSpPr>
            <p:nvPr/>
          </p:nvSpPr>
          <p:spPr bwMode="auto">
            <a:xfrm>
              <a:off x="2317" y="2277"/>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7412</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36" name="Rectangle 40"/>
            <p:cNvSpPr>
              <a:spLocks noChangeArrowheads="1"/>
            </p:cNvSpPr>
            <p:nvPr/>
          </p:nvSpPr>
          <p:spPr bwMode="auto">
            <a:xfrm>
              <a:off x="2714" y="2277"/>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7614</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37" name="Rectangle 41"/>
            <p:cNvSpPr>
              <a:spLocks noChangeArrowheads="1"/>
            </p:cNvSpPr>
            <p:nvPr/>
          </p:nvSpPr>
          <p:spPr bwMode="auto">
            <a:xfrm>
              <a:off x="3112" y="2277"/>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7689</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38" name="Rectangle 42"/>
            <p:cNvSpPr>
              <a:spLocks noChangeArrowheads="1"/>
            </p:cNvSpPr>
            <p:nvPr/>
          </p:nvSpPr>
          <p:spPr bwMode="auto">
            <a:xfrm>
              <a:off x="3510" y="2277"/>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7642</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39" name="Rectangle 43"/>
            <p:cNvSpPr>
              <a:spLocks noChangeArrowheads="1"/>
            </p:cNvSpPr>
            <p:nvPr/>
          </p:nvSpPr>
          <p:spPr bwMode="auto">
            <a:xfrm>
              <a:off x="2093" y="1924"/>
              <a:ext cx="7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40" name="Rectangle 44"/>
            <p:cNvSpPr>
              <a:spLocks noChangeArrowheads="1"/>
            </p:cNvSpPr>
            <p:nvPr/>
          </p:nvSpPr>
          <p:spPr bwMode="auto">
            <a:xfrm>
              <a:off x="1999" y="1839"/>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1000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41" name="Rectangle 45"/>
            <p:cNvSpPr>
              <a:spLocks noChangeArrowheads="1"/>
            </p:cNvSpPr>
            <p:nvPr/>
          </p:nvSpPr>
          <p:spPr bwMode="auto">
            <a:xfrm>
              <a:off x="1999" y="1753"/>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2000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42" name="Rectangle 46"/>
            <p:cNvSpPr>
              <a:spLocks noChangeArrowheads="1"/>
            </p:cNvSpPr>
            <p:nvPr/>
          </p:nvSpPr>
          <p:spPr bwMode="auto">
            <a:xfrm>
              <a:off x="1999" y="1668"/>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3000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43" name="Rectangle 47"/>
            <p:cNvSpPr>
              <a:spLocks noChangeArrowheads="1"/>
            </p:cNvSpPr>
            <p:nvPr/>
          </p:nvSpPr>
          <p:spPr bwMode="auto">
            <a:xfrm>
              <a:off x="1999" y="1582"/>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4000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44" name="Rectangle 48"/>
            <p:cNvSpPr>
              <a:spLocks noChangeArrowheads="1"/>
            </p:cNvSpPr>
            <p:nvPr/>
          </p:nvSpPr>
          <p:spPr bwMode="auto">
            <a:xfrm>
              <a:off x="1999" y="1497"/>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5000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45" name="Rectangle 49"/>
            <p:cNvSpPr>
              <a:spLocks noChangeArrowheads="1"/>
            </p:cNvSpPr>
            <p:nvPr/>
          </p:nvSpPr>
          <p:spPr bwMode="auto">
            <a:xfrm>
              <a:off x="1999" y="1411"/>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6000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46" name="Rectangle 50"/>
            <p:cNvSpPr>
              <a:spLocks noChangeArrowheads="1"/>
            </p:cNvSpPr>
            <p:nvPr/>
          </p:nvSpPr>
          <p:spPr bwMode="auto">
            <a:xfrm>
              <a:off x="1999" y="1326"/>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7000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47" name="Rectangle 51"/>
            <p:cNvSpPr>
              <a:spLocks noChangeArrowheads="1"/>
            </p:cNvSpPr>
            <p:nvPr/>
          </p:nvSpPr>
          <p:spPr bwMode="auto">
            <a:xfrm>
              <a:off x="1999" y="1240"/>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8000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48" name="Rectangle 52"/>
            <p:cNvSpPr>
              <a:spLocks noChangeArrowheads="1"/>
            </p:cNvSpPr>
            <p:nvPr/>
          </p:nvSpPr>
          <p:spPr bwMode="auto">
            <a:xfrm>
              <a:off x="1999" y="1155"/>
              <a:ext cx="2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smtClean="0">
                  <a:ln>
                    <a:noFill/>
                  </a:ln>
                  <a:solidFill>
                    <a:srgbClr val="000000"/>
                  </a:solidFill>
                  <a:effectLst/>
                  <a:latin typeface="Calibri" pitchFamily="34" charset="0"/>
                  <a:cs typeface="Arial" pitchFamily="34" charset="0"/>
                </a:rPr>
                <a:t>9000</a:t>
              </a:r>
              <a:endParaRPr kumimoji="0" lang="es-PE" b="0" i="0" u="none" strike="noStrike" cap="none" normalizeH="0" baseline="0" smtClean="0">
                <a:ln>
                  <a:noFill/>
                </a:ln>
                <a:solidFill>
                  <a:schemeClr val="tx1"/>
                </a:solidFill>
                <a:effectLst/>
                <a:latin typeface="Arial" pitchFamily="34" charset="0"/>
                <a:cs typeface="Arial" pitchFamily="34" charset="0"/>
              </a:endParaRPr>
            </a:p>
          </p:txBody>
        </p:sp>
        <p:sp>
          <p:nvSpPr>
            <p:cNvPr id="55349" name="Freeform 53"/>
            <p:cNvSpPr>
              <a:spLocks noEditPoints="1"/>
            </p:cNvSpPr>
            <p:nvPr/>
          </p:nvSpPr>
          <p:spPr bwMode="auto">
            <a:xfrm>
              <a:off x="1604" y="1122"/>
              <a:ext cx="2243" cy="1269"/>
            </a:xfrm>
            <a:custGeom>
              <a:avLst/>
              <a:gdLst/>
              <a:ahLst/>
              <a:cxnLst>
                <a:cxn ang="0">
                  <a:pos x="0" y="8"/>
                </a:cxn>
                <a:cxn ang="0">
                  <a:pos x="8" y="0"/>
                </a:cxn>
                <a:cxn ang="0">
                  <a:pos x="7688" y="0"/>
                </a:cxn>
                <a:cxn ang="0">
                  <a:pos x="7696" y="8"/>
                </a:cxn>
                <a:cxn ang="0">
                  <a:pos x="7696" y="4616"/>
                </a:cxn>
                <a:cxn ang="0">
                  <a:pos x="7688" y="4624"/>
                </a:cxn>
                <a:cxn ang="0">
                  <a:pos x="8" y="4624"/>
                </a:cxn>
                <a:cxn ang="0">
                  <a:pos x="0" y="4616"/>
                </a:cxn>
                <a:cxn ang="0">
                  <a:pos x="0" y="8"/>
                </a:cxn>
                <a:cxn ang="0">
                  <a:pos x="16" y="4616"/>
                </a:cxn>
                <a:cxn ang="0">
                  <a:pos x="8" y="4608"/>
                </a:cxn>
                <a:cxn ang="0">
                  <a:pos x="7688" y="4608"/>
                </a:cxn>
                <a:cxn ang="0">
                  <a:pos x="7680" y="4616"/>
                </a:cxn>
                <a:cxn ang="0">
                  <a:pos x="7680" y="8"/>
                </a:cxn>
                <a:cxn ang="0">
                  <a:pos x="7688" y="16"/>
                </a:cxn>
                <a:cxn ang="0">
                  <a:pos x="8" y="16"/>
                </a:cxn>
                <a:cxn ang="0">
                  <a:pos x="16" y="8"/>
                </a:cxn>
                <a:cxn ang="0">
                  <a:pos x="16" y="4616"/>
                </a:cxn>
              </a:cxnLst>
              <a:rect l="0" t="0" r="r" b="b"/>
              <a:pathLst>
                <a:path w="7696" h="4624">
                  <a:moveTo>
                    <a:pt x="0" y="8"/>
                  </a:moveTo>
                  <a:cubicBezTo>
                    <a:pt x="0" y="4"/>
                    <a:pt x="4" y="0"/>
                    <a:pt x="8" y="0"/>
                  </a:cubicBezTo>
                  <a:lnTo>
                    <a:pt x="7688" y="0"/>
                  </a:lnTo>
                  <a:cubicBezTo>
                    <a:pt x="7693" y="0"/>
                    <a:pt x="7696" y="4"/>
                    <a:pt x="7696" y="8"/>
                  </a:cubicBezTo>
                  <a:lnTo>
                    <a:pt x="7696" y="4616"/>
                  </a:lnTo>
                  <a:cubicBezTo>
                    <a:pt x="7696" y="4621"/>
                    <a:pt x="7693" y="4624"/>
                    <a:pt x="7688" y="4624"/>
                  </a:cubicBezTo>
                  <a:lnTo>
                    <a:pt x="8" y="4624"/>
                  </a:lnTo>
                  <a:cubicBezTo>
                    <a:pt x="4" y="4624"/>
                    <a:pt x="0" y="4621"/>
                    <a:pt x="0" y="4616"/>
                  </a:cubicBezTo>
                  <a:lnTo>
                    <a:pt x="0" y="8"/>
                  </a:lnTo>
                  <a:close/>
                  <a:moveTo>
                    <a:pt x="16" y="4616"/>
                  </a:moveTo>
                  <a:lnTo>
                    <a:pt x="8" y="4608"/>
                  </a:lnTo>
                  <a:lnTo>
                    <a:pt x="7688" y="4608"/>
                  </a:lnTo>
                  <a:lnTo>
                    <a:pt x="7680" y="4616"/>
                  </a:lnTo>
                  <a:lnTo>
                    <a:pt x="7680" y="8"/>
                  </a:lnTo>
                  <a:lnTo>
                    <a:pt x="7688" y="16"/>
                  </a:lnTo>
                  <a:lnTo>
                    <a:pt x="8" y="16"/>
                  </a:lnTo>
                  <a:lnTo>
                    <a:pt x="16" y="8"/>
                  </a:lnTo>
                  <a:lnTo>
                    <a:pt x="16" y="4616"/>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s-PE"/>
            </a:p>
          </p:txBody>
        </p:sp>
      </p:grpSp>
      <p:sp>
        <p:nvSpPr>
          <p:cNvPr id="54" name="53 Rectángulo"/>
          <p:cNvSpPr/>
          <p:nvPr/>
        </p:nvSpPr>
        <p:spPr>
          <a:xfrm>
            <a:off x="611560" y="6167045"/>
            <a:ext cx="7704856" cy="646331"/>
          </a:xfrm>
          <a:prstGeom prst="rect">
            <a:avLst/>
          </a:prstGeom>
        </p:spPr>
        <p:txBody>
          <a:bodyPr wrap="square">
            <a:spAutoFit/>
          </a:bodyPr>
          <a:lstStyle/>
          <a:p>
            <a:r>
              <a:rPr lang="es-ES_tradnl" dirty="0" smtClean="0"/>
              <a:t>Fuente Unidad de Estadística _Oficina de Estadística e Informática HONADOMANI </a:t>
            </a:r>
            <a:endParaRPr lang="es-P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fontScale="90000"/>
          </a:bodyPr>
          <a:lstStyle/>
          <a:p>
            <a:r>
              <a:rPr lang="es-PE" sz="3600" b="1" dirty="0" smtClean="0"/>
              <a:t>Porcentaje de Abortos </a:t>
            </a:r>
            <a:r>
              <a:rPr lang="es-PE" sz="3600" dirty="0" smtClean="0"/>
              <a:t/>
            </a:r>
            <a:br>
              <a:rPr lang="es-PE" sz="3600" dirty="0" smtClean="0"/>
            </a:br>
            <a:r>
              <a:rPr lang="es-ES" sz="3600" b="1" dirty="0" smtClean="0"/>
              <a:t>Años 2007-2010</a:t>
            </a:r>
            <a:endParaRPr lang="es-PE" dirty="0"/>
          </a:p>
        </p:txBody>
      </p:sp>
      <p:grpSp>
        <p:nvGrpSpPr>
          <p:cNvPr id="56325" name="Group 5"/>
          <p:cNvGrpSpPr>
            <a:grpSpLocks noChangeAspect="1"/>
          </p:cNvGrpSpPr>
          <p:nvPr/>
        </p:nvGrpSpPr>
        <p:grpSpPr bwMode="auto">
          <a:xfrm>
            <a:off x="827584" y="1340768"/>
            <a:ext cx="7308305" cy="5013176"/>
            <a:chOff x="0" y="0"/>
            <a:chExt cx="2380" cy="1291"/>
          </a:xfrm>
        </p:grpSpPr>
        <p:sp>
          <p:nvSpPr>
            <p:cNvPr id="56324" name="AutoShape 4"/>
            <p:cNvSpPr>
              <a:spLocks noChangeAspect="1" noChangeArrowheads="1" noTextEdit="1"/>
            </p:cNvSpPr>
            <p:nvPr/>
          </p:nvSpPr>
          <p:spPr bwMode="auto">
            <a:xfrm>
              <a:off x="0" y="0"/>
              <a:ext cx="2380" cy="12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26" name="Rectangle 6"/>
            <p:cNvSpPr>
              <a:spLocks noChangeArrowheads="1"/>
            </p:cNvSpPr>
            <p:nvPr/>
          </p:nvSpPr>
          <p:spPr bwMode="auto">
            <a:xfrm>
              <a:off x="2" y="2"/>
              <a:ext cx="2371" cy="1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27" name="Rectangle 7"/>
            <p:cNvSpPr>
              <a:spLocks noChangeArrowheads="1"/>
            </p:cNvSpPr>
            <p:nvPr/>
          </p:nvSpPr>
          <p:spPr bwMode="auto">
            <a:xfrm>
              <a:off x="615" y="69"/>
              <a:ext cx="1684" cy="7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28" name="Freeform 8"/>
            <p:cNvSpPr>
              <a:spLocks noEditPoints="1"/>
            </p:cNvSpPr>
            <p:nvPr/>
          </p:nvSpPr>
          <p:spPr bwMode="auto">
            <a:xfrm>
              <a:off x="617" y="65"/>
              <a:ext cx="1684" cy="698"/>
            </a:xfrm>
            <a:custGeom>
              <a:avLst/>
              <a:gdLst/>
              <a:ahLst/>
              <a:cxnLst>
                <a:cxn ang="0">
                  <a:pos x="0" y="694"/>
                </a:cxn>
                <a:cxn ang="0">
                  <a:pos x="1684" y="694"/>
                </a:cxn>
                <a:cxn ang="0">
                  <a:pos x="1684" y="698"/>
                </a:cxn>
                <a:cxn ang="0">
                  <a:pos x="0" y="698"/>
                </a:cxn>
                <a:cxn ang="0">
                  <a:pos x="0" y="694"/>
                </a:cxn>
                <a:cxn ang="0">
                  <a:pos x="0" y="609"/>
                </a:cxn>
                <a:cxn ang="0">
                  <a:pos x="1684" y="609"/>
                </a:cxn>
                <a:cxn ang="0">
                  <a:pos x="1684" y="614"/>
                </a:cxn>
                <a:cxn ang="0">
                  <a:pos x="0" y="614"/>
                </a:cxn>
                <a:cxn ang="0">
                  <a:pos x="0" y="609"/>
                </a:cxn>
                <a:cxn ang="0">
                  <a:pos x="0" y="520"/>
                </a:cxn>
                <a:cxn ang="0">
                  <a:pos x="1684" y="520"/>
                </a:cxn>
                <a:cxn ang="0">
                  <a:pos x="1684" y="525"/>
                </a:cxn>
                <a:cxn ang="0">
                  <a:pos x="0" y="525"/>
                </a:cxn>
                <a:cxn ang="0">
                  <a:pos x="0" y="520"/>
                </a:cxn>
                <a:cxn ang="0">
                  <a:pos x="0" y="436"/>
                </a:cxn>
                <a:cxn ang="0">
                  <a:pos x="1684" y="436"/>
                </a:cxn>
                <a:cxn ang="0">
                  <a:pos x="1684" y="440"/>
                </a:cxn>
                <a:cxn ang="0">
                  <a:pos x="0" y="440"/>
                </a:cxn>
                <a:cxn ang="0">
                  <a:pos x="0" y="436"/>
                </a:cxn>
                <a:cxn ang="0">
                  <a:pos x="0" y="347"/>
                </a:cxn>
                <a:cxn ang="0">
                  <a:pos x="1684" y="347"/>
                </a:cxn>
                <a:cxn ang="0">
                  <a:pos x="1684" y="351"/>
                </a:cxn>
                <a:cxn ang="0">
                  <a:pos x="0" y="351"/>
                </a:cxn>
                <a:cxn ang="0">
                  <a:pos x="0" y="347"/>
                </a:cxn>
                <a:cxn ang="0">
                  <a:pos x="0" y="262"/>
                </a:cxn>
                <a:cxn ang="0">
                  <a:pos x="1684" y="262"/>
                </a:cxn>
                <a:cxn ang="0">
                  <a:pos x="1684" y="267"/>
                </a:cxn>
                <a:cxn ang="0">
                  <a:pos x="0" y="267"/>
                </a:cxn>
                <a:cxn ang="0">
                  <a:pos x="0" y="262"/>
                </a:cxn>
                <a:cxn ang="0">
                  <a:pos x="0" y="173"/>
                </a:cxn>
                <a:cxn ang="0">
                  <a:pos x="1684" y="173"/>
                </a:cxn>
                <a:cxn ang="0">
                  <a:pos x="1684" y="178"/>
                </a:cxn>
                <a:cxn ang="0">
                  <a:pos x="0" y="178"/>
                </a:cxn>
                <a:cxn ang="0">
                  <a:pos x="0" y="173"/>
                </a:cxn>
                <a:cxn ang="0">
                  <a:pos x="0" y="89"/>
                </a:cxn>
                <a:cxn ang="0">
                  <a:pos x="1684" y="89"/>
                </a:cxn>
                <a:cxn ang="0">
                  <a:pos x="1684" y="93"/>
                </a:cxn>
                <a:cxn ang="0">
                  <a:pos x="0" y="93"/>
                </a:cxn>
                <a:cxn ang="0">
                  <a:pos x="0" y="89"/>
                </a:cxn>
                <a:cxn ang="0">
                  <a:pos x="0" y="0"/>
                </a:cxn>
                <a:cxn ang="0">
                  <a:pos x="1684" y="0"/>
                </a:cxn>
                <a:cxn ang="0">
                  <a:pos x="1684" y="4"/>
                </a:cxn>
                <a:cxn ang="0">
                  <a:pos x="0" y="4"/>
                </a:cxn>
                <a:cxn ang="0">
                  <a:pos x="0" y="0"/>
                </a:cxn>
              </a:cxnLst>
              <a:rect l="0" t="0" r="r" b="b"/>
              <a:pathLst>
                <a:path w="1684" h="698">
                  <a:moveTo>
                    <a:pt x="0" y="694"/>
                  </a:moveTo>
                  <a:lnTo>
                    <a:pt x="1684" y="694"/>
                  </a:lnTo>
                  <a:lnTo>
                    <a:pt x="1684" y="698"/>
                  </a:lnTo>
                  <a:lnTo>
                    <a:pt x="0" y="698"/>
                  </a:lnTo>
                  <a:lnTo>
                    <a:pt x="0" y="694"/>
                  </a:lnTo>
                  <a:close/>
                  <a:moveTo>
                    <a:pt x="0" y="609"/>
                  </a:moveTo>
                  <a:lnTo>
                    <a:pt x="1684" y="609"/>
                  </a:lnTo>
                  <a:lnTo>
                    <a:pt x="1684" y="614"/>
                  </a:lnTo>
                  <a:lnTo>
                    <a:pt x="0" y="614"/>
                  </a:lnTo>
                  <a:lnTo>
                    <a:pt x="0" y="609"/>
                  </a:lnTo>
                  <a:close/>
                  <a:moveTo>
                    <a:pt x="0" y="520"/>
                  </a:moveTo>
                  <a:lnTo>
                    <a:pt x="1684" y="520"/>
                  </a:lnTo>
                  <a:lnTo>
                    <a:pt x="1684" y="525"/>
                  </a:lnTo>
                  <a:lnTo>
                    <a:pt x="0" y="525"/>
                  </a:lnTo>
                  <a:lnTo>
                    <a:pt x="0" y="520"/>
                  </a:lnTo>
                  <a:close/>
                  <a:moveTo>
                    <a:pt x="0" y="436"/>
                  </a:moveTo>
                  <a:lnTo>
                    <a:pt x="1684" y="436"/>
                  </a:lnTo>
                  <a:lnTo>
                    <a:pt x="1684" y="440"/>
                  </a:lnTo>
                  <a:lnTo>
                    <a:pt x="0" y="440"/>
                  </a:lnTo>
                  <a:lnTo>
                    <a:pt x="0" y="436"/>
                  </a:lnTo>
                  <a:close/>
                  <a:moveTo>
                    <a:pt x="0" y="347"/>
                  </a:moveTo>
                  <a:lnTo>
                    <a:pt x="1684" y="347"/>
                  </a:lnTo>
                  <a:lnTo>
                    <a:pt x="1684" y="351"/>
                  </a:lnTo>
                  <a:lnTo>
                    <a:pt x="0" y="351"/>
                  </a:lnTo>
                  <a:lnTo>
                    <a:pt x="0" y="347"/>
                  </a:lnTo>
                  <a:close/>
                  <a:moveTo>
                    <a:pt x="0" y="262"/>
                  </a:moveTo>
                  <a:lnTo>
                    <a:pt x="1684" y="262"/>
                  </a:lnTo>
                  <a:lnTo>
                    <a:pt x="1684" y="267"/>
                  </a:lnTo>
                  <a:lnTo>
                    <a:pt x="0" y="267"/>
                  </a:lnTo>
                  <a:lnTo>
                    <a:pt x="0" y="262"/>
                  </a:lnTo>
                  <a:close/>
                  <a:moveTo>
                    <a:pt x="0" y="173"/>
                  </a:moveTo>
                  <a:lnTo>
                    <a:pt x="1684" y="173"/>
                  </a:lnTo>
                  <a:lnTo>
                    <a:pt x="1684" y="178"/>
                  </a:lnTo>
                  <a:lnTo>
                    <a:pt x="0" y="178"/>
                  </a:lnTo>
                  <a:lnTo>
                    <a:pt x="0" y="173"/>
                  </a:lnTo>
                  <a:close/>
                  <a:moveTo>
                    <a:pt x="0" y="89"/>
                  </a:moveTo>
                  <a:lnTo>
                    <a:pt x="1684" y="89"/>
                  </a:lnTo>
                  <a:lnTo>
                    <a:pt x="1684" y="93"/>
                  </a:lnTo>
                  <a:lnTo>
                    <a:pt x="0" y="93"/>
                  </a:lnTo>
                  <a:lnTo>
                    <a:pt x="0" y="89"/>
                  </a:lnTo>
                  <a:close/>
                  <a:moveTo>
                    <a:pt x="0" y="0"/>
                  </a:moveTo>
                  <a:lnTo>
                    <a:pt x="1684" y="0"/>
                  </a:lnTo>
                  <a:lnTo>
                    <a:pt x="1684" y="4"/>
                  </a:lnTo>
                  <a:lnTo>
                    <a:pt x="0" y="4"/>
                  </a:lnTo>
                  <a:lnTo>
                    <a:pt x="0" y="0"/>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29" name="Freeform 9"/>
            <p:cNvSpPr>
              <a:spLocks noEditPoints="1"/>
            </p:cNvSpPr>
            <p:nvPr/>
          </p:nvSpPr>
          <p:spPr bwMode="auto">
            <a:xfrm>
              <a:off x="684" y="772"/>
              <a:ext cx="1358" cy="76"/>
            </a:xfrm>
            <a:custGeom>
              <a:avLst/>
              <a:gdLst/>
              <a:ahLst/>
              <a:cxnLst>
                <a:cxn ang="0">
                  <a:pos x="0" y="36"/>
                </a:cxn>
                <a:cxn ang="0">
                  <a:pos x="94" y="36"/>
                </a:cxn>
                <a:cxn ang="0">
                  <a:pos x="94" y="76"/>
                </a:cxn>
                <a:cxn ang="0">
                  <a:pos x="0" y="76"/>
                </a:cxn>
                <a:cxn ang="0">
                  <a:pos x="0" y="36"/>
                </a:cxn>
                <a:cxn ang="0">
                  <a:pos x="425" y="0"/>
                </a:cxn>
                <a:cxn ang="0">
                  <a:pos x="518" y="0"/>
                </a:cxn>
                <a:cxn ang="0">
                  <a:pos x="518" y="76"/>
                </a:cxn>
                <a:cxn ang="0">
                  <a:pos x="425" y="76"/>
                </a:cxn>
                <a:cxn ang="0">
                  <a:pos x="425" y="0"/>
                </a:cxn>
                <a:cxn ang="0">
                  <a:pos x="844" y="40"/>
                </a:cxn>
                <a:cxn ang="0">
                  <a:pos x="938" y="40"/>
                </a:cxn>
                <a:cxn ang="0">
                  <a:pos x="938" y="76"/>
                </a:cxn>
                <a:cxn ang="0">
                  <a:pos x="844" y="76"/>
                </a:cxn>
                <a:cxn ang="0">
                  <a:pos x="844" y="40"/>
                </a:cxn>
                <a:cxn ang="0">
                  <a:pos x="1264" y="36"/>
                </a:cxn>
                <a:cxn ang="0">
                  <a:pos x="1358" y="36"/>
                </a:cxn>
                <a:cxn ang="0">
                  <a:pos x="1358" y="76"/>
                </a:cxn>
                <a:cxn ang="0">
                  <a:pos x="1264" y="76"/>
                </a:cxn>
                <a:cxn ang="0">
                  <a:pos x="1264" y="36"/>
                </a:cxn>
              </a:cxnLst>
              <a:rect l="0" t="0" r="r" b="b"/>
              <a:pathLst>
                <a:path w="1358" h="76">
                  <a:moveTo>
                    <a:pt x="0" y="36"/>
                  </a:moveTo>
                  <a:lnTo>
                    <a:pt x="94" y="36"/>
                  </a:lnTo>
                  <a:lnTo>
                    <a:pt x="94" y="76"/>
                  </a:lnTo>
                  <a:lnTo>
                    <a:pt x="0" y="76"/>
                  </a:lnTo>
                  <a:lnTo>
                    <a:pt x="0" y="36"/>
                  </a:lnTo>
                  <a:close/>
                  <a:moveTo>
                    <a:pt x="425" y="0"/>
                  </a:moveTo>
                  <a:lnTo>
                    <a:pt x="518" y="0"/>
                  </a:lnTo>
                  <a:lnTo>
                    <a:pt x="518" y="76"/>
                  </a:lnTo>
                  <a:lnTo>
                    <a:pt x="425" y="76"/>
                  </a:lnTo>
                  <a:lnTo>
                    <a:pt x="425" y="0"/>
                  </a:lnTo>
                  <a:close/>
                  <a:moveTo>
                    <a:pt x="844" y="40"/>
                  </a:moveTo>
                  <a:lnTo>
                    <a:pt x="938" y="40"/>
                  </a:lnTo>
                  <a:lnTo>
                    <a:pt x="938" y="76"/>
                  </a:lnTo>
                  <a:lnTo>
                    <a:pt x="844" y="76"/>
                  </a:lnTo>
                  <a:lnTo>
                    <a:pt x="844" y="40"/>
                  </a:lnTo>
                  <a:close/>
                  <a:moveTo>
                    <a:pt x="1264" y="36"/>
                  </a:moveTo>
                  <a:lnTo>
                    <a:pt x="1358" y="36"/>
                  </a:lnTo>
                  <a:lnTo>
                    <a:pt x="1358" y="76"/>
                  </a:lnTo>
                  <a:lnTo>
                    <a:pt x="1264" y="76"/>
                  </a:lnTo>
                  <a:lnTo>
                    <a:pt x="1264" y="36"/>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30" name="Freeform 10"/>
            <p:cNvSpPr>
              <a:spLocks noEditPoints="1"/>
            </p:cNvSpPr>
            <p:nvPr/>
          </p:nvSpPr>
          <p:spPr bwMode="auto">
            <a:xfrm>
              <a:off x="778" y="844"/>
              <a:ext cx="1358" cy="4"/>
            </a:xfrm>
            <a:custGeom>
              <a:avLst/>
              <a:gdLst/>
              <a:ahLst/>
              <a:cxnLst>
                <a:cxn ang="0">
                  <a:pos x="0" y="0"/>
                </a:cxn>
                <a:cxn ang="0">
                  <a:pos x="94" y="0"/>
                </a:cxn>
                <a:cxn ang="0">
                  <a:pos x="94" y="4"/>
                </a:cxn>
                <a:cxn ang="0">
                  <a:pos x="0" y="4"/>
                </a:cxn>
                <a:cxn ang="0">
                  <a:pos x="0" y="0"/>
                </a:cxn>
                <a:cxn ang="0">
                  <a:pos x="424" y="0"/>
                </a:cxn>
                <a:cxn ang="0">
                  <a:pos x="513" y="0"/>
                </a:cxn>
                <a:cxn ang="0">
                  <a:pos x="513" y="4"/>
                </a:cxn>
                <a:cxn ang="0">
                  <a:pos x="424" y="4"/>
                </a:cxn>
                <a:cxn ang="0">
                  <a:pos x="424" y="0"/>
                </a:cxn>
                <a:cxn ang="0">
                  <a:pos x="844" y="0"/>
                </a:cxn>
                <a:cxn ang="0">
                  <a:pos x="938" y="0"/>
                </a:cxn>
                <a:cxn ang="0">
                  <a:pos x="938" y="4"/>
                </a:cxn>
                <a:cxn ang="0">
                  <a:pos x="844" y="4"/>
                </a:cxn>
                <a:cxn ang="0">
                  <a:pos x="844" y="0"/>
                </a:cxn>
                <a:cxn ang="0">
                  <a:pos x="1264" y="0"/>
                </a:cxn>
                <a:cxn ang="0">
                  <a:pos x="1358" y="0"/>
                </a:cxn>
                <a:cxn ang="0">
                  <a:pos x="1358" y="4"/>
                </a:cxn>
                <a:cxn ang="0">
                  <a:pos x="1264" y="4"/>
                </a:cxn>
                <a:cxn ang="0">
                  <a:pos x="1264" y="0"/>
                </a:cxn>
              </a:cxnLst>
              <a:rect l="0" t="0" r="r" b="b"/>
              <a:pathLst>
                <a:path w="1358" h="4">
                  <a:moveTo>
                    <a:pt x="0" y="0"/>
                  </a:moveTo>
                  <a:lnTo>
                    <a:pt x="94" y="0"/>
                  </a:lnTo>
                  <a:lnTo>
                    <a:pt x="94" y="4"/>
                  </a:lnTo>
                  <a:lnTo>
                    <a:pt x="0" y="4"/>
                  </a:lnTo>
                  <a:lnTo>
                    <a:pt x="0" y="0"/>
                  </a:lnTo>
                  <a:close/>
                  <a:moveTo>
                    <a:pt x="424" y="0"/>
                  </a:moveTo>
                  <a:lnTo>
                    <a:pt x="513" y="0"/>
                  </a:lnTo>
                  <a:lnTo>
                    <a:pt x="513" y="4"/>
                  </a:lnTo>
                  <a:lnTo>
                    <a:pt x="424" y="4"/>
                  </a:lnTo>
                  <a:lnTo>
                    <a:pt x="424" y="0"/>
                  </a:lnTo>
                  <a:close/>
                  <a:moveTo>
                    <a:pt x="844" y="0"/>
                  </a:moveTo>
                  <a:lnTo>
                    <a:pt x="938" y="0"/>
                  </a:lnTo>
                  <a:lnTo>
                    <a:pt x="938" y="4"/>
                  </a:lnTo>
                  <a:lnTo>
                    <a:pt x="844" y="4"/>
                  </a:lnTo>
                  <a:lnTo>
                    <a:pt x="844" y="0"/>
                  </a:lnTo>
                  <a:close/>
                  <a:moveTo>
                    <a:pt x="1264" y="0"/>
                  </a:moveTo>
                  <a:lnTo>
                    <a:pt x="1358" y="0"/>
                  </a:lnTo>
                  <a:lnTo>
                    <a:pt x="1358" y="4"/>
                  </a:lnTo>
                  <a:lnTo>
                    <a:pt x="1264" y="4"/>
                  </a:lnTo>
                  <a:lnTo>
                    <a:pt x="1264" y="0"/>
                  </a:lnTo>
                  <a:close/>
                </a:path>
              </a:pathLst>
            </a:custGeom>
            <a:solidFill>
              <a:srgbClr val="C0504D"/>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31" name="Freeform 11"/>
            <p:cNvSpPr>
              <a:spLocks noEditPoints="1"/>
            </p:cNvSpPr>
            <p:nvPr/>
          </p:nvSpPr>
          <p:spPr bwMode="auto">
            <a:xfrm>
              <a:off x="872" y="180"/>
              <a:ext cx="1357" cy="668"/>
            </a:xfrm>
            <a:custGeom>
              <a:avLst/>
              <a:gdLst/>
              <a:ahLst/>
              <a:cxnLst>
                <a:cxn ang="0">
                  <a:pos x="0" y="27"/>
                </a:cxn>
                <a:cxn ang="0">
                  <a:pos x="93" y="27"/>
                </a:cxn>
                <a:cxn ang="0">
                  <a:pos x="93" y="668"/>
                </a:cxn>
                <a:cxn ang="0">
                  <a:pos x="0" y="668"/>
                </a:cxn>
                <a:cxn ang="0">
                  <a:pos x="0" y="27"/>
                </a:cxn>
                <a:cxn ang="0">
                  <a:pos x="419" y="9"/>
                </a:cxn>
                <a:cxn ang="0">
                  <a:pos x="513" y="9"/>
                </a:cxn>
                <a:cxn ang="0">
                  <a:pos x="513" y="668"/>
                </a:cxn>
                <a:cxn ang="0">
                  <a:pos x="419" y="668"/>
                </a:cxn>
                <a:cxn ang="0">
                  <a:pos x="419" y="9"/>
                </a:cxn>
                <a:cxn ang="0">
                  <a:pos x="844" y="0"/>
                </a:cxn>
                <a:cxn ang="0">
                  <a:pos x="938" y="0"/>
                </a:cxn>
                <a:cxn ang="0">
                  <a:pos x="938" y="668"/>
                </a:cxn>
                <a:cxn ang="0">
                  <a:pos x="844" y="668"/>
                </a:cxn>
                <a:cxn ang="0">
                  <a:pos x="844" y="0"/>
                </a:cxn>
                <a:cxn ang="0">
                  <a:pos x="1264" y="5"/>
                </a:cxn>
                <a:cxn ang="0">
                  <a:pos x="1357" y="5"/>
                </a:cxn>
                <a:cxn ang="0">
                  <a:pos x="1357" y="668"/>
                </a:cxn>
                <a:cxn ang="0">
                  <a:pos x="1264" y="668"/>
                </a:cxn>
                <a:cxn ang="0">
                  <a:pos x="1264" y="5"/>
                </a:cxn>
              </a:cxnLst>
              <a:rect l="0" t="0" r="r" b="b"/>
              <a:pathLst>
                <a:path w="1357" h="668">
                  <a:moveTo>
                    <a:pt x="0" y="27"/>
                  </a:moveTo>
                  <a:lnTo>
                    <a:pt x="93" y="27"/>
                  </a:lnTo>
                  <a:lnTo>
                    <a:pt x="93" y="668"/>
                  </a:lnTo>
                  <a:lnTo>
                    <a:pt x="0" y="668"/>
                  </a:lnTo>
                  <a:lnTo>
                    <a:pt x="0" y="27"/>
                  </a:lnTo>
                  <a:close/>
                  <a:moveTo>
                    <a:pt x="419" y="9"/>
                  </a:moveTo>
                  <a:lnTo>
                    <a:pt x="513" y="9"/>
                  </a:lnTo>
                  <a:lnTo>
                    <a:pt x="513" y="668"/>
                  </a:lnTo>
                  <a:lnTo>
                    <a:pt x="419" y="668"/>
                  </a:lnTo>
                  <a:lnTo>
                    <a:pt x="419" y="9"/>
                  </a:lnTo>
                  <a:close/>
                  <a:moveTo>
                    <a:pt x="844" y="0"/>
                  </a:moveTo>
                  <a:lnTo>
                    <a:pt x="938" y="0"/>
                  </a:lnTo>
                  <a:lnTo>
                    <a:pt x="938" y="668"/>
                  </a:lnTo>
                  <a:lnTo>
                    <a:pt x="844" y="668"/>
                  </a:lnTo>
                  <a:lnTo>
                    <a:pt x="844" y="0"/>
                  </a:lnTo>
                  <a:close/>
                  <a:moveTo>
                    <a:pt x="1264" y="5"/>
                  </a:moveTo>
                  <a:lnTo>
                    <a:pt x="1357" y="5"/>
                  </a:lnTo>
                  <a:lnTo>
                    <a:pt x="1357" y="668"/>
                  </a:lnTo>
                  <a:lnTo>
                    <a:pt x="1264" y="668"/>
                  </a:lnTo>
                  <a:lnTo>
                    <a:pt x="1264" y="5"/>
                  </a:lnTo>
                  <a:close/>
                </a:path>
              </a:pathLst>
            </a:custGeom>
            <a:solidFill>
              <a:srgbClr val="9BBB59"/>
            </a:solidFill>
            <a:ln w="9525">
              <a:noFill/>
              <a:round/>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32" name="Rectangle 12"/>
            <p:cNvSpPr>
              <a:spLocks noChangeArrowheads="1"/>
            </p:cNvSpPr>
            <p:nvPr/>
          </p:nvSpPr>
          <p:spPr bwMode="auto">
            <a:xfrm>
              <a:off x="615" y="67"/>
              <a:ext cx="5" cy="783"/>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33" name="Rectangle 13"/>
            <p:cNvSpPr>
              <a:spLocks noChangeArrowheads="1"/>
            </p:cNvSpPr>
            <p:nvPr/>
          </p:nvSpPr>
          <p:spPr bwMode="auto">
            <a:xfrm>
              <a:off x="617" y="848"/>
              <a:ext cx="1684" cy="4"/>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34" name="Rectangle 14"/>
            <p:cNvSpPr>
              <a:spLocks noChangeArrowheads="1"/>
            </p:cNvSpPr>
            <p:nvPr/>
          </p:nvSpPr>
          <p:spPr bwMode="auto">
            <a:xfrm>
              <a:off x="617" y="848"/>
              <a:ext cx="1684" cy="4"/>
            </a:xfrm>
            <a:prstGeom prst="rect">
              <a:avLst/>
            </a:pr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35" name="Freeform 15"/>
            <p:cNvSpPr>
              <a:spLocks noEditPoints="1"/>
            </p:cNvSpPr>
            <p:nvPr/>
          </p:nvSpPr>
          <p:spPr bwMode="auto">
            <a:xfrm>
              <a:off x="615" y="850"/>
              <a:ext cx="1689" cy="107"/>
            </a:xfrm>
            <a:custGeom>
              <a:avLst/>
              <a:gdLst/>
              <a:ahLst/>
              <a:cxnLst>
                <a:cxn ang="0">
                  <a:pos x="5" y="0"/>
                </a:cxn>
                <a:cxn ang="0">
                  <a:pos x="5" y="107"/>
                </a:cxn>
                <a:cxn ang="0">
                  <a:pos x="0" y="107"/>
                </a:cxn>
                <a:cxn ang="0">
                  <a:pos x="0" y="0"/>
                </a:cxn>
                <a:cxn ang="0">
                  <a:pos x="5" y="0"/>
                </a:cxn>
                <a:cxn ang="0">
                  <a:pos x="424" y="0"/>
                </a:cxn>
                <a:cxn ang="0">
                  <a:pos x="424" y="107"/>
                </a:cxn>
                <a:cxn ang="0">
                  <a:pos x="419" y="107"/>
                </a:cxn>
                <a:cxn ang="0">
                  <a:pos x="419" y="0"/>
                </a:cxn>
                <a:cxn ang="0">
                  <a:pos x="424" y="0"/>
                </a:cxn>
                <a:cxn ang="0">
                  <a:pos x="844" y="0"/>
                </a:cxn>
                <a:cxn ang="0">
                  <a:pos x="844" y="107"/>
                </a:cxn>
                <a:cxn ang="0">
                  <a:pos x="839" y="107"/>
                </a:cxn>
                <a:cxn ang="0">
                  <a:pos x="839" y="0"/>
                </a:cxn>
                <a:cxn ang="0">
                  <a:pos x="844" y="0"/>
                </a:cxn>
                <a:cxn ang="0">
                  <a:pos x="1269" y="0"/>
                </a:cxn>
                <a:cxn ang="0">
                  <a:pos x="1269" y="107"/>
                </a:cxn>
                <a:cxn ang="0">
                  <a:pos x="1264" y="107"/>
                </a:cxn>
                <a:cxn ang="0">
                  <a:pos x="1264" y="0"/>
                </a:cxn>
                <a:cxn ang="0">
                  <a:pos x="1269" y="0"/>
                </a:cxn>
                <a:cxn ang="0">
                  <a:pos x="1689" y="0"/>
                </a:cxn>
                <a:cxn ang="0">
                  <a:pos x="1689" y="107"/>
                </a:cxn>
                <a:cxn ang="0">
                  <a:pos x="1684" y="107"/>
                </a:cxn>
                <a:cxn ang="0">
                  <a:pos x="1684" y="0"/>
                </a:cxn>
                <a:cxn ang="0">
                  <a:pos x="1689" y="0"/>
                </a:cxn>
              </a:cxnLst>
              <a:rect l="0" t="0" r="r" b="b"/>
              <a:pathLst>
                <a:path w="1689" h="107">
                  <a:moveTo>
                    <a:pt x="5" y="0"/>
                  </a:moveTo>
                  <a:lnTo>
                    <a:pt x="5" y="107"/>
                  </a:lnTo>
                  <a:lnTo>
                    <a:pt x="0" y="107"/>
                  </a:lnTo>
                  <a:lnTo>
                    <a:pt x="0" y="0"/>
                  </a:lnTo>
                  <a:lnTo>
                    <a:pt x="5" y="0"/>
                  </a:lnTo>
                  <a:close/>
                  <a:moveTo>
                    <a:pt x="424" y="0"/>
                  </a:moveTo>
                  <a:lnTo>
                    <a:pt x="424" y="107"/>
                  </a:lnTo>
                  <a:lnTo>
                    <a:pt x="419" y="107"/>
                  </a:lnTo>
                  <a:lnTo>
                    <a:pt x="419" y="0"/>
                  </a:lnTo>
                  <a:lnTo>
                    <a:pt x="424" y="0"/>
                  </a:lnTo>
                  <a:close/>
                  <a:moveTo>
                    <a:pt x="844" y="0"/>
                  </a:moveTo>
                  <a:lnTo>
                    <a:pt x="844" y="107"/>
                  </a:lnTo>
                  <a:lnTo>
                    <a:pt x="839" y="107"/>
                  </a:lnTo>
                  <a:lnTo>
                    <a:pt x="839" y="0"/>
                  </a:lnTo>
                  <a:lnTo>
                    <a:pt x="844" y="0"/>
                  </a:lnTo>
                  <a:close/>
                  <a:moveTo>
                    <a:pt x="1269" y="0"/>
                  </a:moveTo>
                  <a:lnTo>
                    <a:pt x="1269" y="107"/>
                  </a:lnTo>
                  <a:lnTo>
                    <a:pt x="1264" y="107"/>
                  </a:lnTo>
                  <a:lnTo>
                    <a:pt x="1264" y="0"/>
                  </a:lnTo>
                  <a:lnTo>
                    <a:pt x="1269" y="0"/>
                  </a:lnTo>
                  <a:close/>
                  <a:moveTo>
                    <a:pt x="1689" y="0"/>
                  </a:moveTo>
                  <a:lnTo>
                    <a:pt x="1689" y="107"/>
                  </a:lnTo>
                  <a:lnTo>
                    <a:pt x="1684" y="107"/>
                  </a:lnTo>
                  <a:lnTo>
                    <a:pt x="1684" y="0"/>
                  </a:lnTo>
                  <a:lnTo>
                    <a:pt x="1689" y="0"/>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36" name="Rectangle 16"/>
            <p:cNvSpPr>
              <a:spLocks noChangeArrowheads="1"/>
            </p:cNvSpPr>
            <p:nvPr/>
          </p:nvSpPr>
          <p:spPr bwMode="auto">
            <a:xfrm>
              <a:off x="755" y="870"/>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2007</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37" name="Rectangle 17"/>
            <p:cNvSpPr>
              <a:spLocks noChangeArrowheads="1"/>
            </p:cNvSpPr>
            <p:nvPr/>
          </p:nvSpPr>
          <p:spPr bwMode="auto">
            <a:xfrm>
              <a:off x="1177" y="870"/>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2008</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38" name="Rectangle 18"/>
            <p:cNvSpPr>
              <a:spLocks noChangeArrowheads="1"/>
            </p:cNvSpPr>
            <p:nvPr/>
          </p:nvSpPr>
          <p:spPr bwMode="auto">
            <a:xfrm>
              <a:off x="1598" y="870"/>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2009</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39" name="Rectangle 19"/>
            <p:cNvSpPr>
              <a:spLocks noChangeArrowheads="1"/>
            </p:cNvSpPr>
            <p:nvPr/>
          </p:nvSpPr>
          <p:spPr bwMode="auto">
            <a:xfrm>
              <a:off x="2019" y="870"/>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2010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40" name="Freeform 20"/>
            <p:cNvSpPr>
              <a:spLocks noEditPoints="1"/>
            </p:cNvSpPr>
            <p:nvPr/>
          </p:nvSpPr>
          <p:spPr bwMode="auto">
            <a:xfrm>
              <a:off x="111" y="955"/>
              <a:ext cx="2193" cy="100"/>
            </a:xfrm>
            <a:custGeom>
              <a:avLst/>
              <a:gdLst/>
              <a:ahLst/>
              <a:cxnLst>
                <a:cxn ang="0">
                  <a:pos x="3" y="0"/>
                </a:cxn>
                <a:cxn ang="0">
                  <a:pos x="2190" y="0"/>
                </a:cxn>
                <a:cxn ang="0">
                  <a:pos x="2190" y="4"/>
                </a:cxn>
                <a:cxn ang="0">
                  <a:pos x="3" y="4"/>
                </a:cxn>
                <a:cxn ang="0">
                  <a:pos x="3" y="0"/>
                </a:cxn>
                <a:cxn ang="0">
                  <a:pos x="5" y="2"/>
                </a:cxn>
                <a:cxn ang="0">
                  <a:pos x="5" y="100"/>
                </a:cxn>
                <a:cxn ang="0">
                  <a:pos x="0" y="100"/>
                </a:cxn>
                <a:cxn ang="0">
                  <a:pos x="0" y="2"/>
                </a:cxn>
                <a:cxn ang="0">
                  <a:pos x="5" y="2"/>
                </a:cxn>
                <a:cxn ang="0">
                  <a:pos x="509" y="2"/>
                </a:cxn>
                <a:cxn ang="0">
                  <a:pos x="509" y="100"/>
                </a:cxn>
                <a:cxn ang="0">
                  <a:pos x="504" y="100"/>
                </a:cxn>
                <a:cxn ang="0">
                  <a:pos x="504" y="2"/>
                </a:cxn>
                <a:cxn ang="0">
                  <a:pos x="509" y="2"/>
                </a:cxn>
                <a:cxn ang="0">
                  <a:pos x="509" y="2"/>
                </a:cxn>
                <a:cxn ang="0">
                  <a:pos x="509" y="100"/>
                </a:cxn>
                <a:cxn ang="0">
                  <a:pos x="504" y="100"/>
                </a:cxn>
                <a:cxn ang="0">
                  <a:pos x="504" y="2"/>
                </a:cxn>
                <a:cxn ang="0">
                  <a:pos x="509" y="2"/>
                </a:cxn>
                <a:cxn ang="0">
                  <a:pos x="928" y="2"/>
                </a:cxn>
                <a:cxn ang="0">
                  <a:pos x="928" y="100"/>
                </a:cxn>
                <a:cxn ang="0">
                  <a:pos x="923" y="100"/>
                </a:cxn>
                <a:cxn ang="0">
                  <a:pos x="923" y="2"/>
                </a:cxn>
                <a:cxn ang="0">
                  <a:pos x="928" y="2"/>
                </a:cxn>
                <a:cxn ang="0">
                  <a:pos x="928" y="2"/>
                </a:cxn>
                <a:cxn ang="0">
                  <a:pos x="928" y="100"/>
                </a:cxn>
                <a:cxn ang="0">
                  <a:pos x="923" y="100"/>
                </a:cxn>
                <a:cxn ang="0">
                  <a:pos x="923" y="2"/>
                </a:cxn>
                <a:cxn ang="0">
                  <a:pos x="928" y="2"/>
                </a:cxn>
                <a:cxn ang="0">
                  <a:pos x="1348" y="2"/>
                </a:cxn>
                <a:cxn ang="0">
                  <a:pos x="1348" y="100"/>
                </a:cxn>
                <a:cxn ang="0">
                  <a:pos x="1343" y="100"/>
                </a:cxn>
                <a:cxn ang="0">
                  <a:pos x="1343" y="2"/>
                </a:cxn>
                <a:cxn ang="0">
                  <a:pos x="1348" y="2"/>
                </a:cxn>
                <a:cxn ang="0">
                  <a:pos x="1348" y="2"/>
                </a:cxn>
                <a:cxn ang="0">
                  <a:pos x="1348" y="100"/>
                </a:cxn>
                <a:cxn ang="0">
                  <a:pos x="1343" y="100"/>
                </a:cxn>
                <a:cxn ang="0">
                  <a:pos x="1343" y="2"/>
                </a:cxn>
                <a:cxn ang="0">
                  <a:pos x="1348" y="2"/>
                </a:cxn>
                <a:cxn ang="0">
                  <a:pos x="1773" y="2"/>
                </a:cxn>
                <a:cxn ang="0">
                  <a:pos x="1773" y="100"/>
                </a:cxn>
                <a:cxn ang="0">
                  <a:pos x="1768" y="100"/>
                </a:cxn>
                <a:cxn ang="0">
                  <a:pos x="1768" y="2"/>
                </a:cxn>
                <a:cxn ang="0">
                  <a:pos x="1773" y="2"/>
                </a:cxn>
                <a:cxn ang="0">
                  <a:pos x="1773" y="2"/>
                </a:cxn>
                <a:cxn ang="0">
                  <a:pos x="1773" y="100"/>
                </a:cxn>
                <a:cxn ang="0">
                  <a:pos x="1768" y="100"/>
                </a:cxn>
                <a:cxn ang="0">
                  <a:pos x="1768" y="2"/>
                </a:cxn>
                <a:cxn ang="0">
                  <a:pos x="1773" y="2"/>
                </a:cxn>
                <a:cxn ang="0">
                  <a:pos x="2193" y="2"/>
                </a:cxn>
                <a:cxn ang="0">
                  <a:pos x="2193" y="100"/>
                </a:cxn>
                <a:cxn ang="0">
                  <a:pos x="2188" y="100"/>
                </a:cxn>
                <a:cxn ang="0">
                  <a:pos x="2188" y="2"/>
                </a:cxn>
                <a:cxn ang="0">
                  <a:pos x="2193" y="2"/>
                </a:cxn>
                <a:cxn ang="0">
                  <a:pos x="2193" y="2"/>
                </a:cxn>
                <a:cxn ang="0">
                  <a:pos x="2193" y="100"/>
                </a:cxn>
                <a:cxn ang="0">
                  <a:pos x="2188" y="100"/>
                </a:cxn>
                <a:cxn ang="0">
                  <a:pos x="2188" y="2"/>
                </a:cxn>
                <a:cxn ang="0">
                  <a:pos x="2193" y="2"/>
                </a:cxn>
              </a:cxnLst>
              <a:rect l="0" t="0" r="r" b="b"/>
              <a:pathLst>
                <a:path w="2193" h="100">
                  <a:moveTo>
                    <a:pt x="3" y="0"/>
                  </a:moveTo>
                  <a:lnTo>
                    <a:pt x="2190" y="0"/>
                  </a:lnTo>
                  <a:lnTo>
                    <a:pt x="2190" y="4"/>
                  </a:lnTo>
                  <a:lnTo>
                    <a:pt x="3" y="4"/>
                  </a:lnTo>
                  <a:lnTo>
                    <a:pt x="3" y="0"/>
                  </a:lnTo>
                  <a:close/>
                  <a:moveTo>
                    <a:pt x="5" y="2"/>
                  </a:moveTo>
                  <a:lnTo>
                    <a:pt x="5" y="100"/>
                  </a:lnTo>
                  <a:lnTo>
                    <a:pt x="0" y="100"/>
                  </a:lnTo>
                  <a:lnTo>
                    <a:pt x="0" y="2"/>
                  </a:lnTo>
                  <a:lnTo>
                    <a:pt x="5" y="2"/>
                  </a:lnTo>
                  <a:close/>
                  <a:moveTo>
                    <a:pt x="509" y="2"/>
                  </a:moveTo>
                  <a:lnTo>
                    <a:pt x="509" y="100"/>
                  </a:lnTo>
                  <a:lnTo>
                    <a:pt x="504" y="100"/>
                  </a:lnTo>
                  <a:lnTo>
                    <a:pt x="504" y="2"/>
                  </a:lnTo>
                  <a:lnTo>
                    <a:pt x="509" y="2"/>
                  </a:lnTo>
                  <a:close/>
                  <a:moveTo>
                    <a:pt x="509" y="2"/>
                  </a:moveTo>
                  <a:lnTo>
                    <a:pt x="509" y="100"/>
                  </a:lnTo>
                  <a:lnTo>
                    <a:pt x="504" y="100"/>
                  </a:lnTo>
                  <a:lnTo>
                    <a:pt x="504" y="2"/>
                  </a:lnTo>
                  <a:lnTo>
                    <a:pt x="509" y="2"/>
                  </a:lnTo>
                  <a:close/>
                  <a:moveTo>
                    <a:pt x="928" y="2"/>
                  </a:moveTo>
                  <a:lnTo>
                    <a:pt x="928" y="100"/>
                  </a:lnTo>
                  <a:lnTo>
                    <a:pt x="923" y="100"/>
                  </a:lnTo>
                  <a:lnTo>
                    <a:pt x="923" y="2"/>
                  </a:lnTo>
                  <a:lnTo>
                    <a:pt x="928" y="2"/>
                  </a:lnTo>
                  <a:close/>
                  <a:moveTo>
                    <a:pt x="928" y="2"/>
                  </a:moveTo>
                  <a:lnTo>
                    <a:pt x="928" y="100"/>
                  </a:lnTo>
                  <a:lnTo>
                    <a:pt x="923" y="100"/>
                  </a:lnTo>
                  <a:lnTo>
                    <a:pt x="923" y="2"/>
                  </a:lnTo>
                  <a:lnTo>
                    <a:pt x="928" y="2"/>
                  </a:lnTo>
                  <a:close/>
                  <a:moveTo>
                    <a:pt x="1348" y="2"/>
                  </a:moveTo>
                  <a:lnTo>
                    <a:pt x="1348" y="100"/>
                  </a:lnTo>
                  <a:lnTo>
                    <a:pt x="1343" y="100"/>
                  </a:lnTo>
                  <a:lnTo>
                    <a:pt x="1343" y="2"/>
                  </a:lnTo>
                  <a:lnTo>
                    <a:pt x="1348" y="2"/>
                  </a:lnTo>
                  <a:close/>
                  <a:moveTo>
                    <a:pt x="1348" y="2"/>
                  </a:moveTo>
                  <a:lnTo>
                    <a:pt x="1348" y="100"/>
                  </a:lnTo>
                  <a:lnTo>
                    <a:pt x="1343" y="100"/>
                  </a:lnTo>
                  <a:lnTo>
                    <a:pt x="1343" y="2"/>
                  </a:lnTo>
                  <a:lnTo>
                    <a:pt x="1348" y="2"/>
                  </a:lnTo>
                  <a:close/>
                  <a:moveTo>
                    <a:pt x="1773" y="2"/>
                  </a:moveTo>
                  <a:lnTo>
                    <a:pt x="1773" y="100"/>
                  </a:lnTo>
                  <a:lnTo>
                    <a:pt x="1768" y="100"/>
                  </a:lnTo>
                  <a:lnTo>
                    <a:pt x="1768" y="2"/>
                  </a:lnTo>
                  <a:lnTo>
                    <a:pt x="1773" y="2"/>
                  </a:lnTo>
                  <a:close/>
                  <a:moveTo>
                    <a:pt x="1773" y="2"/>
                  </a:moveTo>
                  <a:lnTo>
                    <a:pt x="1773" y="100"/>
                  </a:lnTo>
                  <a:lnTo>
                    <a:pt x="1768" y="100"/>
                  </a:lnTo>
                  <a:lnTo>
                    <a:pt x="1768" y="2"/>
                  </a:lnTo>
                  <a:lnTo>
                    <a:pt x="1773" y="2"/>
                  </a:lnTo>
                  <a:close/>
                  <a:moveTo>
                    <a:pt x="2193" y="2"/>
                  </a:moveTo>
                  <a:lnTo>
                    <a:pt x="2193" y="100"/>
                  </a:lnTo>
                  <a:lnTo>
                    <a:pt x="2188" y="100"/>
                  </a:lnTo>
                  <a:lnTo>
                    <a:pt x="2188" y="2"/>
                  </a:lnTo>
                  <a:lnTo>
                    <a:pt x="2193" y="2"/>
                  </a:lnTo>
                  <a:close/>
                  <a:moveTo>
                    <a:pt x="2193" y="2"/>
                  </a:moveTo>
                  <a:lnTo>
                    <a:pt x="2193" y="100"/>
                  </a:lnTo>
                  <a:lnTo>
                    <a:pt x="2188" y="100"/>
                  </a:lnTo>
                  <a:lnTo>
                    <a:pt x="2188" y="2"/>
                  </a:lnTo>
                  <a:lnTo>
                    <a:pt x="2193" y="2"/>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41" name="Rectangle 21"/>
            <p:cNvSpPr>
              <a:spLocks noChangeArrowheads="1"/>
            </p:cNvSpPr>
            <p:nvPr/>
          </p:nvSpPr>
          <p:spPr bwMode="auto">
            <a:xfrm>
              <a:off x="136" y="986"/>
              <a:ext cx="39" cy="31"/>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42" name="Rectangle 22"/>
            <p:cNvSpPr>
              <a:spLocks noChangeArrowheads="1"/>
            </p:cNvSpPr>
            <p:nvPr/>
          </p:nvSpPr>
          <p:spPr bwMode="auto">
            <a:xfrm>
              <a:off x="190" y="969"/>
              <a:ext cx="322"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ABORTOS</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43" name="Rectangle 23"/>
            <p:cNvSpPr>
              <a:spLocks noChangeArrowheads="1"/>
            </p:cNvSpPr>
            <p:nvPr/>
          </p:nvSpPr>
          <p:spPr bwMode="auto">
            <a:xfrm>
              <a:off x="777" y="973"/>
              <a:ext cx="126"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455</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44" name="Rectangle 24"/>
            <p:cNvSpPr>
              <a:spLocks noChangeArrowheads="1"/>
            </p:cNvSpPr>
            <p:nvPr/>
          </p:nvSpPr>
          <p:spPr bwMode="auto">
            <a:xfrm>
              <a:off x="1198" y="973"/>
              <a:ext cx="126"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45" name="Rectangle 25"/>
            <p:cNvSpPr>
              <a:spLocks noChangeArrowheads="1"/>
            </p:cNvSpPr>
            <p:nvPr/>
          </p:nvSpPr>
          <p:spPr bwMode="auto">
            <a:xfrm>
              <a:off x="1619" y="973"/>
              <a:ext cx="126"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440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46" name="Rectangle 26"/>
            <p:cNvSpPr>
              <a:spLocks noChangeArrowheads="1"/>
            </p:cNvSpPr>
            <p:nvPr/>
          </p:nvSpPr>
          <p:spPr bwMode="auto">
            <a:xfrm>
              <a:off x="2041" y="973"/>
              <a:ext cx="126"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465</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47" name="Freeform 27"/>
            <p:cNvSpPr>
              <a:spLocks noEditPoints="1"/>
            </p:cNvSpPr>
            <p:nvPr/>
          </p:nvSpPr>
          <p:spPr bwMode="auto">
            <a:xfrm>
              <a:off x="111" y="1053"/>
              <a:ext cx="2193" cy="104"/>
            </a:xfrm>
            <a:custGeom>
              <a:avLst/>
              <a:gdLst/>
              <a:ahLst/>
              <a:cxnLst>
                <a:cxn ang="0">
                  <a:pos x="3" y="0"/>
                </a:cxn>
                <a:cxn ang="0">
                  <a:pos x="2190" y="0"/>
                </a:cxn>
                <a:cxn ang="0">
                  <a:pos x="2190" y="4"/>
                </a:cxn>
                <a:cxn ang="0">
                  <a:pos x="3" y="4"/>
                </a:cxn>
                <a:cxn ang="0">
                  <a:pos x="3" y="0"/>
                </a:cxn>
                <a:cxn ang="0">
                  <a:pos x="5" y="2"/>
                </a:cxn>
                <a:cxn ang="0">
                  <a:pos x="5" y="104"/>
                </a:cxn>
                <a:cxn ang="0">
                  <a:pos x="0" y="104"/>
                </a:cxn>
                <a:cxn ang="0">
                  <a:pos x="0" y="2"/>
                </a:cxn>
                <a:cxn ang="0">
                  <a:pos x="5" y="2"/>
                </a:cxn>
                <a:cxn ang="0">
                  <a:pos x="509" y="2"/>
                </a:cxn>
                <a:cxn ang="0">
                  <a:pos x="509" y="104"/>
                </a:cxn>
                <a:cxn ang="0">
                  <a:pos x="504" y="104"/>
                </a:cxn>
                <a:cxn ang="0">
                  <a:pos x="504" y="2"/>
                </a:cxn>
                <a:cxn ang="0">
                  <a:pos x="509" y="2"/>
                </a:cxn>
                <a:cxn ang="0">
                  <a:pos x="509" y="2"/>
                </a:cxn>
                <a:cxn ang="0">
                  <a:pos x="509" y="104"/>
                </a:cxn>
                <a:cxn ang="0">
                  <a:pos x="504" y="104"/>
                </a:cxn>
                <a:cxn ang="0">
                  <a:pos x="504" y="2"/>
                </a:cxn>
                <a:cxn ang="0">
                  <a:pos x="509" y="2"/>
                </a:cxn>
                <a:cxn ang="0">
                  <a:pos x="928" y="2"/>
                </a:cxn>
                <a:cxn ang="0">
                  <a:pos x="928" y="104"/>
                </a:cxn>
                <a:cxn ang="0">
                  <a:pos x="923" y="104"/>
                </a:cxn>
                <a:cxn ang="0">
                  <a:pos x="923" y="2"/>
                </a:cxn>
                <a:cxn ang="0">
                  <a:pos x="928" y="2"/>
                </a:cxn>
                <a:cxn ang="0">
                  <a:pos x="928" y="2"/>
                </a:cxn>
                <a:cxn ang="0">
                  <a:pos x="928" y="104"/>
                </a:cxn>
                <a:cxn ang="0">
                  <a:pos x="923" y="104"/>
                </a:cxn>
                <a:cxn ang="0">
                  <a:pos x="923" y="2"/>
                </a:cxn>
                <a:cxn ang="0">
                  <a:pos x="928" y="2"/>
                </a:cxn>
                <a:cxn ang="0">
                  <a:pos x="1348" y="2"/>
                </a:cxn>
                <a:cxn ang="0">
                  <a:pos x="1348" y="104"/>
                </a:cxn>
                <a:cxn ang="0">
                  <a:pos x="1343" y="104"/>
                </a:cxn>
                <a:cxn ang="0">
                  <a:pos x="1343" y="2"/>
                </a:cxn>
                <a:cxn ang="0">
                  <a:pos x="1348" y="2"/>
                </a:cxn>
                <a:cxn ang="0">
                  <a:pos x="1348" y="2"/>
                </a:cxn>
                <a:cxn ang="0">
                  <a:pos x="1348" y="104"/>
                </a:cxn>
                <a:cxn ang="0">
                  <a:pos x="1343" y="104"/>
                </a:cxn>
                <a:cxn ang="0">
                  <a:pos x="1343" y="2"/>
                </a:cxn>
                <a:cxn ang="0">
                  <a:pos x="1348" y="2"/>
                </a:cxn>
                <a:cxn ang="0">
                  <a:pos x="1773" y="2"/>
                </a:cxn>
                <a:cxn ang="0">
                  <a:pos x="1773" y="104"/>
                </a:cxn>
                <a:cxn ang="0">
                  <a:pos x="1768" y="104"/>
                </a:cxn>
                <a:cxn ang="0">
                  <a:pos x="1768" y="2"/>
                </a:cxn>
                <a:cxn ang="0">
                  <a:pos x="1773" y="2"/>
                </a:cxn>
                <a:cxn ang="0">
                  <a:pos x="1773" y="2"/>
                </a:cxn>
                <a:cxn ang="0">
                  <a:pos x="1773" y="104"/>
                </a:cxn>
                <a:cxn ang="0">
                  <a:pos x="1768" y="104"/>
                </a:cxn>
                <a:cxn ang="0">
                  <a:pos x="1768" y="2"/>
                </a:cxn>
                <a:cxn ang="0">
                  <a:pos x="1773" y="2"/>
                </a:cxn>
                <a:cxn ang="0">
                  <a:pos x="2193" y="2"/>
                </a:cxn>
                <a:cxn ang="0">
                  <a:pos x="2193" y="104"/>
                </a:cxn>
                <a:cxn ang="0">
                  <a:pos x="2188" y="104"/>
                </a:cxn>
                <a:cxn ang="0">
                  <a:pos x="2188" y="2"/>
                </a:cxn>
                <a:cxn ang="0">
                  <a:pos x="2193" y="2"/>
                </a:cxn>
                <a:cxn ang="0">
                  <a:pos x="2193" y="2"/>
                </a:cxn>
                <a:cxn ang="0">
                  <a:pos x="2193" y="104"/>
                </a:cxn>
                <a:cxn ang="0">
                  <a:pos x="2188" y="104"/>
                </a:cxn>
                <a:cxn ang="0">
                  <a:pos x="2188" y="2"/>
                </a:cxn>
                <a:cxn ang="0">
                  <a:pos x="2193" y="2"/>
                </a:cxn>
              </a:cxnLst>
              <a:rect l="0" t="0" r="r" b="b"/>
              <a:pathLst>
                <a:path w="2193" h="104">
                  <a:moveTo>
                    <a:pt x="3" y="0"/>
                  </a:moveTo>
                  <a:lnTo>
                    <a:pt x="2190" y="0"/>
                  </a:lnTo>
                  <a:lnTo>
                    <a:pt x="2190" y="4"/>
                  </a:lnTo>
                  <a:lnTo>
                    <a:pt x="3" y="4"/>
                  </a:lnTo>
                  <a:lnTo>
                    <a:pt x="3" y="0"/>
                  </a:lnTo>
                  <a:close/>
                  <a:moveTo>
                    <a:pt x="5" y="2"/>
                  </a:moveTo>
                  <a:lnTo>
                    <a:pt x="5" y="104"/>
                  </a:lnTo>
                  <a:lnTo>
                    <a:pt x="0" y="104"/>
                  </a:lnTo>
                  <a:lnTo>
                    <a:pt x="0" y="2"/>
                  </a:lnTo>
                  <a:lnTo>
                    <a:pt x="5" y="2"/>
                  </a:lnTo>
                  <a:close/>
                  <a:moveTo>
                    <a:pt x="509" y="2"/>
                  </a:moveTo>
                  <a:lnTo>
                    <a:pt x="509" y="104"/>
                  </a:lnTo>
                  <a:lnTo>
                    <a:pt x="504" y="104"/>
                  </a:lnTo>
                  <a:lnTo>
                    <a:pt x="504" y="2"/>
                  </a:lnTo>
                  <a:lnTo>
                    <a:pt x="509" y="2"/>
                  </a:lnTo>
                  <a:close/>
                  <a:moveTo>
                    <a:pt x="509" y="2"/>
                  </a:moveTo>
                  <a:lnTo>
                    <a:pt x="509" y="104"/>
                  </a:lnTo>
                  <a:lnTo>
                    <a:pt x="504" y="104"/>
                  </a:lnTo>
                  <a:lnTo>
                    <a:pt x="504" y="2"/>
                  </a:lnTo>
                  <a:lnTo>
                    <a:pt x="509" y="2"/>
                  </a:lnTo>
                  <a:close/>
                  <a:moveTo>
                    <a:pt x="928" y="2"/>
                  </a:moveTo>
                  <a:lnTo>
                    <a:pt x="928" y="104"/>
                  </a:lnTo>
                  <a:lnTo>
                    <a:pt x="923" y="104"/>
                  </a:lnTo>
                  <a:lnTo>
                    <a:pt x="923" y="2"/>
                  </a:lnTo>
                  <a:lnTo>
                    <a:pt x="928" y="2"/>
                  </a:lnTo>
                  <a:close/>
                  <a:moveTo>
                    <a:pt x="928" y="2"/>
                  </a:moveTo>
                  <a:lnTo>
                    <a:pt x="928" y="104"/>
                  </a:lnTo>
                  <a:lnTo>
                    <a:pt x="923" y="104"/>
                  </a:lnTo>
                  <a:lnTo>
                    <a:pt x="923" y="2"/>
                  </a:lnTo>
                  <a:lnTo>
                    <a:pt x="928" y="2"/>
                  </a:lnTo>
                  <a:close/>
                  <a:moveTo>
                    <a:pt x="1348" y="2"/>
                  </a:moveTo>
                  <a:lnTo>
                    <a:pt x="1348" y="104"/>
                  </a:lnTo>
                  <a:lnTo>
                    <a:pt x="1343" y="104"/>
                  </a:lnTo>
                  <a:lnTo>
                    <a:pt x="1343" y="2"/>
                  </a:lnTo>
                  <a:lnTo>
                    <a:pt x="1348" y="2"/>
                  </a:lnTo>
                  <a:close/>
                  <a:moveTo>
                    <a:pt x="1348" y="2"/>
                  </a:moveTo>
                  <a:lnTo>
                    <a:pt x="1348" y="104"/>
                  </a:lnTo>
                  <a:lnTo>
                    <a:pt x="1343" y="104"/>
                  </a:lnTo>
                  <a:lnTo>
                    <a:pt x="1343" y="2"/>
                  </a:lnTo>
                  <a:lnTo>
                    <a:pt x="1348" y="2"/>
                  </a:lnTo>
                  <a:close/>
                  <a:moveTo>
                    <a:pt x="1773" y="2"/>
                  </a:moveTo>
                  <a:lnTo>
                    <a:pt x="1773" y="104"/>
                  </a:lnTo>
                  <a:lnTo>
                    <a:pt x="1768" y="104"/>
                  </a:lnTo>
                  <a:lnTo>
                    <a:pt x="1768" y="2"/>
                  </a:lnTo>
                  <a:lnTo>
                    <a:pt x="1773" y="2"/>
                  </a:lnTo>
                  <a:close/>
                  <a:moveTo>
                    <a:pt x="1773" y="2"/>
                  </a:moveTo>
                  <a:lnTo>
                    <a:pt x="1773" y="104"/>
                  </a:lnTo>
                  <a:lnTo>
                    <a:pt x="1768" y="104"/>
                  </a:lnTo>
                  <a:lnTo>
                    <a:pt x="1768" y="2"/>
                  </a:lnTo>
                  <a:lnTo>
                    <a:pt x="1773" y="2"/>
                  </a:lnTo>
                  <a:close/>
                  <a:moveTo>
                    <a:pt x="2193" y="2"/>
                  </a:moveTo>
                  <a:lnTo>
                    <a:pt x="2193" y="104"/>
                  </a:lnTo>
                  <a:lnTo>
                    <a:pt x="2188" y="104"/>
                  </a:lnTo>
                  <a:lnTo>
                    <a:pt x="2188" y="2"/>
                  </a:lnTo>
                  <a:lnTo>
                    <a:pt x="2193" y="2"/>
                  </a:lnTo>
                  <a:close/>
                  <a:moveTo>
                    <a:pt x="2193" y="2"/>
                  </a:moveTo>
                  <a:lnTo>
                    <a:pt x="2193" y="104"/>
                  </a:lnTo>
                  <a:lnTo>
                    <a:pt x="2188" y="104"/>
                  </a:lnTo>
                  <a:lnTo>
                    <a:pt x="2188" y="2"/>
                  </a:lnTo>
                  <a:lnTo>
                    <a:pt x="2193" y="2"/>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48" name="Rectangle 28"/>
            <p:cNvSpPr>
              <a:spLocks noChangeArrowheads="1"/>
            </p:cNvSpPr>
            <p:nvPr/>
          </p:nvSpPr>
          <p:spPr bwMode="auto">
            <a:xfrm>
              <a:off x="136" y="1084"/>
              <a:ext cx="39" cy="36"/>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49" name="Rectangle 29"/>
            <p:cNvSpPr>
              <a:spLocks noChangeArrowheads="1"/>
            </p:cNvSpPr>
            <p:nvPr/>
          </p:nvSpPr>
          <p:spPr bwMode="auto">
            <a:xfrm>
              <a:off x="195" y="1069"/>
              <a:ext cx="506"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PORCENTAJE %</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50" name="Rectangle 30"/>
            <p:cNvSpPr>
              <a:spLocks noChangeArrowheads="1"/>
            </p:cNvSpPr>
            <p:nvPr/>
          </p:nvSpPr>
          <p:spPr bwMode="auto">
            <a:xfrm>
              <a:off x="811" y="1073"/>
              <a:ext cx="42"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51" name="Rectangle 31"/>
            <p:cNvSpPr>
              <a:spLocks noChangeArrowheads="1"/>
            </p:cNvSpPr>
            <p:nvPr/>
          </p:nvSpPr>
          <p:spPr bwMode="auto">
            <a:xfrm>
              <a:off x="1213" y="1073"/>
              <a:ext cx="84"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12</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52" name="Rectangle 32"/>
            <p:cNvSpPr>
              <a:spLocks noChangeArrowheads="1"/>
            </p:cNvSpPr>
            <p:nvPr/>
          </p:nvSpPr>
          <p:spPr bwMode="auto">
            <a:xfrm>
              <a:off x="1654" y="1073"/>
              <a:ext cx="42"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53" name="Rectangle 33"/>
            <p:cNvSpPr>
              <a:spLocks noChangeArrowheads="1"/>
            </p:cNvSpPr>
            <p:nvPr/>
          </p:nvSpPr>
          <p:spPr bwMode="auto">
            <a:xfrm>
              <a:off x="2075" y="1073"/>
              <a:ext cx="42"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54" name="Freeform 34"/>
            <p:cNvSpPr>
              <a:spLocks noEditPoints="1"/>
            </p:cNvSpPr>
            <p:nvPr/>
          </p:nvSpPr>
          <p:spPr bwMode="auto">
            <a:xfrm>
              <a:off x="111" y="1155"/>
              <a:ext cx="2193" cy="103"/>
            </a:xfrm>
            <a:custGeom>
              <a:avLst/>
              <a:gdLst/>
              <a:ahLst/>
              <a:cxnLst>
                <a:cxn ang="0">
                  <a:pos x="7096" y="0"/>
                </a:cxn>
                <a:cxn ang="0">
                  <a:pos x="8" y="16"/>
                </a:cxn>
                <a:cxn ang="0">
                  <a:pos x="16" y="8"/>
                </a:cxn>
                <a:cxn ang="0">
                  <a:pos x="8" y="352"/>
                </a:cxn>
                <a:cxn ang="0">
                  <a:pos x="7096" y="368"/>
                </a:cxn>
                <a:cxn ang="0">
                  <a:pos x="0" y="360"/>
                </a:cxn>
                <a:cxn ang="0">
                  <a:pos x="16" y="8"/>
                </a:cxn>
                <a:cxn ang="0">
                  <a:pos x="1648" y="360"/>
                </a:cxn>
                <a:cxn ang="0">
                  <a:pos x="1632" y="8"/>
                </a:cxn>
                <a:cxn ang="0">
                  <a:pos x="1648" y="8"/>
                </a:cxn>
                <a:cxn ang="0">
                  <a:pos x="1632" y="360"/>
                </a:cxn>
                <a:cxn ang="0">
                  <a:pos x="1648" y="8"/>
                </a:cxn>
                <a:cxn ang="0">
                  <a:pos x="3008" y="360"/>
                </a:cxn>
                <a:cxn ang="0">
                  <a:pos x="2992" y="8"/>
                </a:cxn>
                <a:cxn ang="0">
                  <a:pos x="3008" y="8"/>
                </a:cxn>
                <a:cxn ang="0">
                  <a:pos x="2992" y="360"/>
                </a:cxn>
                <a:cxn ang="0">
                  <a:pos x="3008" y="8"/>
                </a:cxn>
                <a:cxn ang="0">
                  <a:pos x="4368" y="360"/>
                </a:cxn>
                <a:cxn ang="0">
                  <a:pos x="4352" y="8"/>
                </a:cxn>
                <a:cxn ang="0">
                  <a:pos x="4368" y="8"/>
                </a:cxn>
                <a:cxn ang="0">
                  <a:pos x="4352" y="360"/>
                </a:cxn>
                <a:cxn ang="0">
                  <a:pos x="4368" y="8"/>
                </a:cxn>
                <a:cxn ang="0">
                  <a:pos x="5744" y="360"/>
                </a:cxn>
                <a:cxn ang="0">
                  <a:pos x="5728" y="8"/>
                </a:cxn>
                <a:cxn ang="0">
                  <a:pos x="5744" y="8"/>
                </a:cxn>
                <a:cxn ang="0">
                  <a:pos x="5728" y="360"/>
                </a:cxn>
                <a:cxn ang="0">
                  <a:pos x="5744" y="8"/>
                </a:cxn>
                <a:cxn ang="0">
                  <a:pos x="7104" y="360"/>
                </a:cxn>
                <a:cxn ang="0">
                  <a:pos x="7088" y="8"/>
                </a:cxn>
                <a:cxn ang="0">
                  <a:pos x="7104" y="8"/>
                </a:cxn>
                <a:cxn ang="0">
                  <a:pos x="7088" y="360"/>
                </a:cxn>
                <a:cxn ang="0">
                  <a:pos x="7104" y="8"/>
                </a:cxn>
              </a:cxnLst>
              <a:rect l="0" t="0" r="r" b="b"/>
              <a:pathLst>
                <a:path w="7104" h="368">
                  <a:moveTo>
                    <a:pt x="8" y="0"/>
                  </a:moveTo>
                  <a:lnTo>
                    <a:pt x="7096" y="0"/>
                  </a:lnTo>
                  <a:lnTo>
                    <a:pt x="7096" y="16"/>
                  </a:lnTo>
                  <a:lnTo>
                    <a:pt x="8" y="16"/>
                  </a:lnTo>
                  <a:lnTo>
                    <a:pt x="8" y="0"/>
                  </a:lnTo>
                  <a:close/>
                  <a:moveTo>
                    <a:pt x="16" y="8"/>
                  </a:moveTo>
                  <a:lnTo>
                    <a:pt x="16" y="360"/>
                  </a:lnTo>
                  <a:lnTo>
                    <a:pt x="8" y="352"/>
                  </a:lnTo>
                  <a:lnTo>
                    <a:pt x="7096" y="352"/>
                  </a:lnTo>
                  <a:lnTo>
                    <a:pt x="7096" y="368"/>
                  </a:lnTo>
                  <a:lnTo>
                    <a:pt x="8" y="368"/>
                  </a:lnTo>
                  <a:cubicBezTo>
                    <a:pt x="4" y="368"/>
                    <a:pt x="0" y="365"/>
                    <a:pt x="0" y="360"/>
                  </a:cubicBezTo>
                  <a:lnTo>
                    <a:pt x="0" y="8"/>
                  </a:lnTo>
                  <a:lnTo>
                    <a:pt x="16" y="8"/>
                  </a:lnTo>
                  <a:close/>
                  <a:moveTo>
                    <a:pt x="1648" y="8"/>
                  </a:moveTo>
                  <a:lnTo>
                    <a:pt x="1648" y="360"/>
                  </a:lnTo>
                  <a:lnTo>
                    <a:pt x="1632" y="360"/>
                  </a:lnTo>
                  <a:lnTo>
                    <a:pt x="1632" y="8"/>
                  </a:lnTo>
                  <a:lnTo>
                    <a:pt x="1648" y="8"/>
                  </a:lnTo>
                  <a:close/>
                  <a:moveTo>
                    <a:pt x="1648" y="8"/>
                  </a:moveTo>
                  <a:lnTo>
                    <a:pt x="1648" y="360"/>
                  </a:lnTo>
                  <a:lnTo>
                    <a:pt x="1632" y="360"/>
                  </a:lnTo>
                  <a:lnTo>
                    <a:pt x="1632" y="8"/>
                  </a:lnTo>
                  <a:lnTo>
                    <a:pt x="1648" y="8"/>
                  </a:lnTo>
                  <a:close/>
                  <a:moveTo>
                    <a:pt x="3008" y="8"/>
                  </a:moveTo>
                  <a:lnTo>
                    <a:pt x="3008" y="360"/>
                  </a:lnTo>
                  <a:lnTo>
                    <a:pt x="2992" y="360"/>
                  </a:lnTo>
                  <a:lnTo>
                    <a:pt x="2992" y="8"/>
                  </a:lnTo>
                  <a:lnTo>
                    <a:pt x="3008" y="8"/>
                  </a:lnTo>
                  <a:close/>
                  <a:moveTo>
                    <a:pt x="3008" y="8"/>
                  </a:moveTo>
                  <a:lnTo>
                    <a:pt x="3008" y="360"/>
                  </a:lnTo>
                  <a:lnTo>
                    <a:pt x="2992" y="360"/>
                  </a:lnTo>
                  <a:lnTo>
                    <a:pt x="2992" y="8"/>
                  </a:lnTo>
                  <a:lnTo>
                    <a:pt x="3008" y="8"/>
                  </a:lnTo>
                  <a:close/>
                  <a:moveTo>
                    <a:pt x="4368" y="8"/>
                  </a:moveTo>
                  <a:lnTo>
                    <a:pt x="4368" y="360"/>
                  </a:lnTo>
                  <a:lnTo>
                    <a:pt x="4352" y="360"/>
                  </a:lnTo>
                  <a:lnTo>
                    <a:pt x="4352" y="8"/>
                  </a:lnTo>
                  <a:lnTo>
                    <a:pt x="4368" y="8"/>
                  </a:lnTo>
                  <a:close/>
                  <a:moveTo>
                    <a:pt x="4368" y="8"/>
                  </a:moveTo>
                  <a:lnTo>
                    <a:pt x="4368" y="360"/>
                  </a:lnTo>
                  <a:lnTo>
                    <a:pt x="4352" y="360"/>
                  </a:lnTo>
                  <a:lnTo>
                    <a:pt x="4352" y="8"/>
                  </a:lnTo>
                  <a:lnTo>
                    <a:pt x="4368" y="8"/>
                  </a:lnTo>
                  <a:close/>
                  <a:moveTo>
                    <a:pt x="5744" y="8"/>
                  </a:moveTo>
                  <a:lnTo>
                    <a:pt x="5744" y="360"/>
                  </a:lnTo>
                  <a:lnTo>
                    <a:pt x="5728" y="360"/>
                  </a:lnTo>
                  <a:lnTo>
                    <a:pt x="5728" y="8"/>
                  </a:lnTo>
                  <a:lnTo>
                    <a:pt x="5744" y="8"/>
                  </a:lnTo>
                  <a:close/>
                  <a:moveTo>
                    <a:pt x="5744" y="8"/>
                  </a:moveTo>
                  <a:lnTo>
                    <a:pt x="5744" y="360"/>
                  </a:lnTo>
                  <a:lnTo>
                    <a:pt x="5728" y="360"/>
                  </a:lnTo>
                  <a:lnTo>
                    <a:pt x="5728" y="8"/>
                  </a:lnTo>
                  <a:lnTo>
                    <a:pt x="5744" y="8"/>
                  </a:lnTo>
                  <a:close/>
                  <a:moveTo>
                    <a:pt x="7104" y="8"/>
                  </a:moveTo>
                  <a:lnTo>
                    <a:pt x="7104" y="360"/>
                  </a:lnTo>
                  <a:lnTo>
                    <a:pt x="7088" y="360"/>
                  </a:lnTo>
                  <a:lnTo>
                    <a:pt x="7088" y="8"/>
                  </a:lnTo>
                  <a:lnTo>
                    <a:pt x="7104" y="8"/>
                  </a:lnTo>
                  <a:close/>
                  <a:moveTo>
                    <a:pt x="7104" y="8"/>
                  </a:moveTo>
                  <a:lnTo>
                    <a:pt x="7104" y="360"/>
                  </a:lnTo>
                  <a:lnTo>
                    <a:pt x="7088" y="360"/>
                  </a:lnTo>
                  <a:lnTo>
                    <a:pt x="7088" y="8"/>
                  </a:lnTo>
                  <a:lnTo>
                    <a:pt x="7104" y="8"/>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55" name="Rectangle 35"/>
            <p:cNvSpPr>
              <a:spLocks noChangeArrowheads="1"/>
            </p:cNvSpPr>
            <p:nvPr/>
          </p:nvSpPr>
          <p:spPr bwMode="auto">
            <a:xfrm>
              <a:off x="136" y="1182"/>
              <a:ext cx="39" cy="36"/>
            </a:xfrm>
            <a:prstGeom prst="rect">
              <a:avLst/>
            </a:prstGeom>
            <a:solidFill>
              <a:srgbClr val="9BBB59"/>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a:p>
          </p:txBody>
        </p:sp>
        <p:sp>
          <p:nvSpPr>
            <p:cNvPr id="56356" name="Rectangle 36"/>
            <p:cNvSpPr>
              <a:spLocks noChangeArrowheads="1"/>
            </p:cNvSpPr>
            <p:nvPr/>
          </p:nvSpPr>
          <p:spPr bwMode="auto">
            <a:xfrm>
              <a:off x="192" y="1168"/>
              <a:ext cx="445"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TOTAL PARTO</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57" name="Rectangle 37"/>
            <p:cNvSpPr>
              <a:spLocks noChangeArrowheads="1"/>
            </p:cNvSpPr>
            <p:nvPr/>
          </p:nvSpPr>
          <p:spPr bwMode="auto">
            <a:xfrm>
              <a:off x="757" y="1173"/>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7412</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58" name="Rectangle 38"/>
            <p:cNvSpPr>
              <a:spLocks noChangeArrowheads="1"/>
            </p:cNvSpPr>
            <p:nvPr/>
          </p:nvSpPr>
          <p:spPr bwMode="auto">
            <a:xfrm>
              <a:off x="1178" y="1173"/>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7614</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59" name="Rectangle 39"/>
            <p:cNvSpPr>
              <a:spLocks noChangeArrowheads="1"/>
            </p:cNvSpPr>
            <p:nvPr/>
          </p:nvSpPr>
          <p:spPr bwMode="auto">
            <a:xfrm>
              <a:off x="1600" y="1173"/>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7689</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60" name="Rectangle 40"/>
            <p:cNvSpPr>
              <a:spLocks noChangeArrowheads="1"/>
            </p:cNvSpPr>
            <p:nvPr/>
          </p:nvSpPr>
          <p:spPr bwMode="auto">
            <a:xfrm>
              <a:off x="2021" y="1173"/>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7642</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61" name="Rectangle 41"/>
            <p:cNvSpPr>
              <a:spLocks noChangeArrowheads="1"/>
            </p:cNvSpPr>
            <p:nvPr/>
          </p:nvSpPr>
          <p:spPr bwMode="auto">
            <a:xfrm>
              <a:off x="520" y="815"/>
              <a:ext cx="42"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62" name="Rectangle 42"/>
            <p:cNvSpPr>
              <a:spLocks noChangeArrowheads="1"/>
            </p:cNvSpPr>
            <p:nvPr/>
          </p:nvSpPr>
          <p:spPr bwMode="auto">
            <a:xfrm>
              <a:off x="420" y="729"/>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1000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63" name="Rectangle 43"/>
            <p:cNvSpPr>
              <a:spLocks noChangeArrowheads="1"/>
            </p:cNvSpPr>
            <p:nvPr/>
          </p:nvSpPr>
          <p:spPr bwMode="auto">
            <a:xfrm>
              <a:off x="420" y="643"/>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2000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64" name="Rectangle 44"/>
            <p:cNvSpPr>
              <a:spLocks noChangeArrowheads="1"/>
            </p:cNvSpPr>
            <p:nvPr/>
          </p:nvSpPr>
          <p:spPr bwMode="auto">
            <a:xfrm>
              <a:off x="420" y="555"/>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3000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65" name="Rectangle 45"/>
            <p:cNvSpPr>
              <a:spLocks noChangeArrowheads="1"/>
            </p:cNvSpPr>
            <p:nvPr/>
          </p:nvSpPr>
          <p:spPr bwMode="auto">
            <a:xfrm>
              <a:off x="420" y="468"/>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4000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66" name="Rectangle 46"/>
            <p:cNvSpPr>
              <a:spLocks noChangeArrowheads="1"/>
            </p:cNvSpPr>
            <p:nvPr/>
          </p:nvSpPr>
          <p:spPr bwMode="auto">
            <a:xfrm>
              <a:off x="420" y="383"/>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5000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67" name="Rectangle 47"/>
            <p:cNvSpPr>
              <a:spLocks noChangeArrowheads="1"/>
            </p:cNvSpPr>
            <p:nvPr/>
          </p:nvSpPr>
          <p:spPr bwMode="auto">
            <a:xfrm>
              <a:off x="420" y="296"/>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6000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68" name="Rectangle 48"/>
            <p:cNvSpPr>
              <a:spLocks noChangeArrowheads="1"/>
            </p:cNvSpPr>
            <p:nvPr/>
          </p:nvSpPr>
          <p:spPr bwMode="auto">
            <a:xfrm>
              <a:off x="420" y="208"/>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7000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69" name="Rectangle 49"/>
            <p:cNvSpPr>
              <a:spLocks noChangeArrowheads="1"/>
            </p:cNvSpPr>
            <p:nvPr/>
          </p:nvSpPr>
          <p:spPr bwMode="auto">
            <a:xfrm>
              <a:off x="420" y="122"/>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8000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70" name="Rectangle 50"/>
            <p:cNvSpPr>
              <a:spLocks noChangeArrowheads="1"/>
            </p:cNvSpPr>
            <p:nvPr/>
          </p:nvSpPr>
          <p:spPr bwMode="auto">
            <a:xfrm>
              <a:off x="420" y="36"/>
              <a:ext cx="167"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smtClean="0">
                  <a:ln>
                    <a:noFill/>
                  </a:ln>
                  <a:solidFill>
                    <a:srgbClr val="000000"/>
                  </a:solidFill>
                  <a:effectLst/>
                  <a:latin typeface="Calibri" pitchFamily="34" charset="0"/>
                  <a:cs typeface="Arial" pitchFamily="34" charset="0"/>
                </a:rPr>
                <a:t>9000</a:t>
              </a:r>
              <a:endParaRPr kumimoji="0" lang="es-PE" sz="1600" b="0" i="0" u="none" strike="noStrike" cap="none" normalizeH="0" baseline="0" smtClean="0">
                <a:ln>
                  <a:noFill/>
                </a:ln>
                <a:solidFill>
                  <a:schemeClr val="tx1"/>
                </a:solidFill>
                <a:effectLst/>
                <a:latin typeface="Arial" pitchFamily="34" charset="0"/>
                <a:cs typeface="Arial" pitchFamily="34" charset="0"/>
              </a:endParaRPr>
            </a:p>
          </p:txBody>
        </p:sp>
        <p:sp>
          <p:nvSpPr>
            <p:cNvPr id="56371" name="Freeform 51"/>
            <p:cNvSpPr>
              <a:spLocks noEditPoints="1"/>
            </p:cNvSpPr>
            <p:nvPr/>
          </p:nvSpPr>
          <p:spPr bwMode="auto">
            <a:xfrm>
              <a:off x="2" y="2"/>
              <a:ext cx="2376" cy="1287"/>
            </a:xfrm>
            <a:custGeom>
              <a:avLst/>
              <a:gdLst/>
              <a:ahLst/>
              <a:cxnLst>
                <a:cxn ang="0">
                  <a:pos x="0" y="8"/>
                </a:cxn>
                <a:cxn ang="0">
                  <a:pos x="8" y="0"/>
                </a:cxn>
                <a:cxn ang="0">
                  <a:pos x="7688" y="0"/>
                </a:cxn>
                <a:cxn ang="0">
                  <a:pos x="7696" y="8"/>
                </a:cxn>
                <a:cxn ang="0">
                  <a:pos x="7696" y="4616"/>
                </a:cxn>
                <a:cxn ang="0">
                  <a:pos x="7688" y="4624"/>
                </a:cxn>
                <a:cxn ang="0">
                  <a:pos x="8" y="4624"/>
                </a:cxn>
                <a:cxn ang="0">
                  <a:pos x="0" y="4616"/>
                </a:cxn>
                <a:cxn ang="0">
                  <a:pos x="0" y="8"/>
                </a:cxn>
                <a:cxn ang="0">
                  <a:pos x="16" y="4616"/>
                </a:cxn>
                <a:cxn ang="0">
                  <a:pos x="8" y="4608"/>
                </a:cxn>
                <a:cxn ang="0">
                  <a:pos x="7688" y="4608"/>
                </a:cxn>
                <a:cxn ang="0">
                  <a:pos x="7680" y="4616"/>
                </a:cxn>
                <a:cxn ang="0">
                  <a:pos x="7680" y="8"/>
                </a:cxn>
                <a:cxn ang="0">
                  <a:pos x="7688" y="16"/>
                </a:cxn>
                <a:cxn ang="0">
                  <a:pos x="8" y="16"/>
                </a:cxn>
                <a:cxn ang="0">
                  <a:pos x="16" y="8"/>
                </a:cxn>
                <a:cxn ang="0">
                  <a:pos x="16" y="4616"/>
                </a:cxn>
              </a:cxnLst>
              <a:rect l="0" t="0" r="r" b="b"/>
              <a:pathLst>
                <a:path w="7696" h="4624">
                  <a:moveTo>
                    <a:pt x="0" y="8"/>
                  </a:moveTo>
                  <a:cubicBezTo>
                    <a:pt x="0" y="4"/>
                    <a:pt x="4" y="0"/>
                    <a:pt x="8" y="0"/>
                  </a:cubicBezTo>
                  <a:lnTo>
                    <a:pt x="7688" y="0"/>
                  </a:lnTo>
                  <a:cubicBezTo>
                    <a:pt x="7693" y="0"/>
                    <a:pt x="7696" y="4"/>
                    <a:pt x="7696" y="8"/>
                  </a:cubicBezTo>
                  <a:lnTo>
                    <a:pt x="7696" y="4616"/>
                  </a:lnTo>
                  <a:cubicBezTo>
                    <a:pt x="7696" y="4621"/>
                    <a:pt x="7693" y="4624"/>
                    <a:pt x="7688" y="4624"/>
                  </a:cubicBezTo>
                  <a:lnTo>
                    <a:pt x="8" y="4624"/>
                  </a:lnTo>
                  <a:cubicBezTo>
                    <a:pt x="4" y="4624"/>
                    <a:pt x="0" y="4621"/>
                    <a:pt x="0" y="4616"/>
                  </a:cubicBezTo>
                  <a:lnTo>
                    <a:pt x="0" y="8"/>
                  </a:lnTo>
                  <a:close/>
                  <a:moveTo>
                    <a:pt x="16" y="4616"/>
                  </a:moveTo>
                  <a:lnTo>
                    <a:pt x="8" y="4608"/>
                  </a:lnTo>
                  <a:lnTo>
                    <a:pt x="7688" y="4608"/>
                  </a:lnTo>
                  <a:lnTo>
                    <a:pt x="7680" y="4616"/>
                  </a:lnTo>
                  <a:lnTo>
                    <a:pt x="7680" y="8"/>
                  </a:lnTo>
                  <a:lnTo>
                    <a:pt x="7688" y="16"/>
                  </a:lnTo>
                  <a:lnTo>
                    <a:pt x="8" y="16"/>
                  </a:lnTo>
                  <a:lnTo>
                    <a:pt x="16" y="8"/>
                  </a:lnTo>
                  <a:lnTo>
                    <a:pt x="16" y="4616"/>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s-PE" sz="1600"/>
            </a:p>
          </p:txBody>
        </p:sp>
      </p:grpSp>
      <p:sp>
        <p:nvSpPr>
          <p:cNvPr id="56372" name="Rectangle 52"/>
          <p:cNvSpPr>
            <a:spLocks noChangeArrowheads="1"/>
          </p:cNvSpPr>
          <p:nvPr/>
        </p:nvSpPr>
        <p:spPr bwMode="auto">
          <a:xfrm>
            <a:off x="827584" y="6381328"/>
            <a:ext cx="605691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_Oficina de Estadística e Informática HONADOMANI  2011 </a:t>
            </a:r>
            <a:endParaRPr kumimoji="0" lang="es-ES_tradn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200" b="1" dirty="0" smtClean="0"/>
              <a:t>Atenciones de </a:t>
            </a:r>
            <a:r>
              <a:rPr lang="es-PE" sz="3200" b="1" dirty="0" smtClean="0"/>
              <a:t>emergencia Años</a:t>
            </a:r>
            <a:r>
              <a:rPr lang="es-ES" sz="3200" b="1" dirty="0" smtClean="0"/>
              <a:t>  </a:t>
            </a:r>
            <a:r>
              <a:rPr lang="es-ES" sz="3200" b="1" dirty="0" smtClean="0"/>
              <a:t>2007-2010</a:t>
            </a:r>
            <a:r>
              <a:rPr lang="es-PE" sz="3200" dirty="0" smtClean="0"/>
              <a:t/>
            </a:r>
            <a:br>
              <a:rPr lang="es-PE" sz="3200" dirty="0" smtClean="0"/>
            </a:br>
            <a:endParaRPr lang="es-PE" sz="3200" dirty="0"/>
          </a:p>
        </p:txBody>
      </p:sp>
      <p:grpSp>
        <p:nvGrpSpPr>
          <p:cNvPr id="57349" name="Group 5"/>
          <p:cNvGrpSpPr>
            <a:grpSpLocks noChangeAspect="1"/>
          </p:cNvGrpSpPr>
          <p:nvPr/>
        </p:nvGrpSpPr>
        <p:grpSpPr bwMode="auto">
          <a:xfrm>
            <a:off x="688543" y="1196752"/>
            <a:ext cx="8563977" cy="4824536"/>
            <a:chOff x="1506" y="1532"/>
            <a:chExt cx="2780" cy="1204"/>
          </a:xfrm>
        </p:grpSpPr>
        <p:sp>
          <p:nvSpPr>
            <p:cNvPr id="57348" name="AutoShape 4"/>
            <p:cNvSpPr>
              <a:spLocks noChangeAspect="1" noChangeArrowheads="1" noTextEdit="1"/>
            </p:cNvSpPr>
            <p:nvPr/>
          </p:nvSpPr>
          <p:spPr bwMode="auto">
            <a:xfrm>
              <a:off x="1506" y="1532"/>
              <a:ext cx="2551" cy="11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50" name="Rectangle 6"/>
            <p:cNvSpPr>
              <a:spLocks noChangeArrowheads="1"/>
            </p:cNvSpPr>
            <p:nvPr/>
          </p:nvSpPr>
          <p:spPr bwMode="auto">
            <a:xfrm>
              <a:off x="1508" y="1534"/>
              <a:ext cx="2544" cy="1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51" name="Rectangle 7"/>
            <p:cNvSpPr>
              <a:spLocks noChangeArrowheads="1"/>
            </p:cNvSpPr>
            <p:nvPr/>
          </p:nvSpPr>
          <p:spPr bwMode="auto">
            <a:xfrm>
              <a:off x="1728" y="1596"/>
              <a:ext cx="2064" cy="9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52" name="Freeform 8"/>
            <p:cNvSpPr>
              <a:spLocks noEditPoints="1"/>
            </p:cNvSpPr>
            <p:nvPr/>
          </p:nvSpPr>
          <p:spPr bwMode="auto">
            <a:xfrm>
              <a:off x="1726" y="1592"/>
              <a:ext cx="2064" cy="833"/>
            </a:xfrm>
            <a:custGeom>
              <a:avLst/>
              <a:gdLst/>
              <a:ahLst/>
              <a:cxnLst>
                <a:cxn ang="0">
                  <a:pos x="0" y="829"/>
                </a:cxn>
                <a:cxn ang="0">
                  <a:pos x="2064" y="829"/>
                </a:cxn>
                <a:cxn ang="0">
                  <a:pos x="2064" y="833"/>
                </a:cxn>
                <a:cxn ang="0">
                  <a:pos x="0" y="833"/>
                </a:cxn>
                <a:cxn ang="0">
                  <a:pos x="0" y="829"/>
                </a:cxn>
                <a:cxn ang="0">
                  <a:pos x="0" y="713"/>
                </a:cxn>
                <a:cxn ang="0">
                  <a:pos x="2064" y="713"/>
                </a:cxn>
                <a:cxn ang="0">
                  <a:pos x="2064" y="717"/>
                </a:cxn>
                <a:cxn ang="0">
                  <a:pos x="0" y="717"/>
                </a:cxn>
                <a:cxn ang="0">
                  <a:pos x="0" y="713"/>
                </a:cxn>
                <a:cxn ang="0">
                  <a:pos x="0" y="594"/>
                </a:cxn>
                <a:cxn ang="0">
                  <a:pos x="2064" y="594"/>
                </a:cxn>
                <a:cxn ang="0">
                  <a:pos x="2064" y="598"/>
                </a:cxn>
                <a:cxn ang="0">
                  <a:pos x="0" y="598"/>
                </a:cxn>
                <a:cxn ang="0">
                  <a:pos x="0" y="594"/>
                </a:cxn>
                <a:cxn ang="0">
                  <a:pos x="0" y="474"/>
                </a:cxn>
                <a:cxn ang="0">
                  <a:pos x="2064" y="474"/>
                </a:cxn>
                <a:cxn ang="0">
                  <a:pos x="2064" y="478"/>
                </a:cxn>
                <a:cxn ang="0">
                  <a:pos x="0" y="478"/>
                </a:cxn>
                <a:cxn ang="0">
                  <a:pos x="0" y="474"/>
                </a:cxn>
                <a:cxn ang="0">
                  <a:pos x="0" y="359"/>
                </a:cxn>
                <a:cxn ang="0">
                  <a:pos x="2064" y="359"/>
                </a:cxn>
                <a:cxn ang="0">
                  <a:pos x="2064" y="363"/>
                </a:cxn>
                <a:cxn ang="0">
                  <a:pos x="0" y="363"/>
                </a:cxn>
                <a:cxn ang="0">
                  <a:pos x="0" y="359"/>
                </a:cxn>
                <a:cxn ang="0">
                  <a:pos x="0" y="239"/>
                </a:cxn>
                <a:cxn ang="0">
                  <a:pos x="2064" y="239"/>
                </a:cxn>
                <a:cxn ang="0">
                  <a:pos x="2064" y="243"/>
                </a:cxn>
                <a:cxn ang="0">
                  <a:pos x="0" y="243"/>
                </a:cxn>
                <a:cxn ang="0">
                  <a:pos x="0" y="239"/>
                </a:cxn>
                <a:cxn ang="0">
                  <a:pos x="0" y="119"/>
                </a:cxn>
                <a:cxn ang="0">
                  <a:pos x="2064" y="119"/>
                </a:cxn>
                <a:cxn ang="0">
                  <a:pos x="2064" y="124"/>
                </a:cxn>
                <a:cxn ang="0">
                  <a:pos x="0" y="124"/>
                </a:cxn>
                <a:cxn ang="0">
                  <a:pos x="0" y="119"/>
                </a:cxn>
                <a:cxn ang="0">
                  <a:pos x="0" y="0"/>
                </a:cxn>
                <a:cxn ang="0">
                  <a:pos x="2064" y="0"/>
                </a:cxn>
                <a:cxn ang="0">
                  <a:pos x="2064" y="4"/>
                </a:cxn>
                <a:cxn ang="0">
                  <a:pos x="0" y="4"/>
                </a:cxn>
                <a:cxn ang="0">
                  <a:pos x="0" y="0"/>
                </a:cxn>
              </a:cxnLst>
              <a:rect l="0" t="0" r="r" b="b"/>
              <a:pathLst>
                <a:path w="2064" h="833">
                  <a:moveTo>
                    <a:pt x="0" y="829"/>
                  </a:moveTo>
                  <a:lnTo>
                    <a:pt x="2064" y="829"/>
                  </a:lnTo>
                  <a:lnTo>
                    <a:pt x="2064" y="833"/>
                  </a:lnTo>
                  <a:lnTo>
                    <a:pt x="0" y="833"/>
                  </a:lnTo>
                  <a:lnTo>
                    <a:pt x="0" y="829"/>
                  </a:lnTo>
                  <a:close/>
                  <a:moveTo>
                    <a:pt x="0" y="713"/>
                  </a:moveTo>
                  <a:lnTo>
                    <a:pt x="2064" y="713"/>
                  </a:lnTo>
                  <a:lnTo>
                    <a:pt x="2064" y="717"/>
                  </a:lnTo>
                  <a:lnTo>
                    <a:pt x="0" y="717"/>
                  </a:lnTo>
                  <a:lnTo>
                    <a:pt x="0" y="713"/>
                  </a:lnTo>
                  <a:close/>
                  <a:moveTo>
                    <a:pt x="0" y="594"/>
                  </a:moveTo>
                  <a:lnTo>
                    <a:pt x="2064" y="594"/>
                  </a:lnTo>
                  <a:lnTo>
                    <a:pt x="2064" y="598"/>
                  </a:lnTo>
                  <a:lnTo>
                    <a:pt x="0" y="598"/>
                  </a:lnTo>
                  <a:lnTo>
                    <a:pt x="0" y="594"/>
                  </a:lnTo>
                  <a:close/>
                  <a:moveTo>
                    <a:pt x="0" y="474"/>
                  </a:moveTo>
                  <a:lnTo>
                    <a:pt x="2064" y="474"/>
                  </a:lnTo>
                  <a:lnTo>
                    <a:pt x="2064" y="478"/>
                  </a:lnTo>
                  <a:lnTo>
                    <a:pt x="0" y="478"/>
                  </a:lnTo>
                  <a:lnTo>
                    <a:pt x="0" y="474"/>
                  </a:lnTo>
                  <a:close/>
                  <a:moveTo>
                    <a:pt x="0" y="359"/>
                  </a:moveTo>
                  <a:lnTo>
                    <a:pt x="2064" y="359"/>
                  </a:lnTo>
                  <a:lnTo>
                    <a:pt x="2064" y="363"/>
                  </a:lnTo>
                  <a:lnTo>
                    <a:pt x="0" y="363"/>
                  </a:lnTo>
                  <a:lnTo>
                    <a:pt x="0" y="359"/>
                  </a:lnTo>
                  <a:close/>
                  <a:moveTo>
                    <a:pt x="0" y="239"/>
                  </a:moveTo>
                  <a:lnTo>
                    <a:pt x="2064" y="239"/>
                  </a:lnTo>
                  <a:lnTo>
                    <a:pt x="2064" y="243"/>
                  </a:lnTo>
                  <a:lnTo>
                    <a:pt x="0" y="243"/>
                  </a:lnTo>
                  <a:lnTo>
                    <a:pt x="0" y="239"/>
                  </a:lnTo>
                  <a:close/>
                  <a:moveTo>
                    <a:pt x="0" y="119"/>
                  </a:moveTo>
                  <a:lnTo>
                    <a:pt x="2064" y="119"/>
                  </a:lnTo>
                  <a:lnTo>
                    <a:pt x="2064" y="124"/>
                  </a:lnTo>
                  <a:lnTo>
                    <a:pt x="0" y="124"/>
                  </a:lnTo>
                  <a:lnTo>
                    <a:pt x="0" y="119"/>
                  </a:lnTo>
                  <a:close/>
                  <a:moveTo>
                    <a:pt x="0" y="0"/>
                  </a:moveTo>
                  <a:lnTo>
                    <a:pt x="2064" y="0"/>
                  </a:lnTo>
                  <a:lnTo>
                    <a:pt x="2064" y="4"/>
                  </a:lnTo>
                  <a:lnTo>
                    <a:pt x="0" y="4"/>
                  </a:lnTo>
                  <a:lnTo>
                    <a:pt x="0"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53" name="Freeform 9"/>
            <p:cNvSpPr>
              <a:spLocks noEditPoints="1"/>
            </p:cNvSpPr>
            <p:nvPr/>
          </p:nvSpPr>
          <p:spPr bwMode="auto">
            <a:xfrm>
              <a:off x="1839" y="1674"/>
              <a:ext cx="1694" cy="870"/>
            </a:xfrm>
            <a:custGeom>
              <a:avLst/>
              <a:gdLst/>
              <a:ahLst/>
              <a:cxnLst>
                <a:cxn ang="0">
                  <a:pos x="0" y="458"/>
                </a:cxn>
                <a:cxn ang="0">
                  <a:pos x="144" y="458"/>
                </a:cxn>
                <a:cxn ang="0">
                  <a:pos x="144" y="870"/>
                </a:cxn>
                <a:cxn ang="0">
                  <a:pos x="0" y="870"/>
                </a:cxn>
                <a:cxn ang="0">
                  <a:pos x="0" y="458"/>
                </a:cxn>
                <a:cxn ang="0">
                  <a:pos x="516" y="854"/>
                </a:cxn>
                <a:cxn ang="0">
                  <a:pos x="663" y="854"/>
                </a:cxn>
                <a:cxn ang="0">
                  <a:pos x="663" y="870"/>
                </a:cxn>
                <a:cxn ang="0">
                  <a:pos x="516" y="870"/>
                </a:cxn>
                <a:cxn ang="0">
                  <a:pos x="516" y="854"/>
                </a:cxn>
                <a:cxn ang="0">
                  <a:pos x="1031" y="425"/>
                </a:cxn>
                <a:cxn ang="0">
                  <a:pos x="1179" y="425"/>
                </a:cxn>
                <a:cxn ang="0">
                  <a:pos x="1179" y="870"/>
                </a:cxn>
                <a:cxn ang="0">
                  <a:pos x="1031" y="870"/>
                </a:cxn>
                <a:cxn ang="0">
                  <a:pos x="1031" y="425"/>
                </a:cxn>
                <a:cxn ang="0">
                  <a:pos x="1546" y="0"/>
                </a:cxn>
                <a:cxn ang="0">
                  <a:pos x="1694" y="0"/>
                </a:cxn>
                <a:cxn ang="0">
                  <a:pos x="1694" y="870"/>
                </a:cxn>
                <a:cxn ang="0">
                  <a:pos x="1546" y="870"/>
                </a:cxn>
                <a:cxn ang="0">
                  <a:pos x="1546" y="0"/>
                </a:cxn>
              </a:cxnLst>
              <a:rect l="0" t="0" r="r" b="b"/>
              <a:pathLst>
                <a:path w="1694" h="870">
                  <a:moveTo>
                    <a:pt x="0" y="458"/>
                  </a:moveTo>
                  <a:lnTo>
                    <a:pt x="144" y="458"/>
                  </a:lnTo>
                  <a:lnTo>
                    <a:pt x="144" y="870"/>
                  </a:lnTo>
                  <a:lnTo>
                    <a:pt x="0" y="870"/>
                  </a:lnTo>
                  <a:lnTo>
                    <a:pt x="0" y="458"/>
                  </a:lnTo>
                  <a:close/>
                  <a:moveTo>
                    <a:pt x="516" y="854"/>
                  </a:moveTo>
                  <a:lnTo>
                    <a:pt x="663" y="854"/>
                  </a:lnTo>
                  <a:lnTo>
                    <a:pt x="663" y="870"/>
                  </a:lnTo>
                  <a:lnTo>
                    <a:pt x="516" y="870"/>
                  </a:lnTo>
                  <a:lnTo>
                    <a:pt x="516" y="854"/>
                  </a:lnTo>
                  <a:close/>
                  <a:moveTo>
                    <a:pt x="1031" y="425"/>
                  </a:moveTo>
                  <a:lnTo>
                    <a:pt x="1179" y="425"/>
                  </a:lnTo>
                  <a:lnTo>
                    <a:pt x="1179" y="870"/>
                  </a:lnTo>
                  <a:lnTo>
                    <a:pt x="1031" y="870"/>
                  </a:lnTo>
                  <a:lnTo>
                    <a:pt x="1031" y="425"/>
                  </a:lnTo>
                  <a:close/>
                  <a:moveTo>
                    <a:pt x="1546" y="0"/>
                  </a:moveTo>
                  <a:lnTo>
                    <a:pt x="1694" y="0"/>
                  </a:lnTo>
                  <a:lnTo>
                    <a:pt x="1694" y="870"/>
                  </a:lnTo>
                  <a:lnTo>
                    <a:pt x="1546" y="870"/>
                  </a:lnTo>
                  <a:lnTo>
                    <a:pt x="1546" y="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54" name="Freeform 10"/>
            <p:cNvSpPr>
              <a:spLocks noEditPoints="1"/>
            </p:cNvSpPr>
            <p:nvPr/>
          </p:nvSpPr>
          <p:spPr bwMode="auto">
            <a:xfrm>
              <a:off x="1983" y="1757"/>
              <a:ext cx="1697" cy="787"/>
            </a:xfrm>
            <a:custGeom>
              <a:avLst/>
              <a:gdLst/>
              <a:ahLst/>
              <a:cxnLst>
                <a:cxn ang="0">
                  <a:pos x="0" y="404"/>
                </a:cxn>
                <a:cxn ang="0">
                  <a:pos x="148" y="404"/>
                </a:cxn>
                <a:cxn ang="0">
                  <a:pos x="148" y="787"/>
                </a:cxn>
                <a:cxn ang="0">
                  <a:pos x="0" y="787"/>
                </a:cxn>
                <a:cxn ang="0">
                  <a:pos x="0" y="404"/>
                </a:cxn>
                <a:cxn ang="0">
                  <a:pos x="519" y="775"/>
                </a:cxn>
                <a:cxn ang="0">
                  <a:pos x="667" y="775"/>
                </a:cxn>
                <a:cxn ang="0">
                  <a:pos x="667" y="787"/>
                </a:cxn>
                <a:cxn ang="0">
                  <a:pos x="519" y="787"/>
                </a:cxn>
                <a:cxn ang="0">
                  <a:pos x="519" y="775"/>
                </a:cxn>
                <a:cxn ang="0">
                  <a:pos x="1035" y="392"/>
                </a:cxn>
                <a:cxn ang="0">
                  <a:pos x="1182" y="392"/>
                </a:cxn>
                <a:cxn ang="0">
                  <a:pos x="1182" y="787"/>
                </a:cxn>
                <a:cxn ang="0">
                  <a:pos x="1035" y="787"/>
                </a:cxn>
                <a:cxn ang="0">
                  <a:pos x="1035" y="392"/>
                </a:cxn>
                <a:cxn ang="0">
                  <a:pos x="1550" y="0"/>
                </a:cxn>
                <a:cxn ang="0">
                  <a:pos x="1697" y="0"/>
                </a:cxn>
                <a:cxn ang="0">
                  <a:pos x="1697" y="787"/>
                </a:cxn>
                <a:cxn ang="0">
                  <a:pos x="1550" y="787"/>
                </a:cxn>
                <a:cxn ang="0">
                  <a:pos x="1550" y="0"/>
                </a:cxn>
              </a:cxnLst>
              <a:rect l="0" t="0" r="r" b="b"/>
              <a:pathLst>
                <a:path w="1697" h="787">
                  <a:moveTo>
                    <a:pt x="0" y="404"/>
                  </a:moveTo>
                  <a:lnTo>
                    <a:pt x="148" y="404"/>
                  </a:lnTo>
                  <a:lnTo>
                    <a:pt x="148" y="787"/>
                  </a:lnTo>
                  <a:lnTo>
                    <a:pt x="0" y="787"/>
                  </a:lnTo>
                  <a:lnTo>
                    <a:pt x="0" y="404"/>
                  </a:lnTo>
                  <a:close/>
                  <a:moveTo>
                    <a:pt x="519" y="775"/>
                  </a:moveTo>
                  <a:lnTo>
                    <a:pt x="667" y="775"/>
                  </a:lnTo>
                  <a:lnTo>
                    <a:pt x="667" y="787"/>
                  </a:lnTo>
                  <a:lnTo>
                    <a:pt x="519" y="787"/>
                  </a:lnTo>
                  <a:lnTo>
                    <a:pt x="519" y="775"/>
                  </a:lnTo>
                  <a:close/>
                  <a:moveTo>
                    <a:pt x="1035" y="392"/>
                  </a:moveTo>
                  <a:lnTo>
                    <a:pt x="1182" y="392"/>
                  </a:lnTo>
                  <a:lnTo>
                    <a:pt x="1182" y="787"/>
                  </a:lnTo>
                  <a:lnTo>
                    <a:pt x="1035" y="787"/>
                  </a:lnTo>
                  <a:lnTo>
                    <a:pt x="1035" y="392"/>
                  </a:lnTo>
                  <a:close/>
                  <a:moveTo>
                    <a:pt x="1550" y="0"/>
                  </a:moveTo>
                  <a:lnTo>
                    <a:pt x="1697" y="0"/>
                  </a:lnTo>
                  <a:lnTo>
                    <a:pt x="1697" y="787"/>
                  </a:lnTo>
                  <a:lnTo>
                    <a:pt x="1550" y="787"/>
                  </a:lnTo>
                  <a:lnTo>
                    <a:pt x="1550" y="0"/>
                  </a:lnTo>
                  <a:close/>
                </a:path>
              </a:pathLst>
            </a:custGeom>
            <a:solidFill>
              <a:srgbClr val="C0504D"/>
            </a:solidFill>
            <a:ln w="9525">
              <a:noFill/>
              <a:round/>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55" name="Rectangle 11"/>
            <p:cNvSpPr>
              <a:spLocks noChangeArrowheads="1"/>
            </p:cNvSpPr>
            <p:nvPr/>
          </p:nvSpPr>
          <p:spPr bwMode="auto">
            <a:xfrm>
              <a:off x="1724" y="1594"/>
              <a:ext cx="4" cy="948"/>
            </a:xfrm>
            <a:prstGeom prst="rect">
              <a:avLst/>
            </a:pr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56" name="Freeform 12"/>
            <p:cNvSpPr>
              <a:spLocks noEditPoints="1"/>
            </p:cNvSpPr>
            <p:nvPr/>
          </p:nvSpPr>
          <p:spPr bwMode="auto">
            <a:xfrm>
              <a:off x="1711" y="1592"/>
              <a:ext cx="15" cy="952"/>
            </a:xfrm>
            <a:custGeom>
              <a:avLst/>
              <a:gdLst/>
              <a:ahLst/>
              <a:cxnLst>
                <a:cxn ang="0">
                  <a:pos x="0" y="948"/>
                </a:cxn>
                <a:cxn ang="0">
                  <a:pos x="15" y="948"/>
                </a:cxn>
                <a:cxn ang="0">
                  <a:pos x="15" y="952"/>
                </a:cxn>
                <a:cxn ang="0">
                  <a:pos x="0" y="952"/>
                </a:cxn>
                <a:cxn ang="0">
                  <a:pos x="0" y="948"/>
                </a:cxn>
                <a:cxn ang="0">
                  <a:pos x="0" y="829"/>
                </a:cxn>
                <a:cxn ang="0">
                  <a:pos x="15" y="829"/>
                </a:cxn>
                <a:cxn ang="0">
                  <a:pos x="15" y="833"/>
                </a:cxn>
                <a:cxn ang="0">
                  <a:pos x="0" y="833"/>
                </a:cxn>
                <a:cxn ang="0">
                  <a:pos x="0" y="829"/>
                </a:cxn>
                <a:cxn ang="0">
                  <a:pos x="0" y="713"/>
                </a:cxn>
                <a:cxn ang="0">
                  <a:pos x="15" y="713"/>
                </a:cxn>
                <a:cxn ang="0">
                  <a:pos x="15" y="717"/>
                </a:cxn>
                <a:cxn ang="0">
                  <a:pos x="0" y="717"/>
                </a:cxn>
                <a:cxn ang="0">
                  <a:pos x="0" y="713"/>
                </a:cxn>
                <a:cxn ang="0">
                  <a:pos x="0" y="594"/>
                </a:cxn>
                <a:cxn ang="0">
                  <a:pos x="15" y="594"/>
                </a:cxn>
                <a:cxn ang="0">
                  <a:pos x="15" y="598"/>
                </a:cxn>
                <a:cxn ang="0">
                  <a:pos x="0" y="598"/>
                </a:cxn>
                <a:cxn ang="0">
                  <a:pos x="0" y="594"/>
                </a:cxn>
                <a:cxn ang="0">
                  <a:pos x="0" y="474"/>
                </a:cxn>
                <a:cxn ang="0">
                  <a:pos x="15" y="474"/>
                </a:cxn>
                <a:cxn ang="0">
                  <a:pos x="15" y="478"/>
                </a:cxn>
                <a:cxn ang="0">
                  <a:pos x="0" y="478"/>
                </a:cxn>
                <a:cxn ang="0">
                  <a:pos x="0" y="474"/>
                </a:cxn>
                <a:cxn ang="0">
                  <a:pos x="0" y="359"/>
                </a:cxn>
                <a:cxn ang="0">
                  <a:pos x="15" y="359"/>
                </a:cxn>
                <a:cxn ang="0">
                  <a:pos x="15" y="363"/>
                </a:cxn>
                <a:cxn ang="0">
                  <a:pos x="0" y="363"/>
                </a:cxn>
                <a:cxn ang="0">
                  <a:pos x="0" y="359"/>
                </a:cxn>
                <a:cxn ang="0">
                  <a:pos x="0" y="239"/>
                </a:cxn>
                <a:cxn ang="0">
                  <a:pos x="15" y="239"/>
                </a:cxn>
                <a:cxn ang="0">
                  <a:pos x="15" y="243"/>
                </a:cxn>
                <a:cxn ang="0">
                  <a:pos x="0" y="243"/>
                </a:cxn>
                <a:cxn ang="0">
                  <a:pos x="0" y="239"/>
                </a:cxn>
                <a:cxn ang="0">
                  <a:pos x="0" y="119"/>
                </a:cxn>
                <a:cxn ang="0">
                  <a:pos x="15" y="119"/>
                </a:cxn>
                <a:cxn ang="0">
                  <a:pos x="15" y="124"/>
                </a:cxn>
                <a:cxn ang="0">
                  <a:pos x="0" y="124"/>
                </a:cxn>
                <a:cxn ang="0">
                  <a:pos x="0" y="119"/>
                </a:cxn>
                <a:cxn ang="0">
                  <a:pos x="0" y="0"/>
                </a:cxn>
                <a:cxn ang="0">
                  <a:pos x="15" y="0"/>
                </a:cxn>
                <a:cxn ang="0">
                  <a:pos x="15" y="4"/>
                </a:cxn>
                <a:cxn ang="0">
                  <a:pos x="0" y="4"/>
                </a:cxn>
                <a:cxn ang="0">
                  <a:pos x="0" y="0"/>
                </a:cxn>
              </a:cxnLst>
              <a:rect l="0" t="0" r="r" b="b"/>
              <a:pathLst>
                <a:path w="15" h="952">
                  <a:moveTo>
                    <a:pt x="0" y="948"/>
                  </a:moveTo>
                  <a:lnTo>
                    <a:pt x="15" y="948"/>
                  </a:lnTo>
                  <a:lnTo>
                    <a:pt x="15" y="952"/>
                  </a:lnTo>
                  <a:lnTo>
                    <a:pt x="0" y="952"/>
                  </a:lnTo>
                  <a:lnTo>
                    <a:pt x="0" y="948"/>
                  </a:lnTo>
                  <a:close/>
                  <a:moveTo>
                    <a:pt x="0" y="829"/>
                  </a:moveTo>
                  <a:lnTo>
                    <a:pt x="15" y="829"/>
                  </a:lnTo>
                  <a:lnTo>
                    <a:pt x="15" y="833"/>
                  </a:lnTo>
                  <a:lnTo>
                    <a:pt x="0" y="833"/>
                  </a:lnTo>
                  <a:lnTo>
                    <a:pt x="0" y="829"/>
                  </a:lnTo>
                  <a:close/>
                  <a:moveTo>
                    <a:pt x="0" y="713"/>
                  </a:moveTo>
                  <a:lnTo>
                    <a:pt x="15" y="713"/>
                  </a:lnTo>
                  <a:lnTo>
                    <a:pt x="15" y="717"/>
                  </a:lnTo>
                  <a:lnTo>
                    <a:pt x="0" y="717"/>
                  </a:lnTo>
                  <a:lnTo>
                    <a:pt x="0" y="713"/>
                  </a:lnTo>
                  <a:close/>
                  <a:moveTo>
                    <a:pt x="0" y="594"/>
                  </a:moveTo>
                  <a:lnTo>
                    <a:pt x="15" y="594"/>
                  </a:lnTo>
                  <a:lnTo>
                    <a:pt x="15" y="598"/>
                  </a:lnTo>
                  <a:lnTo>
                    <a:pt x="0" y="598"/>
                  </a:lnTo>
                  <a:lnTo>
                    <a:pt x="0" y="594"/>
                  </a:lnTo>
                  <a:close/>
                  <a:moveTo>
                    <a:pt x="0" y="474"/>
                  </a:moveTo>
                  <a:lnTo>
                    <a:pt x="15" y="474"/>
                  </a:lnTo>
                  <a:lnTo>
                    <a:pt x="15" y="478"/>
                  </a:lnTo>
                  <a:lnTo>
                    <a:pt x="0" y="478"/>
                  </a:lnTo>
                  <a:lnTo>
                    <a:pt x="0" y="474"/>
                  </a:lnTo>
                  <a:close/>
                  <a:moveTo>
                    <a:pt x="0" y="359"/>
                  </a:moveTo>
                  <a:lnTo>
                    <a:pt x="15" y="359"/>
                  </a:lnTo>
                  <a:lnTo>
                    <a:pt x="15" y="363"/>
                  </a:lnTo>
                  <a:lnTo>
                    <a:pt x="0" y="363"/>
                  </a:lnTo>
                  <a:lnTo>
                    <a:pt x="0" y="359"/>
                  </a:lnTo>
                  <a:close/>
                  <a:moveTo>
                    <a:pt x="0" y="239"/>
                  </a:moveTo>
                  <a:lnTo>
                    <a:pt x="15" y="239"/>
                  </a:lnTo>
                  <a:lnTo>
                    <a:pt x="15" y="243"/>
                  </a:lnTo>
                  <a:lnTo>
                    <a:pt x="0" y="243"/>
                  </a:lnTo>
                  <a:lnTo>
                    <a:pt x="0" y="239"/>
                  </a:lnTo>
                  <a:close/>
                  <a:moveTo>
                    <a:pt x="0" y="119"/>
                  </a:moveTo>
                  <a:lnTo>
                    <a:pt x="15" y="119"/>
                  </a:lnTo>
                  <a:lnTo>
                    <a:pt x="15" y="124"/>
                  </a:lnTo>
                  <a:lnTo>
                    <a:pt x="0" y="124"/>
                  </a:lnTo>
                  <a:lnTo>
                    <a:pt x="0" y="119"/>
                  </a:lnTo>
                  <a:close/>
                  <a:moveTo>
                    <a:pt x="0" y="0"/>
                  </a:moveTo>
                  <a:lnTo>
                    <a:pt x="15" y="0"/>
                  </a:lnTo>
                  <a:lnTo>
                    <a:pt x="15" y="4"/>
                  </a:lnTo>
                  <a:lnTo>
                    <a:pt x="0" y="4"/>
                  </a:lnTo>
                  <a:lnTo>
                    <a:pt x="0"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57" name="Rectangle 13"/>
            <p:cNvSpPr>
              <a:spLocks noChangeArrowheads="1"/>
            </p:cNvSpPr>
            <p:nvPr/>
          </p:nvSpPr>
          <p:spPr bwMode="auto">
            <a:xfrm>
              <a:off x="1726" y="2540"/>
              <a:ext cx="2064" cy="4"/>
            </a:xfrm>
            <a:prstGeom prst="rect">
              <a:avLst/>
            </a:pr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58" name="Freeform 14"/>
            <p:cNvSpPr>
              <a:spLocks noEditPoints="1"/>
            </p:cNvSpPr>
            <p:nvPr/>
          </p:nvSpPr>
          <p:spPr bwMode="auto">
            <a:xfrm>
              <a:off x="1724" y="2542"/>
              <a:ext cx="2068" cy="17"/>
            </a:xfrm>
            <a:custGeom>
              <a:avLst/>
              <a:gdLst/>
              <a:ahLst/>
              <a:cxnLst>
                <a:cxn ang="0">
                  <a:pos x="4" y="0"/>
                </a:cxn>
                <a:cxn ang="0">
                  <a:pos x="4" y="17"/>
                </a:cxn>
                <a:cxn ang="0">
                  <a:pos x="0" y="17"/>
                </a:cxn>
                <a:cxn ang="0">
                  <a:pos x="0" y="0"/>
                </a:cxn>
                <a:cxn ang="0">
                  <a:pos x="4" y="0"/>
                </a:cxn>
                <a:cxn ang="0">
                  <a:pos x="522" y="0"/>
                </a:cxn>
                <a:cxn ang="0">
                  <a:pos x="522" y="17"/>
                </a:cxn>
                <a:cxn ang="0">
                  <a:pos x="519" y="17"/>
                </a:cxn>
                <a:cxn ang="0">
                  <a:pos x="519" y="0"/>
                </a:cxn>
                <a:cxn ang="0">
                  <a:pos x="522" y="0"/>
                </a:cxn>
                <a:cxn ang="0">
                  <a:pos x="1038" y="0"/>
                </a:cxn>
                <a:cxn ang="0">
                  <a:pos x="1038" y="17"/>
                </a:cxn>
                <a:cxn ang="0">
                  <a:pos x="1034" y="17"/>
                </a:cxn>
                <a:cxn ang="0">
                  <a:pos x="1034" y="0"/>
                </a:cxn>
                <a:cxn ang="0">
                  <a:pos x="1038" y="0"/>
                </a:cxn>
                <a:cxn ang="0">
                  <a:pos x="1553" y="0"/>
                </a:cxn>
                <a:cxn ang="0">
                  <a:pos x="1553" y="17"/>
                </a:cxn>
                <a:cxn ang="0">
                  <a:pos x="1549" y="17"/>
                </a:cxn>
                <a:cxn ang="0">
                  <a:pos x="1549" y="0"/>
                </a:cxn>
                <a:cxn ang="0">
                  <a:pos x="1553" y="0"/>
                </a:cxn>
                <a:cxn ang="0">
                  <a:pos x="2068" y="0"/>
                </a:cxn>
                <a:cxn ang="0">
                  <a:pos x="2068" y="17"/>
                </a:cxn>
                <a:cxn ang="0">
                  <a:pos x="2065" y="17"/>
                </a:cxn>
                <a:cxn ang="0">
                  <a:pos x="2065" y="0"/>
                </a:cxn>
                <a:cxn ang="0">
                  <a:pos x="2068" y="0"/>
                </a:cxn>
              </a:cxnLst>
              <a:rect l="0" t="0" r="r" b="b"/>
              <a:pathLst>
                <a:path w="2068" h="17">
                  <a:moveTo>
                    <a:pt x="4" y="0"/>
                  </a:moveTo>
                  <a:lnTo>
                    <a:pt x="4" y="17"/>
                  </a:lnTo>
                  <a:lnTo>
                    <a:pt x="0" y="17"/>
                  </a:lnTo>
                  <a:lnTo>
                    <a:pt x="0" y="0"/>
                  </a:lnTo>
                  <a:lnTo>
                    <a:pt x="4" y="0"/>
                  </a:lnTo>
                  <a:close/>
                  <a:moveTo>
                    <a:pt x="522" y="0"/>
                  </a:moveTo>
                  <a:lnTo>
                    <a:pt x="522" y="17"/>
                  </a:lnTo>
                  <a:lnTo>
                    <a:pt x="519" y="17"/>
                  </a:lnTo>
                  <a:lnTo>
                    <a:pt x="519" y="0"/>
                  </a:lnTo>
                  <a:lnTo>
                    <a:pt x="522" y="0"/>
                  </a:lnTo>
                  <a:close/>
                  <a:moveTo>
                    <a:pt x="1038" y="0"/>
                  </a:moveTo>
                  <a:lnTo>
                    <a:pt x="1038" y="17"/>
                  </a:lnTo>
                  <a:lnTo>
                    <a:pt x="1034" y="17"/>
                  </a:lnTo>
                  <a:lnTo>
                    <a:pt x="1034" y="0"/>
                  </a:lnTo>
                  <a:lnTo>
                    <a:pt x="1038" y="0"/>
                  </a:lnTo>
                  <a:close/>
                  <a:moveTo>
                    <a:pt x="1553" y="0"/>
                  </a:moveTo>
                  <a:lnTo>
                    <a:pt x="1553" y="17"/>
                  </a:lnTo>
                  <a:lnTo>
                    <a:pt x="1549" y="17"/>
                  </a:lnTo>
                  <a:lnTo>
                    <a:pt x="1549" y="0"/>
                  </a:lnTo>
                  <a:lnTo>
                    <a:pt x="1553" y="0"/>
                  </a:lnTo>
                  <a:close/>
                  <a:moveTo>
                    <a:pt x="2068" y="0"/>
                  </a:moveTo>
                  <a:lnTo>
                    <a:pt x="2068" y="17"/>
                  </a:lnTo>
                  <a:lnTo>
                    <a:pt x="2065" y="17"/>
                  </a:lnTo>
                  <a:lnTo>
                    <a:pt x="2065" y="0"/>
                  </a:lnTo>
                  <a:lnTo>
                    <a:pt x="2068"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59" name="Rectangle 15"/>
            <p:cNvSpPr>
              <a:spLocks noChangeArrowheads="1"/>
            </p:cNvSpPr>
            <p:nvPr/>
          </p:nvSpPr>
          <p:spPr bwMode="auto">
            <a:xfrm>
              <a:off x="1850" y="2046"/>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17366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60" name="Rectangle 16"/>
            <p:cNvSpPr>
              <a:spLocks noChangeArrowheads="1"/>
            </p:cNvSpPr>
            <p:nvPr/>
          </p:nvSpPr>
          <p:spPr bwMode="auto">
            <a:xfrm>
              <a:off x="2391" y="2444"/>
              <a:ext cx="17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556</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61" name="Rectangle 17"/>
            <p:cNvSpPr>
              <a:spLocks noChangeArrowheads="1"/>
            </p:cNvSpPr>
            <p:nvPr/>
          </p:nvSpPr>
          <p:spPr bwMode="auto">
            <a:xfrm>
              <a:off x="2882" y="2012"/>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18813</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62" name="Rectangle 18"/>
            <p:cNvSpPr>
              <a:spLocks noChangeArrowheads="1"/>
            </p:cNvSpPr>
            <p:nvPr/>
          </p:nvSpPr>
          <p:spPr bwMode="auto">
            <a:xfrm>
              <a:off x="3398" y="1587"/>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36735</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63" name="Rectangle 19"/>
            <p:cNvSpPr>
              <a:spLocks noChangeArrowheads="1"/>
            </p:cNvSpPr>
            <p:nvPr/>
          </p:nvSpPr>
          <p:spPr bwMode="auto">
            <a:xfrm>
              <a:off x="1997" y="2077"/>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16094</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64" name="Rectangle 20"/>
            <p:cNvSpPr>
              <a:spLocks noChangeArrowheads="1"/>
            </p:cNvSpPr>
            <p:nvPr/>
          </p:nvSpPr>
          <p:spPr bwMode="auto">
            <a:xfrm>
              <a:off x="2538" y="2447"/>
              <a:ext cx="17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458</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65" name="Rectangle 21"/>
            <p:cNvSpPr>
              <a:spLocks noChangeArrowheads="1"/>
            </p:cNvSpPr>
            <p:nvPr/>
          </p:nvSpPr>
          <p:spPr bwMode="auto">
            <a:xfrm>
              <a:off x="3029" y="2062"/>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16678</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66" name="Rectangle 22"/>
            <p:cNvSpPr>
              <a:spLocks noChangeArrowheads="1"/>
            </p:cNvSpPr>
            <p:nvPr/>
          </p:nvSpPr>
          <p:spPr bwMode="auto">
            <a:xfrm>
              <a:off x="3545" y="1670"/>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33230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67" name="Rectangle 23"/>
            <p:cNvSpPr>
              <a:spLocks noChangeArrowheads="1"/>
            </p:cNvSpPr>
            <p:nvPr/>
          </p:nvSpPr>
          <p:spPr bwMode="auto">
            <a:xfrm>
              <a:off x="1658" y="2513"/>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68" name="Rectangle 24"/>
            <p:cNvSpPr>
              <a:spLocks noChangeArrowheads="1"/>
            </p:cNvSpPr>
            <p:nvPr/>
          </p:nvSpPr>
          <p:spPr bwMode="auto">
            <a:xfrm>
              <a:off x="1585" y="2394"/>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5000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69" name="Rectangle 25"/>
            <p:cNvSpPr>
              <a:spLocks noChangeArrowheads="1"/>
            </p:cNvSpPr>
            <p:nvPr/>
          </p:nvSpPr>
          <p:spPr bwMode="auto">
            <a:xfrm>
              <a:off x="1558" y="2276"/>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10000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70" name="Rectangle 26"/>
            <p:cNvSpPr>
              <a:spLocks noChangeArrowheads="1"/>
            </p:cNvSpPr>
            <p:nvPr/>
          </p:nvSpPr>
          <p:spPr bwMode="auto">
            <a:xfrm>
              <a:off x="1558" y="2157"/>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15000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71" name="Rectangle 27"/>
            <p:cNvSpPr>
              <a:spLocks noChangeArrowheads="1"/>
            </p:cNvSpPr>
            <p:nvPr/>
          </p:nvSpPr>
          <p:spPr bwMode="auto">
            <a:xfrm>
              <a:off x="1558" y="2039"/>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20000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72" name="Rectangle 28"/>
            <p:cNvSpPr>
              <a:spLocks noChangeArrowheads="1"/>
            </p:cNvSpPr>
            <p:nvPr/>
          </p:nvSpPr>
          <p:spPr bwMode="auto">
            <a:xfrm>
              <a:off x="1558" y="1920"/>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25000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73" name="Rectangle 29"/>
            <p:cNvSpPr>
              <a:spLocks noChangeArrowheads="1"/>
            </p:cNvSpPr>
            <p:nvPr/>
          </p:nvSpPr>
          <p:spPr bwMode="auto">
            <a:xfrm>
              <a:off x="1558" y="1802"/>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30000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74" name="Rectangle 30"/>
            <p:cNvSpPr>
              <a:spLocks noChangeArrowheads="1"/>
            </p:cNvSpPr>
            <p:nvPr/>
          </p:nvSpPr>
          <p:spPr bwMode="auto">
            <a:xfrm>
              <a:off x="1558" y="1683"/>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35000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75" name="Rectangle 31"/>
            <p:cNvSpPr>
              <a:spLocks noChangeArrowheads="1"/>
            </p:cNvSpPr>
            <p:nvPr/>
          </p:nvSpPr>
          <p:spPr bwMode="auto">
            <a:xfrm>
              <a:off x="1558" y="1565"/>
              <a:ext cx="28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40000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76" name="Rectangle 32"/>
            <p:cNvSpPr>
              <a:spLocks noChangeArrowheads="1"/>
            </p:cNvSpPr>
            <p:nvPr/>
          </p:nvSpPr>
          <p:spPr bwMode="auto">
            <a:xfrm>
              <a:off x="1884" y="2600"/>
              <a:ext cx="48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PEDIATRIA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77" name="Rectangle 33"/>
            <p:cNvSpPr>
              <a:spLocks noChangeArrowheads="1"/>
            </p:cNvSpPr>
            <p:nvPr/>
          </p:nvSpPr>
          <p:spPr bwMode="auto">
            <a:xfrm>
              <a:off x="2302" y="2600"/>
              <a:ext cx="95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CIRUGIA PEDIATRICA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78" name="Rectangle 34"/>
            <p:cNvSpPr>
              <a:spLocks noChangeArrowheads="1"/>
            </p:cNvSpPr>
            <p:nvPr/>
          </p:nvSpPr>
          <p:spPr bwMode="auto">
            <a:xfrm>
              <a:off x="2815" y="2600"/>
              <a:ext cx="98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GINECO OBSTETRICIA</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79" name="Rectangle 35"/>
            <p:cNvSpPr>
              <a:spLocks noChangeArrowheads="1"/>
            </p:cNvSpPr>
            <p:nvPr/>
          </p:nvSpPr>
          <p:spPr bwMode="auto">
            <a:xfrm>
              <a:off x="3338" y="2600"/>
              <a:ext cx="94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SERV. EMERGENCIAS</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80" name="Rectangle 36"/>
            <p:cNvSpPr>
              <a:spLocks noChangeArrowheads="1"/>
            </p:cNvSpPr>
            <p:nvPr/>
          </p:nvSpPr>
          <p:spPr bwMode="auto">
            <a:xfrm>
              <a:off x="3868" y="2062"/>
              <a:ext cx="25" cy="3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81" name="Rectangle 37"/>
            <p:cNvSpPr>
              <a:spLocks noChangeArrowheads="1"/>
            </p:cNvSpPr>
            <p:nvPr/>
          </p:nvSpPr>
          <p:spPr bwMode="auto">
            <a:xfrm>
              <a:off x="3907" y="2048"/>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2009</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82" name="Rectangle 38"/>
            <p:cNvSpPr>
              <a:spLocks noChangeArrowheads="1"/>
            </p:cNvSpPr>
            <p:nvPr/>
          </p:nvSpPr>
          <p:spPr bwMode="auto">
            <a:xfrm>
              <a:off x="3868" y="2161"/>
              <a:ext cx="25" cy="33"/>
            </a:xfrm>
            <a:prstGeom prst="rect">
              <a:avLst/>
            </a:prstGeom>
            <a:solidFill>
              <a:srgbClr val="C0504D"/>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400"/>
            </a:p>
          </p:txBody>
        </p:sp>
        <p:sp>
          <p:nvSpPr>
            <p:cNvPr id="57383" name="Rectangle 39"/>
            <p:cNvSpPr>
              <a:spLocks noChangeArrowheads="1"/>
            </p:cNvSpPr>
            <p:nvPr/>
          </p:nvSpPr>
          <p:spPr bwMode="auto">
            <a:xfrm>
              <a:off x="3907" y="2147"/>
              <a:ext cx="23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smtClean="0">
                  <a:ln>
                    <a:noFill/>
                  </a:ln>
                  <a:solidFill>
                    <a:srgbClr val="000000"/>
                  </a:solidFill>
                  <a:effectLst/>
                  <a:latin typeface="Calibri" pitchFamily="34" charset="0"/>
                  <a:cs typeface="Arial" pitchFamily="34" charset="0"/>
                </a:rPr>
                <a:t>2010</a:t>
              </a:r>
              <a:endParaRPr kumimoji="0" lang="es-PE" sz="1400" b="0" i="0" u="none" strike="noStrike" cap="none" normalizeH="0" baseline="0" smtClean="0">
                <a:ln>
                  <a:noFill/>
                </a:ln>
                <a:solidFill>
                  <a:schemeClr val="tx1"/>
                </a:solidFill>
                <a:effectLst/>
                <a:latin typeface="Arial" pitchFamily="34" charset="0"/>
                <a:cs typeface="Arial" pitchFamily="34" charset="0"/>
              </a:endParaRPr>
            </a:p>
          </p:txBody>
        </p:sp>
        <p:sp>
          <p:nvSpPr>
            <p:cNvPr id="57384" name="Freeform 40"/>
            <p:cNvSpPr>
              <a:spLocks noEditPoints="1"/>
            </p:cNvSpPr>
            <p:nvPr/>
          </p:nvSpPr>
          <p:spPr bwMode="auto">
            <a:xfrm>
              <a:off x="1508" y="1534"/>
              <a:ext cx="2547" cy="1192"/>
            </a:xfrm>
            <a:custGeom>
              <a:avLst/>
              <a:gdLst/>
              <a:ahLst/>
              <a:cxnLst>
                <a:cxn ang="0">
                  <a:pos x="0" y="8"/>
                </a:cxn>
                <a:cxn ang="0">
                  <a:pos x="8" y="0"/>
                </a:cxn>
                <a:cxn ang="0">
                  <a:pos x="11304" y="0"/>
                </a:cxn>
                <a:cxn ang="0">
                  <a:pos x="11312" y="8"/>
                </a:cxn>
                <a:cxn ang="0">
                  <a:pos x="11312" y="4616"/>
                </a:cxn>
                <a:cxn ang="0">
                  <a:pos x="11304" y="4624"/>
                </a:cxn>
                <a:cxn ang="0">
                  <a:pos x="8" y="4624"/>
                </a:cxn>
                <a:cxn ang="0">
                  <a:pos x="0" y="4616"/>
                </a:cxn>
                <a:cxn ang="0">
                  <a:pos x="0" y="8"/>
                </a:cxn>
                <a:cxn ang="0">
                  <a:pos x="16" y="4616"/>
                </a:cxn>
                <a:cxn ang="0">
                  <a:pos x="8" y="4608"/>
                </a:cxn>
                <a:cxn ang="0">
                  <a:pos x="11304" y="4608"/>
                </a:cxn>
                <a:cxn ang="0">
                  <a:pos x="11296" y="4616"/>
                </a:cxn>
                <a:cxn ang="0">
                  <a:pos x="11296" y="8"/>
                </a:cxn>
                <a:cxn ang="0">
                  <a:pos x="11304" y="16"/>
                </a:cxn>
                <a:cxn ang="0">
                  <a:pos x="8" y="16"/>
                </a:cxn>
                <a:cxn ang="0">
                  <a:pos x="16" y="8"/>
                </a:cxn>
                <a:cxn ang="0">
                  <a:pos x="16" y="4616"/>
                </a:cxn>
              </a:cxnLst>
              <a:rect l="0" t="0" r="r" b="b"/>
              <a:pathLst>
                <a:path w="11312" h="4624">
                  <a:moveTo>
                    <a:pt x="0" y="8"/>
                  </a:moveTo>
                  <a:cubicBezTo>
                    <a:pt x="0" y="4"/>
                    <a:pt x="4" y="0"/>
                    <a:pt x="8" y="0"/>
                  </a:cubicBezTo>
                  <a:lnTo>
                    <a:pt x="11304" y="0"/>
                  </a:lnTo>
                  <a:cubicBezTo>
                    <a:pt x="11309" y="0"/>
                    <a:pt x="11312" y="4"/>
                    <a:pt x="11312" y="8"/>
                  </a:cubicBezTo>
                  <a:lnTo>
                    <a:pt x="11312" y="4616"/>
                  </a:lnTo>
                  <a:cubicBezTo>
                    <a:pt x="11312" y="4621"/>
                    <a:pt x="11309" y="4624"/>
                    <a:pt x="11304" y="4624"/>
                  </a:cubicBezTo>
                  <a:lnTo>
                    <a:pt x="8" y="4624"/>
                  </a:lnTo>
                  <a:cubicBezTo>
                    <a:pt x="4" y="4624"/>
                    <a:pt x="0" y="4621"/>
                    <a:pt x="0" y="4616"/>
                  </a:cubicBezTo>
                  <a:lnTo>
                    <a:pt x="0" y="8"/>
                  </a:lnTo>
                  <a:close/>
                  <a:moveTo>
                    <a:pt x="16" y="4616"/>
                  </a:moveTo>
                  <a:lnTo>
                    <a:pt x="8" y="4608"/>
                  </a:lnTo>
                  <a:lnTo>
                    <a:pt x="11304" y="4608"/>
                  </a:lnTo>
                  <a:lnTo>
                    <a:pt x="11296" y="4616"/>
                  </a:lnTo>
                  <a:lnTo>
                    <a:pt x="11296" y="8"/>
                  </a:lnTo>
                  <a:lnTo>
                    <a:pt x="11304" y="16"/>
                  </a:lnTo>
                  <a:lnTo>
                    <a:pt x="8" y="16"/>
                  </a:lnTo>
                  <a:lnTo>
                    <a:pt x="16" y="8"/>
                  </a:lnTo>
                  <a:lnTo>
                    <a:pt x="16" y="4616"/>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s-PE" sz="1400"/>
            </a:p>
          </p:txBody>
        </p:sp>
      </p:grpSp>
      <p:sp>
        <p:nvSpPr>
          <p:cNvPr id="57385" name="Rectangle 41"/>
          <p:cNvSpPr>
            <a:spLocks noChangeArrowheads="1"/>
          </p:cNvSpPr>
          <p:nvPr/>
        </p:nvSpPr>
        <p:spPr bwMode="auto">
          <a:xfrm>
            <a:off x="683568" y="6093296"/>
            <a:ext cx="686809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_Oficina de Estadística e Informática HONADOMANI  2011 </a:t>
            </a:r>
            <a:endParaRPr kumimoji="0" lang="es-ES_tradnl"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200" b="1" dirty="0" smtClean="0"/>
              <a:t>Tasa de rendimiento de quirófano</a:t>
            </a:r>
            <a:r>
              <a:rPr lang="es-PE" sz="3200" dirty="0" smtClean="0"/>
              <a:t/>
            </a:r>
            <a:br>
              <a:rPr lang="es-PE" sz="3200" dirty="0" smtClean="0"/>
            </a:br>
            <a:r>
              <a:rPr lang="es-PE" sz="3200" dirty="0" smtClean="0"/>
              <a:t>Años </a:t>
            </a:r>
            <a:r>
              <a:rPr lang="es-PE" sz="3200" b="1" dirty="0" smtClean="0"/>
              <a:t>2009-2010</a:t>
            </a:r>
            <a:r>
              <a:rPr lang="es-PE" sz="3200" dirty="0" smtClean="0"/>
              <a:t/>
            </a:r>
            <a:br>
              <a:rPr lang="es-PE" sz="3200" dirty="0" smtClean="0"/>
            </a:br>
            <a:endParaRPr lang="es-PE" sz="3200" dirty="0"/>
          </a:p>
        </p:txBody>
      </p:sp>
      <p:pic>
        <p:nvPicPr>
          <p:cNvPr id="58370" name="Gráfico 1"/>
          <p:cNvPicPr>
            <a:picLocks noChangeArrowheads="1"/>
          </p:cNvPicPr>
          <p:nvPr/>
        </p:nvPicPr>
        <p:blipFill>
          <a:blip r:embed="rId2" cstate="print"/>
          <a:srcRect b="-101"/>
          <a:stretch>
            <a:fillRect/>
          </a:stretch>
        </p:blipFill>
        <p:spPr bwMode="auto">
          <a:xfrm>
            <a:off x="539552" y="1268760"/>
            <a:ext cx="8280920" cy="5112568"/>
          </a:xfrm>
          <a:prstGeom prst="rect">
            <a:avLst/>
          </a:prstGeom>
          <a:noFill/>
          <a:ln w="9525">
            <a:noFill/>
            <a:miter lim="800000"/>
            <a:headEnd/>
            <a:tailEnd/>
          </a:ln>
        </p:spPr>
      </p:pic>
      <p:sp>
        <p:nvSpPr>
          <p:cNvPr id="58371" name="Rectangle 3"/>
          <p:cNvSpPr>
            <a:spLocks noChangeArrowheads="1"/>
          </p:cNvSpPr>
          <p:nvPr/>
        </p:nvSpPr>
        <p:spPr bwMode="auto">
          <a:xfrm>
            <a:off x="539552" y="6402814"/>
            <a:ext cx="686809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_Oficina de Estadística e Informática HONADOMANI  2011 </a:t>
            </a:r>
            <a:endParaRPr kumimoji="0" lang="es-ES_tradnl"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b="1" dirty="0" smtClean="0"/>
              <a:t>Tasa de intervenciones en Emergencia</a:t>
            </a:r>
            <a:r>
              <a:rPr lang="es-PE" sz="3200" dirty="0" smtClean="0"/>
              <a:t/>
            </a:r>
            <a:br>
              <a:rPr lang="es-PE" sz="3200" dirty="0" smtClean="0"/>
            </a:br>
            <a:r>
              <a:rPr lang="es-ES" sz="3200" b="1" dirty="0" smtClean="0"/>
              <a:t>Años  </a:t>
            </a:r>
            <a:r>
              <a:rPr lang="es-ES" sz="3200" b="1" dirty="0" smtClean="0"/>
              <a:t>2009-2010</a:t>
            </a:r>
            <a:r>
              <a:rPr lang="es-PE" sz="3200" dirty="0" smtClean="0"/>
              <a:t/>
            </a:r>
            <a:br>
              <a:rPr lang="es-PE" sz="3200" dirty="0" smtClean="0"/>
            </a:br>
            <a:endParaRPr lang="es-PE" sz="3200" dirty="0"/>
          </a:p>
        </p:txBody>
      </p:sp>
      <p:pic>
        <p:nvPicPr>
          <p:cNvPr id="59394" name="Gráfico 2"/>
          <p:cNvPicPr>
            <a:picLocks noChangeArrowheads="1"/>
          </p:cNvPicPr>
          <p:nvPr/>
        </p:nvPicPr>
        <p:blipFill>
          <a:blip r:embed="rId2" cstate="print"/>
          <a:srcRect b="-23"/>
          <a:stretch>
            <a:fillRect/>
          </a:stretch>
        </p:blipFill>
        <p:spPr bwMode="auto">
          <a:xfrm>
            <a:off x="864096" y="1196752"/>
            <a:ext cx="7452320" cy="4824536"/>
          </a:xfrm>
          <a:prstGeom prst="rect">
            <a:avLst/>
          </a:prstGeom>
          <a:noFill/>
          <a:ln w="9525">
            <a:noFill/>
            <a:miter lim="800000"/>
            <a:headEnd/>
            <a:tailEnd/>
          </a:ln>
        </p:spPr>
      </p:pic>
      <p:sp>
        <p:nvSpPr>
          <p:cNvPr id="59395" name="Rectangle 3"/>
          <p:cNvSpPr>
            <a:spLocks noChangeArrowheads="1"/>
          </p:cNvSpPr>
          <p:nvPr/>
        </p:nvSpPr>
        <p:spPr bwMode="auto">
          <a:xfrm>
            <a:off x="827584" y="6165304"/>
            <a:ext cx="686809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_Oficina de Estadística e Informática HONADOMANI  2011 </a:t>
            </a:r>
            <a:endParaRPr kumimoji="0" lang="es-ES_tradnl"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Autofit/>
          </a:bodyPr>
          <a:lstStyle/>
          <a:p>
            <a:r>
              <a:rPr lang="es-PE" sz="2800" b="1" dirty="0" smtClean="0"/>
              <a:t>Análisis de los determinantes y del estado de salud a nivel hospitalario -</a:t>
            </a:r>
            <a:r>
              <a:rPr lang="es-PE" sz="2800" b="1" dirty="0" smtClean="0"/>
              <a:t>HONADOMANI </a:t>
            </a:r>
            <a:r>
              <a:rPr lang="es-PE" sz="2800" b="1" dirty="0" smtClean="0"/>
              <a:t>San </a:t>
            </a:r>
            <a:r>
              <a:rPr lang="es-PE" sz="2800" b="1" dirty="0" smtClean="0"/>
              <a:t>Bartolomé </a:t>
            </a:r>
            <a:r>
              <a:rPr lang="es-PE" sz="2400" b="1" dirty="0" smtClean="0"/>
              <a:t>(Ubicación geográfica)</a:t>
            </a:r>
            <a:endParaRPr lang="es-PE" sz="2400" dirty="0"/>
          </a:p>
        </p:txBody>
      </p:sp>
      <p:pic>
        <p:nvPicPr>
          <p:cNvPr id="4" name="Imagen 3" descr="x10sctmp0"/>
          <p:cNvPicPr>
            <a:picLocks noChangeAspect="1" noChangeArrowheads="1"/>
          </p:cNvPicPr>
          <p:nvPr/>
        </p:nvPicPr>
        <p:blipFill>
          <a:blip r:embed="rId2" cstate="print">
            <a:lum bright="-6000"/>
          </a:blip>
          <a:srcRect r="14894"/>
          <a:stretch>
            <a:fillRect/>
          </a:stretch>
        </p:blipFill>
        <p:spPr bwMode="auto">
          <a:xfrm>
            <a:off x="467494" y="1358104"/>
            <a:ext cx="8064946" cy="5003355"/>
          </a:xfrm>
          <a:prstGeom prst="rect">
            <a:avLst/>
          </a:prstGeom>
          <a:noFill/>
          <a:ln w="9525">
            <a:solidFill>
              <a:srgbClr val="0D0D0D"/>
            </a:solidFill>
            <a:prstDash val="sysDot"/>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b="1" dirty="0" smtClean="0"/>
              <a:t>Complicaciones en Sala de Operaciones</a:t>
            </a:r>
            <a:r>
              <a:rPr lang="es-PE" sz="3200" dirty="0" smtClean="0"/>
              <a:t/>
            </a:r>
            <a:br>
              <a:rPr lang="es-PE" sz="3200" dirty="0" smtClean="0"/>
            </a:br>
            <a:r>
              <a:rPr lang="es-ES" sz="3200" b="1" dirty="0" smtClean="0"/>
              <a:t>Años  </a:t>
            </a:r>
            <a:r>
              <a:rPr lang="es-ES" sz="3200" b="1" dirty="0" smtClean="0"/>
              <a:t>2009-2010</a:t>
            </a:r>
            <a:r>
              <a:rPr lang="es-PE" sz="3200" dirty="0" smtClean="0"/>
              <a:t/>
            </a:r>
            <a:br>
              <a:rPr lang="es-PE" sz="3200" dirty="0" smtClean="0"/>
            </a:br>
            <a:endParaRPr lang="es-PE" sz="3200" dirty="0"/>
          </a:p>
        </p:txBody>
      </p:sp>
      <p:pic>
        <p:nvPicPr>
          <p:cNvPr id="60418" name="Gráfico 3"/>
          <p:cNvPicPr>
            <a:picLocks noChangeArrowheads="1"/>
          </p:cNvPicPr>
          <p:nvPr/>
        </p:nvPicPr>
        <p:blipFill>
          <a:blip r:embed="rId2" cstate="print"/>
          <a:srcRect b="-27"/>
          <a:stretch>
            <a:fillRect/>
          </a:stretch>
        </p:blipFill>
        <p:spPr bwMode="auto">
          <a:xfrm>
            <a:off x="971600" y="1124744"/>
            <a:ext cx="7416824" cy="5040560"/>
          </a:xfrm>
          <a:prstGeom prst="rect">
            <a:avLst/>
          </a:prstGeom>
          <a:noFill/>
          <a:ln w="9525">
            <a:noFill/>
            <a:miter lim="800000"/>
            <a:headEnd/>
            <a:tailEnd/>
          </a:ln>
        </p:spPr>
      </p:pic>
      <p:sp>
        <p:nvSpPr>
          <p:cNvPr id="60420" name="Rectangle 4"/>
          <p:cNvSpPr>
            <a:spLocks noChangeArrowheads="1"/>
          </p:cNvSpPr>
          <p:nvPr/>
        </p:nvSpPr>
        <p:spPr bwMode="auto">
          <a:xfrm>
            <a:off x="789038" y="6309320"/>
            <a:ext cx="774340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_Oficina de Estadística e Informática HONADOMANI  2011 </a:t>
            </a:r>
            <a:endParaRPr kumimoji="0" lang="es-ES_tradnl"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sz="3200" b="1" dirty="0" smtClean="0"/>
              <a:t>Tasa de cirugías suspendidas</a:t>
            </a:r>
            <a:r>
              <a:rPr lang="es-PE" sz="3200" dirty="0" smtClean="0"/>
              <a:t/>
            </a:r>
            <a:br>
              <a:rPr lang="es-PE" sz="3200" dirty="0" smtClean="0"/>
            </a:br>
            <a:r>
              <a:rPr lang="es-ES" sz="3200" b="1" dirty="0" smtClean="0"/>
              <a:t>Años 2009-2010</a:t>
            </a:r>
            <a:endParaRPr lang="es-PE" sz="3200" dirty="0"/>
          </a:p>
        </p:txBody>
      </p:sp>
      <p:pic>
        <p:nvPicPr>
          <p:cNvPr id="61442" name="Picture 2"/>
          <p:cNvPicPr>
            <a:picLocks noChangeArrowheads="1"/>
          </p:cNvPicPr>
          <p:nvPr/>
        </p:nvPicPr>
        <p:blipFill>
          <a:blip r:embed="rId2" cstate="print"/>
          <a:srcRect/>
          <a:stretch>
            <a:fillRect/>
          </a:stretch>
        </p:blipFill>
        <p:spPr bwMode="auto">
          <a:xfrm>
            <a:off x="755576" y="1484784"/>
            <a:ext cx="8064896" cy="4857750"/>
          </a:xfrm>
          <a:prstGeom prst="rect">
            <a:avLst/>
          </a:prstGeom>
          <a:noFill/>
          <a:ln w="9525">
            <a:noFill/>
            <a:miter lim="800000"/>
            <a:headEnd/>
            <a:tailEnd/>
          </a:ln>
        </p:spPr>
      </p:pic>
      <p:sp>
        <p:nvSpPr>
          <p:cNvPr id="61443" name="Rectangle 3"/>
          <p:cNvSpPr>
            <a:spLocks noChangeArrowheads="1"/>
          </p:cNvSpPr>
          <p:nvPr/>
        </p:nvSpPr>
        <p:spPr bwMode="auto">
          <a:xfrm>
            <a:off x="611560" y="6361583"/>
            <a:ext cx="605691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_Oficina de Estadística e Informática HONADOMANI  2011 </a:t>
            </a:r>
            <a:endParaRPr kumimoji="0" lang="es-ES_tradn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2800" b="1" dirty="0" smtClean="0"/>
              <a:t> Porcentaje de Pacientes Re </a:t>
            </a:r>
            <a:r>
              <a:rPr lang="es-PE" sz="2800" b="1" dirty="0" smtClean="0"/>
              <a:t>intervenidos</a:t>
            </a:r>
            <a:br>
              <a:rPr lang="es-PE" sz="2800" b="1" dirty="0" smtClean="0"/>
            </a:br>
            <a:r>
              <a:rPr lang="es-PE" sz="2800" b="1" dirty="0" smtClean="0"/>
              <a:t> </a:t>
            </a:r>
            <a:r>
              <a:rPr lang="es-PE" sz="2800" b="1" dirty="0" smtClean="0"/>
              <a:t>Cirugía </a:t>
            </a:r>
            <a:r>
              <a:rPr lang="es-PE" sz="2800" b="1" dirty="0" smtClean="0"/>
              <a:t>Pediátrica Año 2010</a:t>
            </a:r>
            <a:r>
              <a:rPr lang="es-PE" sz="2800" dirty="0" smtClean="0"/>
              <a:t/>
            </a:r>
            <a:br>
              <a:rPr lang="es-PE" sz="2800" dirty="0" smtClean="0"/>
            </a:br>
            <a:endParaRPr lang="es-PE" sz="2800" dirty="0"/>
          </a:p>
        </p:txBody>
      </p:sp>
      <p:pic>
        <p:nvPicPr>
          <p:cNvPr id="62466" name="Picture 2"/>
          <p:cNvPicPr>
            <a:picLocks noChangeAspect="1" noChangeArrowheads="1"/>
          </p:cNvPicPr>
          <p:nvPr/>
        </p:nvPicPr>
        <p:blipFill>
          <a:blip r:embed="rId2" cstate="print"/>
          <a:srcRect/>
          <a:stretch>
            <a:fillRect/>
          </a:stretch>
        </p:blipFill>
        <p:spPr bwMode="auto">
          <a:xfrm>
            <a:off x="827584" y="1412776"/>
            <a:ext cx="7651910" cy="4687788"/>
          </a:xfrm>
          <a:prstGeom prst="rect">
            <a:avLst/>
          </a:prstGeom>
          <a:noFill/>
        </p:spPr>
      </p:pic>
      <p:sp>
        <p:nvSpPr>
          <p:cNvPr id="62467" name="Rectangle 3"/>
          <p:cNvSpPr>
            <a:spLocks noChangeArrowheads="1"/>
          </p:cNvSpPr>
          <p:nvPr/>
        </p:nvSpPr>
        <p:spPr bwMode="auto">
          <a:xfrm>
            <a:off x="700299" y="6237312"/>
            <a:ext cx="774340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_Oficina de Estadística e Informática HONADOMANI  2011 </a:t>
            </a:r>
            <a:endParaRPr kumimoji="0" lang="es-ES_tradnl"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t>Partos hospitalarios</a:t>
            </a:r>
            <a:r>
              <a:rPr lang="es-PE" sz="3200" dirty="0" smtClean="0"/>
              <a:t/>
            </a:r>
            <a:br>
              <a:rPr lang="es-PE" sz="3200" dirty="0" smtClean="0"/>
            </a:br>
            <a:r>
              <a:rPr lang="es-PE" sz="3200" dirty="0" smtClean="0"/>
              <a:t>Años </a:t>
            </a:r>
            <a:r>
              <a:rPr lang="es-ES" sz="3200" b="1" dirty="0" smtClean="0"/>
              <a:t>2009-2010</a:t>
            </a:r>
            <a:endParaRPr lang="es-PE" sz="3200" dirty="0"/>
          </a:p>
        </p:txBody>
      </p:sp>
      <p:pic>
        <p:nvPicPr>
          <p:cNvPr id="63490" name="Chart 1"/>
          <p:cNvPicPr>
            <a:picLocks noChangeArrowheads="1"/>
          </p:cNvPicPr>
          <p:nvPr/>
        </p:nvPicPr>
        <p:blipFill>
          <a:blip r:embed="rId2" cstate="print"/>
          <a:srcRect/>
          <a:stretch>
            <a:fillRect/>
          </a:stretch>
        </p:blipFill>
        <p:spPr bwMode="auto">
          <a:xfrm>
            <a:off x="1259632" y="1628800"/>
            <a:ext cx="6984776" cy="4608512"/>
          </a:xfrm>
          <a:prstGeom prst="rect">
            <a:avLst/>
          </a:prstGeom>
          <a:noFill/>
          <a:ln w="9525">
            <a:noFill/>
            <a:miter lim="800000"/>
            <a:headEnd/>
            <a:tailEnd/>
          </a:ln>
        </p:spPr>
      </p:pic>
      <p:sp>
        <p:nvSpPr>
          <p:cNvPr id="63491" name="Rectangle 3"/>
          <p:cNvSpPr>
            <a:spLocks noChangeArrowheads="1"/>
          </p:cNvSpPr>
          <p:nvPr/>
        </p:nvSpPr>
        <p:spPr bwMode="auto">
          <a:xfrm>
            <a:off x="35496" y="6309320"/>
            <a:ext cx="855458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_Oficina de Estadística e Informática HONADOMANI  2011 </a:t>
            </a:r>
            <a:endParaRPr kumimoji="0" lang="es-ES_tradnl"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t>Partos complicados</a:t>
            </a:r>
            <a:r>
              <a:rPr lang="es-PE" sz="3200" dirty="0" smtClean="0"/>
              <a:t/>
            </a:r>
            <a:br>
              <a:rPr lang="es-PE" sz="3200" dirty="0" smtClean="0"/>
            </a:br>
            <a:r>
              <a:rPr lang="es-PE" sz="3200" b="1" dirty="0" smtClean="0"/>
              <a:t>Años 2009-2010</a:t>
            </a:r>
            <a:endParaRPr lang="es-PE" sz="3200" dirty="0"/>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a:p>
        </p:txBody>
      </p:sp>
      <p:pic>
        <p:nvPicPr>
          <p:cNvPr id="64513" name="Chart 2"/>
          <p:cNvPicPr>
            <a:picLocks noChangeArrowheads="1"/>
          </p:cNvPicPr>
          <p:nvPr/>
        </p:nvPicPr>
        <p:blipFill>
          <a:blip r:embed="rId2" cstate="print"/>
          <a:srcRect/>
          <a:stretch>
            <a:fillRect/>
          </a:stretch>
        </p:blipFill>
        <p:spPr bwMode="auto">
          <a:xfrm>
            <a:off x="611560" y="1628800"/>
            <a:ext cx="7560840" cy="4680520"/>
          </a:xfrm>
          <a:prstGeom prst="rect">
            <a:avLst/>
          </a:prstGeom>
          <a:noFill/>
        </p:spPr>
      </p:pic>
      <p:sp>
        <p:nvSpPr>
          <p:cNvPr id="64515" name="Rectangle 3"/>
          <p:cNvSpPr>
            <a:spLocks noChangeArrowheads="1"/>
          </p:cNvSpPr>
          <p:nvPr/>
        </p:nvSpPr>
        <p:spPr bwMode="auto">
          <a:xfrm>
            <a:off x="457200" y="2533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539552" y="6211669"/>
            <a:ext cx="8208912" cy="646331"/>
          </a:xfrm>
          <a:prstGeom prst="rect">
            <a:avLst/>
          </a:prstGeom>
        </p:spPr>
        <p:txBody>
          <a:bodyPr wrap="square">
            <a:spAutoFit/>
          </a:bodyPr>
          <a:lstStyle/>
          <a:p>
            <a:r>
              <a:rPr lang="es-ES_tradnl" dirty="0" smtClean="0"/>
              <a:t>Fuente Unidad de Estadística _Oficina de Estadística e Informática HONADOMANI  2011 </a:t>
            </a:r>
            <a:endParaRPr lang="es-P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sz="3200" b="1" dirty="0" smtClean="0"/>
              <a:t>Tasa de cesáreas</a:t>
            </a:r>
            <a:r>
              <a:rPr lang="es-PE" sz="3200" dirty="0" smtClean="0"/>
              <a:t/>
            </a:r>
            <a:br>
              <a:rPr lang="es-PE" sz="3200" dirty="0" smtClean="0"/>
            </a:br>
            <a:r>
              <a:rPr lang="es-PE" sz="3200" b="1" dirty="0" smtClean="0"/>
              <a:t>Años  </a:t>
            </a:r>
            <a:r>
              <a:rPr lang="es-PE" sz="3200" b="1" dirty="0" smtClean="0"/>
              <a:t>2009-2010</a:t>
            </a:r>
            <a:endParaRPr lang="es-PE" sz="3200" dirty="0"/>
          </a:p>
        </p:txBody>
      </p:sp>
      <p:pic>
        <p:nvPicPr>
          <p:cNvPr id="65538" name="Chart 3"/>
          <p:cNvPicPr>
            <a:picLocks noChangeArrowheads="1"/>
          </p:cNvPicPr>
          <p:nvPr/>
        </p:nvPicPr>
        <p:blipFill>
          <a:blip r:embed="rId2" cstate="print"/>
          <a:srcRect/>
          <a:stretch>
            <a:fillRect/>
          </a:stretch>
        </p:blipFill>
        <p:spPr bwMode="auto">
          <a:xfrm>
            <a:off x="1259632" y="1556792"/>
            <a:ext cx="6408712" cy="4661074"/>
          </a:xfrm>
          <a:prstGeom prst="rect">
            <a:avLst/>
          </a:prstGeom>
          <a:noFill/>
          <a:ln w="9525">
            <a:noFill/>
            <a:miter lim="800000"/>
            <a:headEnd/>
            <a:tailEnd/>
          </a:ln>
        </p:spPr>
      </p:pic>
      <p:sp>
        <p:nvSpPr>
          <p:cNvPr id="65539" name="Rectangle 3"/>
          <p:cNvSpPr>
            <a:spLocks noChangeArrowheads="1"/>
          </p:cNvSpPr>
          <p:nvPr/>
        </p:nvSpPr>
        <p:spPr bwMode="auto">
          <a:xfrm>
            <a:off x="467544" y="6309320"/>
            <a:ext cx="686809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_Oficina de Estadística e Informática HONADOMANI  2011 </a:t>
            </a:r>
            <a:endParaRPr kumimoji="0" lang="es-ES_tradnl"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3200" b="1" dirty="0" smtClean="0"/>
              <a:t>ESTRATEGIAS SANITARIAS</a:t>
            </a:r>
            <a:endParaRPr lang="es-PE" sz="3200" b="1" dirty="0"/>
          </a:p>
        </p:txBody>
      </p:sp>
      <p:graphicFrame>
        <p:nvGraphicFramePr>
          <p:cNvPr id="3" name="2 Tabla"/>
          <p:cNvGraphicFramePr>
            <a:graphicFrameLocks noGrp="1"/>
          </p:cNvGraphicFramePr>
          <p:nvPr>
            <p:extLst>
              <p:ext uri="{D42A27DB-BD31-4B8C-83A1-F6EECF244321}">
                <p14:modId xmlns:p14="http://schemas.microsoft.com/office/powerpoint/2010/main" val="1850229913"/>
              </p:ext>
            </p:extLst>
          </p:nvPr>
        </p:nvGraphicFramePr>
        <p:xfrm>
          <a:off x="899592" y="1537202"/>
          <a:ext cx="7704856" cy="4900455"/>
        </p:xfrm>
        <a:graphic>
          <a:graphicData uri="http://schemas.openxmlformats.org/drawingml/2006/table">
            <a:tbl>
              <a:tblPr/>
              <a:tblGrid>
                <a:gridCol w="372576"/>
                <a:gridCol w="7332280"/>
              </a:tblGrid>
              <a:tr h="351894">
                <a:tc>
                  <a:txBody>
                    <a:bodyPr/>
                    <a:lstStyle/>
                    <a:p>
                      <a:pPr algn="l" fontAlgn="b"/>
                      <a:endParaRPr lang="es-PE" sz="1600" b="0" i="0" u="none" strike="noStrike" dirty="0">
                        <a:solidFill>
                          <a:srgbClr val="000000"/>
                        </a:solidFill>
                        <a:latin typeface="Calibri"/>
                      </a:endParaRP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3200" b="1" i="0" u="none" strike="noStrike" dirty="0" smtClean="0">
                          <a:solidFill>
                            <a:srgbClr val="000000"/>
                          </a:solidFill>
                          <a:latin typeface="Calibri"/>
                        </a:rPr>
                        <a:t>HOSPITAL</a:t>
                      </a:r>
                      <a:r>
                        <a:rPr lang="es-PE" sz="3200" b="1" i="0" u="none" strike="noStrike" baseline="0" dirty="0" smtClean="0">
                          <a:solidFill>
                            <a:srgbClr val="000000"/>
                          </a:solidFill>
                          <a:latin typeface="Calibri"/>
                        </a:rPr>
                        <a:t> SAN BARTOLOME</a:t>
                      </a:r>
                      <a:endParaRPr lang="es-PE" sz="3200" b="1" i="0" u="none" strike="noStrike" dirty="0">
                        <a:solidFill>
                          <a:srgbClr val="000000"/>
                        </a:solidFill>
                        <a:latin typeface="Calibri"/>
                      </a:endParaRP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51894">
                <a:tc>
                  <a:txBody>
                    <a:bodyPr/>
                    <a:lstStyle/>
                    <a:p>
                      <a:pPr algn="ctr" fontAlgn="b"/>
                      <a:r>
                        <a:rPr lang="es-PE" sz="1600" b="0" i="0" u="none" strike="noStrike" dirty="0">
                          <a:solidFill>
                            <a:srgbClr val="000000"/>
                          </a:solidFill>
                          <a:latin typeface="Calibri"/>
                        </a:rPr>
                        <a:t>1</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600" b="0" i="0" u="none" strike="noStrike" dirty="0">
                          <a:solidFill>
                            <a:srgbClr val="000000"/>
                          </a:solidFill>
                          <a:latin typeface="Calibri"/>
                        </a:rPr>
                        <a:t>Estrategia Sanitaria "Alimentación y Nutrición Saludable"</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894">
                <a:tc>
                  <a:txBody>
                    <a:bodyPr/>
                    <a:lstStyle/>
                    <a:p>
                      <a:pPr algn="ctr" fontAlgn="b"/>
                      <a:r>
                        <a:rPr lang="es-PE" sz="1600" b="0" i="0" u="none" strike="noStrike" dirty="0">
                          <a:solidFill>
                            <a:srgbClr val="000000"/>
                          </a:solidFill>
                          <a:latin typeface="Calibri"/>
                        </a:rPr>
                        <a:t>2</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600" b="0" i="0" u="none" strike="noStrike" dirty="0">
                          <a:solidFill>
                            <a:srgbClr val="000000"/>
                          </a:solidFill>
                          <a:latin typeface="Calibri"/>
                        </a:rPr>
                        <a:t>Control de  Crecimiento y Desarrollo</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1381">
                <a:tc>
                  <a:txBody>
                    <a:bodyPr/>
                    <a:lstStyle/>
                    <a:p>
                      <a:pPr algn="ctr" fontAlgn="b"/>
                      <a:r>
                        <a:rPr lang="es-PE" sz="1600" b="0" i="0" u="none" strike="noStrike" dirty="0">
                          <a:solidFill>
                            <a:srgbClr val="000000"/>
                          </a:solidFill>
                          <a:latin typeface="Calibri"/>
                        </a:rPr>
                        <a:t>3</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600" b="0" i="0" u="none" strike="noStrike">
                          <a:solidFill>
                            <a:srgbClr val="000000"/>
                          </a:solidFill>
                          <a:latin typeface="Calibri"/>
                        </a:rPr>
                        <a:t>Estrategia Sanitaria Inmunizaciones: atendidos, atenciones, niño con vacunas completas según edad, niño protegido según calendario de inmunizaciones y por tipo de vacuna, ESAVI.</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894">
                <a:tc>
                  <a:txBody>
                    <a:bodyPr/>
                    <a:lstStyle/>
                    <a:p>
                      <a:pPr algn="ctr" fontAlgn="b"/>
                      <a:r>
                        <a:rPr lang="es-PE" sz="1600" b="0" i="0" u="none" strike="noStrike" dirty="0">
                          <a:solidFill>
                            <a:srgbClr val="000000"/>
                          </a:solidFill>
                          <a:latin typeface="Calibri"/>
                        </a:rPr>
                        <a:t>4</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600" b="0" i="0" u="none" strike="noStrike">
                          <a:solidFill>
                            <a:srgbClr val="000000"/>
                          </a:solidFill>
                          <a:latin typeface="Calibri"/>
                        </a:rPr>
                        <a:t>Estrategia Sanitaria Salud Sexual y Reproductiva (ESSSR)</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894">
                <a:tc>
                  <a:txBody>
                    <a:bodyPr/>
                    <a:lstStyle/>
                    <a:p>
                      <a:pPr algn="ctr" fontAlgn="b"/>
                      <a:r>
                        <a:rPr lang="es-PE" sz="1600" b="0" i="0" u="none" strike="noStrike" dirty="0">
                          <a:solidFill>
                            <a:srgbClr val="000000"/>
                          </a:solidFill>
                          <a:latin typeface="Calibri"/>
                        </a:rPr>
                        <a:t>5</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600" b="0" i="0" u="none" strike="noStrike">
                          <a:solidFill>
                            <a:srgbClr val="000000"/>
                          </a:solidFill>
                          <a:latin typeface="Calibri"/>
                        </a:rPr>
                        <a:t>Estrategia Sanitaria de Enfermedades Metaxenicas y otras</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894">
                <a:tc>
                  <a:txBody>
                    <a:bodyPr/>
                    <a:lstStyle/>
                    <a:p>
                      <a:pPr algn="ctr" fontAlgn="b"/>
                      <a:r>
                        <a:rPr lang="es-PE" sz="1600" b="0" i="0" u="none" strike="noStrike" dirty="0">
                          <a:solidFill>
                            <a:srgbClr val="000000"/>
                          </a:solidFill>
                          <a:latin typeface="Calibri"/>
                        </a:rPr>
                        <a:t>6</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600" b="0" i="0" u="none" strike="noStrike" dirty="0">
                          <a:solidFill>
                            <a:srgbClr val="000000"/>
                          </a:solidFill>
                          <a:latin typeface="Calibri"/>
                        </a:rPr>
                        <a:t>Estrategia sanitaria de tuberculosis</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894">
                <a:tc>
                  <a:txBody>
                    <a:bodyPr/>
                    <a:lstStyle/>
                    <a:p>
                      <a:pPr algn="ctr" fontAlgn="b"/>
                      <a:r>
                        <a:rPr lang="es-PE" sz="1600" b="0" i="0" u="none" strike="noStrike" dirty="0">
                          <a:solidFill>
                            <a:srgbClr val="000000"/>
                          </a:solidFill>
                          <a:latin typeface="Calibri"/>
                        </a:rPr>
                        <a:t>7</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600" b="0" i="0" u="none" strike="noStrike" dirty="0">
                          <a:solidFill>
                            <a:srgbClr val="000000"/>
                          </a:solidFill>
                          <a:latin typeface="Calibri"/>
                        </a:rPr>
                        <a:t>Estrategia Sanitaria Infecciones de Transmisión Sexual y VIH-SIDA</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894">
                <a:tc>
                  <a:txBody>
                    <a:bodyPr/>
                    <a:lstStyle/>
                    <a:p>
                      <a:pPr algn="ctr" fontAlgn="b"/>
                      <a:r>
                        <a:rPr lang="es-PE" sz="1600" b="0" i="0" u="none" strike="noStrike" dirty="0">
                          <a:solidFill>
                            <a:srgbClr val="000000"/>
                          </a:solidFill>
                          <a:latin typeface="Calibri"/>
                        </a:rPr>
                        <a:t>8</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600" b="0" i="0" u="none" strike="noStrike">
                          <a:solidFill>
                            <a:srgbClr val="000000"/>
                          </a:solidFill>
                          <a:latin typeface="Calibri"/>
                        </a:rPr>
                        <a:t>Estrategia Sanitaria de Salud Bucal</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894">
                <a:tc>
                  <a:txBody>
                    <a:bodyPr/>
                    <a:lstStyle/>
                    <a:p>
                      <a:pPr algn="ctr" fontAlgn="b"/>
                      <a:r>
                        <a:rPr lang="es-PE" sz="1600" b="0" i="0" u="none" strike="noStrike" dirty="0">
                          <a:solidFill>
                            <a:srgbClr val="000000"/>
                          </a:solidFill>
                          <a:latin typeface="Calibri"/>
                        </a:rPr>
                        <a:t>9</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600" b="0" i="0" u="none" strike="noStrike">
                          <a:solidFill>
                            <a:srgbClr val="000000"/>
                          </a:solidFill>
                          <a:latin typeface="Calibri"/>
                        </a:rPr>
                        <a:t>Estrategia Sanitaria de Salud Mental y Cultura de Paz</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894">
                <a:tc>
                  <a:txBody>
                    <a:bodyPr/>
                    <a:lstStyle/>
                    <a:p>
                      <a:pPr algn="ctr" fontAlgn="b"/>
                      <a:r>
                        <a:rPr lang="es-PE" sz="1600" b="0" i="0" u="none" strike="noStrike" dirty="0">
                          <a:solidFill>
                            <a:srgbClr val="000000"/>
                          </a:solidFill>
                          <a:latin typeface="Calibri"/>
                        </a:rPr>
                        <a:t>10</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600" b="0" i="0" u="none" strike="noStrike" dirty="0">
                          <a:solidFill>
                            <a:srgbClr val="000000"/>
                          </a:solidFill>
                          <a:latin typeface="Calibri"/>
                        </a:rPr>
                        <a:t>Estrategia Sanitaria de Daños no Transmisibles: número de atendidos, atenciones por tipo de diagnóstico</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894">
                <a:tc>
                  <a:txBody>
                    <a:bodyPr/>
                    <a:lstStyle/>
                    <a:p>
                      <a:pPr algn="ctr" fontAlgn="b"/>
                      <a:r>
                        <a:rPr lang="es-PE" sz="1600" b="0" i="0" u="none" strike="noStrike" dirty="0" smtClean="0">
                          <a:solidFill>
                            <a:srgbClr val="000000"/>
                          </a:solidFill>
                          <a:latin typeface="Calibri"/>
                        </a:rPr>
                        <a:t>11</a:t>
                      </a:r>
                      <a:endParaRPr lang="es-PE" sz="1600" b="0" i="0" u="none" strike="noStrike" dirty="0">
                        <a:solidFill>
                          <a:srgbClr val="000000"/>
                        </a:solidFill>
                        <a:latin typeface="Calibri"/>
                      </a:endParaRP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600" b="0" i="0" u="none" strike="noStrike" dirty="0" smtClean="0">
                          <a:solidFill>
                            <a:srgbClr val="000000"/>
                          </a:solidFill>
                          <a:latin typeface="Calibri"/>
                        </a:rPr>
                        <a:t> Estrategia sanitaria de accidentes de transito.</a:t>
                      </a:r>
                      <a:endParaRPr lang="es-PE" sz="1600" b="0" i="0" u="none" strike="noStrike" dirty="0">
                        <a:solidFill>
                          <a:srgbClr val="000000"/>
                        </a:solidFill>
                        <a:latin typeface="Calibri"/>
                      </a:endParaRP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t>Atenciones por SOAT, año 2008-2010 HONADOMANI San Bartolomé</a:t>
            </a:r>
            <a:endParaRPr lang="es-PE" sz="3200" dirty="0"/>
          </a:p>
        </p:txBody>
      </p:sp>
      <p:graphicFrame>
        <p:nvGraphicFramePr>
          <p:cNvPr id="3" name="2 Tabla"/>
          <p:cNvGraphicFramePr>
            <a:graphicFrameLocks noGrp="1"/>
          </p:cNvGraphicFramePr>
          <p:nvPr/>
        </p:nvGraphicFramePr>
        <p:xfrm>
          <a:off x="1187624" y="1691414"/>
          <a:ext cx="6264695" cy="4096007"/>
        </p:xfrm>
        <a:graphic>
          <a:graphicData uri="http://schemas.openxmlformats.org/drawingml/2006/table">
            <a:tbl>
              <a:tblPr/>
              <a:tblGrid>
                <a:gridCol w="1927598"/>
                <a:gridCol w="1445699"/>
                <a:gridCol w="1445699"/>
                <a:gridCol w="1445699"/>
              </a:tblGrid>
              <a:tr h="385378">
                <a:tc>
                  <a:txBody>
                    <a:bodyPr/>
                    <a:lstStyle/>
                    <a:p>
                      <a:pPr algn="ctr">
                        <a:lnSpc>
                          <a:spcPct val="150000"/>
                        </a:lnSpc>
                        <a:spcAft>
                          <a:spcPts val="0"/>
                        </a:spcAft>
                      </a:pPr>
                      <a:r>
                        <a:rPr lang="es-MX" sz="1400">
                          <a:solidFill>
                            <a:srgbClr val="000000"/>
                          </a:solidFill>
                          <a:latin typeface="Arial Narrow"/>
                          <a:ea typeface="Times New Roman"/>
                          <a:cs typeface="Arial"/>
                        </a:rPr>
                        <a:t>ATENCIONES SOAT</a:t>
                      </a:r>
                      <a:endParaRPr lang="es-PE" sz="14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MX" sz="1400">
                          <a:solidFill>
                            <a:srgbClr val="000000"/>
                          </a:solidFill>
                          <a:latin typeface="Arial Narrow"/>
                          <a:ea typeface="Times New Roman"/>
                          <a:cs typeface="Arial"/>
                        </a:rPr>
                        <a:t>2008</a:t>
                      </a:r>
                      <a:endParaRPr lang="es-PE" sz="14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MX" sz="1400">
                          <a:solidFill>
                            <a:srgbClr val="000000"/>
                          </a:solidFill>
                          <a:latin typeface="Arial Narrow"/>
                          <a:ea typeface="Times New Roman"/>
                          <a:cs typeface="Arial"/>
                        </a:rPr>
                        <a:t>2009</a:t>
                      </a:r>
                      <a:endParaRPr lang="es-PE" sz="14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MX" sz="1400">
                          <a:solidFill>
                            <a:srgbClr val="000000"/>
                          </a:solidFill>
                          <a:latin typeface="Arial Narrow"/>
                          <a:ea typeface="Times New Roman"/>
                          <a:cs typeface="Arial"/>
                        </a:rPr>
                        <a:t>2010</a:t>
                      </a:r>
                      <a:endParaRPr lang="es-PE" sz="14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75270">
                <a:tc>
                  <a:txBody>
                    <a:bodyPr/>
                    <a:lstStyle/>
                    <a:p>
                      <a:pPr>
                        <a:lnSpc>
                          <a:spcPct val="150000"/>
                        </a:lnSpc>
                        <a:spcAft>
                          <a:spcPts val="0"/>
                        </a:spcAft>
                      </a:pPr>
                      <a:r>
                        <a:rPr lang="es-MX" sz="1400">
                          <a:solidFill>
                            <a:srgbClr val="000000"/>
                          </a:solidFill>
                          <a:latin typeface="Arial Narrow"/>
                          <a:ea typeface="Times New Roman"/>
                          <a:cs typeface="Arial"/>
                        </a:rPr>
                        <a:t>ENERO</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4</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1</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3</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FEBRERO</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6</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4</a:t>
                      </a:r>
                      <a:endParaRPr lang="es-PE" sz="1400">
                        <a:latin typeface="Calibri"/>
                        <a:ea typeface="Times New Roman"/>
                        <a:cs typeface="Times New Roman"/>
                      </a:endParaRPr>
                    </a:p>
                  </a:txBody>
                  <a:tcPr marL="44450" marR="44450" marT="0" marB="0" anchor="b">
                    <a:lnL>
                      <a:noFill/>
                    </a:lnL>
                    <a:lnR>
                      <a:noFill/>
                    </a:lnR>
                    <a:lnT>
                      <a:noFill/>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MARZO</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1</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5</a:t>
                      </a:r>
                      <a:endParaRPr lang="es-PE" sz="1400">
                        <a:latin typeface="Calibri"/>
                        <a:ea typeface="Times New Roman"/>
                        <a:cs typeface="Times New Roman"/>
                      </a:endParaRPr>
                    </a:p>
                  </a:txBody>
                  <a:tcPr marL="44450" marR="44450" marT="0" marB="0" anchor="b">
                    <a:lnL>
                      <a:noFill/>
                    </a:lnL>
                    <a:lnR>
                      <a:noFill/>
                    </a:lnR>
                    <a:lnT>
                      <a:noFill/>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ABRIL</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4</a:t>
                      </a:r>
                      <a:endParaRPr lang="es-PE" sz="1400">
                        <a:latin typeface="Calibri"/>
                        <a:ea typeface="Times New Roman"/>
                        <a:cs typeface="Times New Roman"/>
                      </a:endParaRPr>
                    </a:p>
                  </a:txBody>
                  <a:tcPr marL="44450" marR="44450" marT="0" marB="0" anchor="b">
                    <a:lnL>
                      <a:noFill/>
                    </a:lnL>
                    <a:lnR>
                      <a:noFill/>
                    </a:lnR>
                    <a:lnT>
                      <a:noFill/>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MAYO</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2</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3</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3</a:t>
                      </a:r>
                      <a:endParaRPr lang="es-PE" sz="1400">
                        <a:latin typeface="Calibri"/>
                        <a:ea typeface="Times New Roman"/>
                        <a:cs typeface="Times New Roman"/>
                      </a:endParaRPr>
                    </a:p>
                  </a:txBody>
                  <a:tcPr marL="44450" marR="44450" marT="0" marB="0" anchor="b">
                    <a:lnL>
                      <a:noFill/>
                    </a:lnL>
                    <a:lnR>
                      <a:noFill/>
                    </a:lnR>
                    <a:lnT>
                      <a:noFill/>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JUNIO</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4</a:t>
                      </a:r>
                      <a:endParaRPr lang="es-PE" sz="1400">
                        <a:latin typeface="Calibri"/>
                        <a:ea typeface="Times New Roman"/>
                        <a:cs typeface="Times New Roman"/>
                      </a:endParaRPr>
                    </a:p>
                  </a:txBody>
                  <a:tcPr marL="44450" marR="44450" marT="0" marB="0" anchor="b">
                    <a:lnL>
                      <a:noFill/>
                    </a:lnL>
                    <a:lnR>
                      <a:noFill/>
                    </a:lnR>
                    <a:lnT>
                      <a:noFill/>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JULIO</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2</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2</a:t>
                      </a:r>
                      <a:endParaRPr lang="es-PE" sz="1400">
                        <a:latin typeface="Calibri"/>
                        <a:ea typeface="Times New Roman"/>
                        <a:cs typeface="Times New Roman"/>
                      </a:endParaRPr>
                    </a:p>
                  </a:txBody>
                  <a:tcPr marL="44450" marR="44450" marT="0" marB="0" anchor="b">
                    <a:lnL>
                      <a:noFill/>
                    </a:lnL>
                    <a:lnR>
                      <a:noFill/>
                    </a:lnR>
                    <a:lnT>
                      <a:noFill/>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AGOSTO</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3</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3</a:t>
                      </a:r>
                      <a:endParaRPr lang="es-PE" sz="1400">
                        <a:latin typeface="Calibri"/>
                        <a:ea typeface="Times New Roman"/>
                        <a:cs typeface="Times New Roman"/>
                      </a:endParaRPr>
                    </a:p>
                  </a:txBody>
                  <a:tcPr marL="44450" marR="44450" marT="0" marB="0" anchor="b">
                    <a:lnL>
                      <a:noFill/>
                    </a:lnL>
                    <a:lnR>
                      <a:noFill/>
                    </a:lnR>
                    <a:lnT>
                      <a:noFill/>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SEPTIEMBRE</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2</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OCTUBRE</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2</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1</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2</a:t>
                      </a:r>
                      <a:endParaRPr lang="es-PE" sz="1400">
                        <a:latin typeface="Calibri"/>
                        <a:ea typeface="Times New Roman"/>
                        <a:cs typeface="Times New Roman"/>
                      </a:endParaRPr>
                    </a:p>
                  </a:txBody>
                  <a:tcPr marL="44450" marR="44450" marT="0" marB="0" anchor="b">
                    <a:lnL>
                      <a:noFill/>
                    </a:lnL>
                    <a:lnR>
                      <a:noFill/>
                    </a:lnR>
                    <a:lnT>
                      <a:noFill/>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NOVIEMBRE</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1</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MX" sz="1400">
                          <a:solidFill>
                            <a:srgbClr val="000000"/>
                          </a:solidFill>
                          <a:latin typeface="Arial Narrow"/>
                          <a:ea typeface="Times New Roman"/>
                          <a:cs typeface="Arial"/>
                        </a:rPr>
                        <a:t>0</a:t>
                      </a:r>
                      <a:endParaRPr lang="es-PE" sz="1400">
                        <a:latin typeface="Calibri"/>
                        <a:ea typeface="Times New Roman"/>
                        <a:cs typeface="Times New Roman"/>
                      </a:endParaRPr>
                    </a:p>
                  </a:txBody>
                  <a:tcPr marL="44450" marR="44450" marT="0" marB="0" anchor="b">
                    <a:lnL>
                      <a:noFill/>
                    </a:lnL>
                    <a:lnR>
                      <a:noFill/>
                    </a:lnR>
                    <a:lnT>
                      <a:noFill/>
                    </a:lnT>
                    <a:lnB>
                      <a:noFill/>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DICIEMBRE</a:t>
                      </a:r>
                      <a:endParaRPr lang="es-PE"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400">
                          <a:solidFill>
                            <a:srgbClr val="000000"/>
                          </a:solidFill>
                          <a:latin typeface="Arial Narrow"/>
                          <a:ea typeface="Times New Roman"/>
                          <a:cs typeface="Arial"/>
                        </a:rPr>
                        <a:t>3</a:t>
                      </a:r>
                      <a:endParaRPr lang="es-PE"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400">
                          <a:solidFill>
                            <a:srgbClr val="000000"/>
                          </a:solidFill>
                          <a:latin typeface="Arial Narrow"/>
                          <a:ea typeface="Times New Roman"/>
                          <a:cs typeface="Arial"/>
                        </a:rPr>
                        <a:t>1</a:t>
                      </a:r>
                      <a:endParaRPr lang="es-PE"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400">
                          <a:solidFill>
                            <a:srgbClr val="000000"/>
                          </a:solidFill>
                          <a:latin typeface="Arial Narrow"/>
                          <a:ea typeface="Times New Roman"/>
                          <a:cs typeface="Arial"/>
                        </a:rPr>
                        <a:t>2</a:t>
                      </a:r>
                      <a:endParaRPr lang="es-PE"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75270">
                <a:tc>
                  <a:txBody>
                    <a:bodyPr/>
                    <a:lstStyle/>
                    <a:p>
                      <a:pPr>
                        <a:lnSpc>
                          <a:spcPct val="150000"/>
                        </a:lnSpc>
                        <a:spcAft>
                          <a:spcPts val="0"/>
                        </a:spcAft>
                      </a:pPr>
                      <a:r>
                        <a:rPr lang="es-MX" sz="1400">
                          <a:solidFill>
                            <a:srgbClr val="000000"/>
                          </a:solidFill>
                          <a:latin typeface="Arial Narrow"/>
                          <a:ea typeface="Times New Roman"/>
                          <a:cs typeface="Arial"/>
                        </a:rPr>
                        <a:t>TOTAL</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400">
                          <a:solidFill>
                            <a:srgbClr val="000000"/>
                          </a:solidFill>
                          <a:latin typeface="Arial Narrow"/>
                          <a:ea typeface="Times New Roman"/>
                          <a:cs typeface="Arial"/>
                        </a:rPr>
                        <a:t>17</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400">
                          <a:solidFill>
                            <a:srgbClr val="000000"/>
                          </a:solidFill>
                          <a:latin typeface="Arial Narrow"/>
                          <a:ea typeface="Times New Roman"/>
                          <a:cs typeface="Arial"/>
                        </a:rPr>
                        <a:t>15</a:t>
                      </a:r>
                      <a:endParaRPr lang="es-PE"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400" dirty="0">
                          <a:solidFill>
                            <a:srgbClr val="000000"/>
                          </a:solidFill>
                          <a:latin typeface="Arial Narrow"/>
                          <a:ea typeface="Times New Roman"/>
                          <a:cs typeface="Arial"/>
                        </a:rPr>
                        <a:t>32</a:t>
                      </a:r>
                      <a:endParaRPr lang="es-PE"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8609" name="Rectangle 1"/>
          <p:cNvSpPr>
            <a:spLocks noChangeArrowheads="1"/>
          </p:cNvSpPr>
          <p:nvPr/>
        </p:nvSpPr>
        <p:spPr bwMode="auto">
          <a:xfrm>
            <a:off x="173401" y="6372036"/>
            <a:ext cx="295843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Oficina de Seguros 2011</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3200" b="1" dirty="0" smtClean="0"/>
              <a:t>Atenciones por SIS (LPIS-PEAS) según componente, año 2008-2010</a:t>
            </a:r>
            <a:endParaRPr lang="es-PE" sz="3200" b="1" dirty="0"/>
          </a:p>
        </p:txBody>
      </p:sp>
      <p:pic>
        <p:nvPicPr>
          <p:cNvPr id="69633" name="Picture 1"/>
          <p:cNvPicPr>
            <a:picLocks noChangeAspect="1" noChangeArrowheads="1"/>
          </p:cNvPicPr>
          <p:nvPr/>
        </p:nvPicPr>
        <p:blipFill>
          <a:blip r:embed="rId2" cstate="print"/>
          <a:srcRect/>
          <a:stretch>
            <a:fillRect/>
          </a:stretch>
        </p:blipFill>
        <p:spPr bwMode="auto">
          <a:xfrm>
            <a:off x="467544" y="1484784"/>
            <a:ext cx="8136904" cy="4968552"/>
          </a:xfrm>
          <a:prstGeom prst="rect">
            <a:avLst/>
          </a:prstGeom>
          <a:noFill/>
          <a:ln w="9525">
            <a:noFill/>
            <a:miter lim="800000"/>
            <a:headEnd/>
            <a:tailEnd/>
          </a:ln>
        </p:spPr>
      </p:pic>
      <p:sp>
        <p:nvSpPr>
          <p:cNvPr id="69634" name="Rectangle 2"/>
          <p:cNvSpPr>
            <a:spLocks noChangeArrowheads="1"/>
          </p:cNvSpPr>
          <p:nvPr/>
        </p:nvSpPr>
        <p:spPr bwMode="auto">
          <a:xfrm>
            <a:off x="932527" y="6402814"/>
            <a:ext cx="263136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Oficina de Seguros 2011</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agen 15"/>
          <p:cNvPicPr>
            <a:picLocks noChangeAspect="1" noChangeArrowheads="1"/>
          </p:cNvPicPr>
          <p:nvPr/>
        </p:nvPicPr>
        <p:blipFill>
          <a:blip r:embed="rId2" cstate="print"/>
          <a:srcRect/>
          <a:stretch>
            <a:fillRect/>
          </a:stretch>
        </p:blipFill>
        <p:spPr bwMode="auto">
          <a:xfrm>
            <a:off x="971600" y="1750380"/>
            <a:ext cx="6980716" cy="4198900"/>
          </a:xfrm>
          <a:prstGeom prst="rect">
            <a:avLst/>
          </a:prstGeom>
          <a:noFill/>
          <a:ln w="9525">
            <a:noFill/>
            <a:miter lim="800000"/>
            <a:headEnd/>
            <a:tailEnd/>
          </a:ln>
        </p:spPr>
      </p:pic>
      <p:sp>
        <p:nvSpPr>
          <p:cNvPr id="5" name="4 Título"/>
          <p:cNvSpPr>
            <a:spLocks noGrp="1"/>
          </p:cNvSpPr>
          <p:nvPr>
            <p:ph type="title"/>
          </p:nvPr>
        </p:nvSpPr>
        <p:spPr/>
        <p:txBody>
          <a:bodyPr>
            <a:normAutofit/>
          </a:bodyPr>
          <a:lstStyle/>
          <a:p>
            <a:r>
              <a:rPr lang="es-PE" sz="3200" b="1" dirty="0" smtClean="0"/>
              <a:t>Referencias admitidas/emitidas año </a:t>
            </a:r>
            <a:r>
              <a:rPr lang="es-PE" sz="3200" b="1" dirty="0" smtClean="0"/>
              <a:t>2010</a:t>
            </a:r>
            <a:endParaRPr lang="es-PE" sz="3200" dirty="0"/>
          </a:p>
        </p:txBody>
      </p:sp>
      <p:sp>
        <p:nvSpPr>
          <p:cNvPr id="70659" name="Rectangle 3"/>
          <p:cNvSpPr>
            <a:spLocks noChangeArrowheads="1"/>
          </p:cNvSpPr>
          <p:nvPr/>
        </p:nvSpPr>
        <p:spPr bwMode="auto">
          <a:xfrm>
            <a:off x="998113" y="6021288"/>
            <a:ext cx="623818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Informática Oficina de Estadística e Informática 2011</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892480" cy="1268760"/>
          </a:xfrm>
        </p:spPr>
        <p:txBody>
          <a:bodyPr>
            <a:normAutofit fontScale="90000"/>
          </a:bodyPr>
          <a:lstStyle/>
          <a:p>
            <a:r>
              <a:rPr lang="es-PE" b="1" dirty="0"/>
              <a:t>Pirámide Poblacional de la Demanda del año </a:t>
            </a:r>
            <a:r>
              <a:rPr lang="es-PE" b="1" dirty="0" smtClean="0"/>
              <a:t>2010 </a:t>
            </a:r>
            <a:endParaRPr lang="es-PE" dirty="0"/>
          </a:p>
        </p:txBody>
      </p:sp>
      <p:grpSp>
        <p:nvGrpSpPr>
          <p:cNvPr id="1029" name="Group 5"/>
          <p:cNvGrpSpPr>
            <a:grpSpLocks noChangeAspect="1"/>
          </p:cNvGrpSpPr>
          <p:nvPr/>
        </p:nvGrpSpPr>
        <p:grpSpPr bwMode="auto">
          <a:xfrm>
            <a:off x="395536" y="1340768"/>
            <a:ext cx="8280920" cy="4967957"/>
            <a:chOff x="748" y="1661"/>
            <a:chExt cx="4124" cy="2313"/>
          </a:xfrm>
        </p:grpSpPr>
        <p:sp>
          <p:nvSpPr>
            <p:cNvPr id="1028" name="AutoShape 4"/>
            <p:cNvSpPr>
              <a:spLocks noChangeAspect="1" noChangeArrowheads="1" noTextEdit="1"/>
            </p:cNvSpPr>
            <p:nvPr/>
          </p:nvSpPr>
          <p:spPr bwMode="auto">
            <a:xfrm>
              <a:off x="748" y="1661"/>
              <a:ext cx="4124" cy="2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30" name="Rectangle 6"/>
            <p:cNvSpPr>
              <a:spLocks noChangeArrowheads="1"/>
            </p:cNvSpPr>
            <p:nvPr/>
          </p:nvSpPr>
          <p:spPr bwMode="auto">
            <a:xfrm>
              <a:off x="751" y="1665"/>
              <a:ext cx="4111" cy="229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31" name="Rectangle 7"/>
            <p:cNvSpPr>
              <a:spLocks noChangeArrowheads="1"/>
            </p:cNvSpPr>
            <p:nvPr/>
          </p:nvSpPr>
          <p:spPr bwMode="auto">
            <a:xfrm>
              <a:off x="1979" y="1785"/>
              <a:ext cx="2117" cy="183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32" name="Freeform 8"/>
            <p:cNvSpPr>
              <a:spLocks noEditPoints="1"/>
            </p:cNvSpPr>
            <p:nvPr/>
          </p:nvSpPr>
          <p:spPr bwMode="auto">
            <a:xfrm>
              <a:off x="1979" y="1781"/>
              <a:ext cx="2117" cy="1834"/>
            </a:xfrm>
            <a:custGeom>
              <a:avLst/>
              <a:gdLst/>
              <a:ahLst/>
              <a:cxnLst>
                <a:cxn ang="0">
                  <a:pos x="6" y="0"/>
                </a:cxn>
                <a:cxn ang="0">
                  <a:pos x="6" y="1834"/>
                </a:cxn>
                <a:cxn ang="0">
                  <a:pos x="0" y="1834"/>
                </a:cxn>
                <a:cxn ang="0">
                  <a:pos x="0" y="0"/>
                </a:cxn>
                <a:cxn ang="0">
                  <a:pos x="6" y="0"/>
                </a:cxn>
                <a:cxn ang="0">
                  <a:pos x="428" y="0"/>
                </a:cxn>
                <a:cxn ang="0">
                  <a:pos x="428" y="1834"/>
                </a:cxn>
                <a:cxn ang="0">
                  <a:pos x="422" y="1834"/>
                </a:cxn>
                <a:cxn ang="0">
                  <a:pos x="422" y="0"/>
                </a:cxn>
                <a:cxn ang="0">
                  <a:pos x="428" y="0"/>
                </a:cxn>
                <a:cxn ang="0">
                  <a:pos x="851" y="0"/>
                </a:cxn>
                <a:cxn ang="0">
                  <a:pos x="851" y="1834"/>
                </a:cxn>
                <a:cxn ang="0">
                  <a:pos x="844" y="1834"/>
                </a:cxn>
                <a:cxn ang="0">
                  <a:pos x="844" y="0"/>
                </a:cxn>
                <a:cxn ang="0">
                  <a:pos x="851" y="0"/>
                </a:cxn>
                <a:cxn ang="0">
                  <a:pos x="1273" y="0"/>
                </a:cxn>
                <a:cxn ang="0">
                  <a:pos x="1273" y="1834"/>
                </a:cxn>
                <a:cxn ang="0">
                  <a:pos x="1266" y="1834"/>
                </a:cxn>
                <a:cxn ang="0">
                  <a:pos x="1266" y="0"/>
                </a:cxn>
                <a:cxn ang="0">
                  <a:pos x="1273" y="0"/>
                </a:cxn>
                <a:cxn ang="0">
                  <a:pos x="1695" y="0"/>
                </a:cxn>
                <a:cxn ang="0">
                  <a:pos x="1695" y="1834"/>
                </a:cxn>
                <a:cxn ang="0">
                  <a:pos x="1688" y="1834"/>
                </a:cxn>
                <a:cxn ang="0">
                  <a:pos x="1688" y="0"/>
                </a:cxn>
                <a:cxn ang="0">
                  <a:pos x="1695" y="0"/>
                </a:cxn>
                <a:cxn ang="0">
                  <a:pos x="2117" y="0"/>
                </a:cxn>
                <a:cxn ang="0">
                  <a:pos x="2117" y="1834"/>
                </a:cxn>
                <a:cxn ang="0">
                  <a:pos x="2110" y="1834"/>
                </a:cxn>
                <a:cxn ang="0">
                  <a:pos x="2110" y="0"/>
                </a:cxn>
                <a:cxn ang="0">
                  <a:pos x="2117" y="0"/>
                </a:cxn>
              </a:cxnLst>
              <a:rect l="0" t="0" r="r" b="b"/>
              <a:pathLst>
                <a:path w="2117" h="1834">
                  <a:moveTo>
                    <a:pt x="6" y="0"/>
                  </a:moveTo>
                  <a:lnTo>
                    <a:pt x="6" y="1834"/>
                  </a:lnTo>
                  <a:lnTo>
                    <a:pt x="0" y="1834"/>
                  </a:lnTo>
                  <a:lnTo>
                    <a:pt x="0" y="0"/>
                  </a:lnTo>
                  <a:lnTo>
                    <a:pt x="6" y="0"/>
                  </a:lnTo>
                  <a:close/>
                  <a:moveTo>
                    <a:pt x="428" y="0"/>
                  </a:moveTo>
                  <a:lnTo>
                    <a:pt x="428" y="1834"/>
                  </a:lnTo>
                  <a:lnTo>
                    <a:pt x="422" y="1834"/>
                  </a:lnTo>
                  <a:lnTo>
                    <a:pt x="422" y="0"/>
                  </a:lnTo>
                  <a:lnTo>
                    <a:pt x="428" y="0"/>
                  </a:lnTo>
                  <a:close/>
                  <a:moveTo>
                    <a:pt x="851" y="0"/>
                  </a:moveTo>
                  <a:lnTo>
                    <a:pt x="851" y="1834"/>
                  </a:lnTo>
                  <a:lnTo>
                    <a:pt x="844" y="1834"/>
                  </a:lnTo>
                  <a:lnTo>
                    <a:pt x="844" y="0"/>
                  </a:lnTo>
                  <a:lnTo>
                    <a:pt x="851" y="0"/>
                  </a:lnTo>
                  <a:close/>
                  <a:moveTo>
                    <a:pt x="1273" y="0"/>
                  </a:moveTo>
                  <a:lnTo>
                    <a:pt x="1273" y="1834"/>
                  </a:lnTo>
                  <a:lnTo>
                    <a:pt x="1266" y="1834"/>
                  </a:lnTo>
                  <a:lnTo>
                    <a:pt x="1266" y="0"/>
                  </a:lnTo>
                  <a:lnTo>
                    <a:pt x="1273" y="0"/>
                  </a:lnTo>
                  <a:close/>
                  <a:moveTo>
                    <a:pt x="1695" y="0"/>
                  </a:moveTo>
                  <a:lnTo>
                    <a:pt x="1695" y="1834"/>
                  </a:lnTo>
                  <a:lnTo>
                    <a:pt x="1688" y="1834"/>
                  </a:lnTo>
                  <a:lnTo>
                    <a:pt x="1688" y="0"/>
                  </a:lnTo>
                  <a:lnTo>
                    <a:pt x="1695" y="0"/>
                  </a:lnTo>
                  <a:close/>
                  <a:moveTo>
                    <a:pt x="2117" y="0"/>
                  </a:moveTo>
                  <a:lnTo>
                    <a:pt x="2117" y="1834"/>
                  </a:lnTo>
                  <a:lnTo>
                    <a:pt x="2110" y="1834"/>
                  </a:lnTo>
                  <a:lnTo>
                    <a:pt x="2110" y="0"/>
                  </a:lnTo>
                  <a:lnTo>
                    <a:pt x="2117"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33" name="Rectangle 9"/>
            <p:cNvSpPr>
              <a:spLocks noChangeArrowheads="1"/>
            </p:cNvSpPr>
            <p:nvPr/>
          </p:nvSpPr>
          <p:spPr bwMode="auto">
            <a:xfrm>
              <a:off x="2268" y="3248"/>
              <a:ext cx="773" cy="367"/>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34" name="Freeform 10"/>
            <p:cNvSpPr>
              <a:spLocks noEditPoints="1"/>
            </p:cNvSpPr>
            <p:nvPr/>
          </p:nvSpPr>
          <p:spPr bwMode="auto">
            <a:xfrm>
              <a:off x="2264" y="3244"/>
              <a:ext cx="780" cy="375"/>
            </a:xfrm>
            <a:custGeom>
              <a:avLst/>
              <a:gdLst/>
              <a:ahLst/>
              <a:cxnLst>
                <a:cxn ang="0">
                  <a:pos x="0" y="8"/>
                </a:cxn>
                <a:cxn ang="0">
                  <a:pos x="8" y="0"/>
                </a:cxn>
                <a:cxn ang="0">
                  <a:pos x="1912" y="0"/>
                </a:cxn>
                <a:cxn ang="0">
                  <a:pos x="1920" y="8"/>
                </a:cxn>
                <a:cxn ang="0">
                  <a:pos x="1920" y="744"/>
                </a:cxn>
                <a:cxn ang="0">
                  <a:pos x="1912" y="752"/>
                </a:cxn>
                <a:cxn ang="0">
                  <a:pos x="8" y="752"/>
                </a:cxn>
                <a:cxn ang="0">
                  <a:pos x="0" y="744"/>
                </a:cxn>
                <a:cxn ang="0">
                  <a:pos x="0" y="8"/>
                </a:cxn>
                <a:cxn ang="0">
                  <a:pos x="16" y="744"/>
                </a:cxn>
                <a:cxn ang="0">
                  <a:pos x="8" y="736"/>
                </a:cxn>
                <a:cxn ang="0">
                  <a:pos x="1912" y="736"/>
                </a:cxn>
                <a:cxn ang="0">
                  <a:pos x="1904" y="744"/>
                </a:cxn>
                <a:cxn ang="0">
                  <a:pos x="1904" y="8"/>
                </a:cxn>
                <a:cxn ang="0">
                  <a:pos x="1912" y="16"/>
                </a:cxn>
                <a:cxn ang="0">
                  <a:pos x="8" y="16"/>
                </a:cxn>
                <a:cxn ang="0">
                  <a:pos x="16" y="8"/>
                </a:cxn>
                <a:cxn ang="0">
                  <a:pos x="16" y="744"/>
                </a:cxn>
              </a:cxnLst>
              <a:rect l="0" t="0" r="r" b="b"/>
              <a:pathLst>
                <a:path w="1920" h="752">
                  <a:moveTo>
                    <a:pt x="0" y="8"/>
                  </a:moveTo>
                  <a:cubicBezTo>
                    <a:pt x="0" y="4"/>
                    <a:pt x="4" y="0"/>
                    <a:pt x="8" y="0"/>
                  </a:cubicBezTo>
                  <a:lnTo>
                    <a:pt x="1912" y="0"/>
                  </a:lnTo>
                  <a:cubicBezTo>
                    <a:pt x="1917" y="0"/>
                    <a:pt x="1920" y="4"/>
                    <a:pt x="1920" y="8"/>
                  </a:cubicBezTo>
                  <a:lnTo>
                    <a:pt x="1920" y="744"/>
                  </a:lnTo>
                  <a:cubicBezTo>
                    <a:pt x="1920" y="749"/>
                    <a:pt x="1917" y="752"/>
                    <a:pt x="1912" y="752"/>
                  </a:cubicBezTo>
                  <a:lnTo>
                    <a:pt x="8" y="752"/>
                  </a:lnTo>
                  <a:cubicBezTo>
                    <a:pt x="4" y="752"/>
                    <a:pt x="0" y="749"/>
                    <a:pt x="0" y="744"/>
                  </a:cubicBezTo>
                  <a:lnTo>
                    <a:pt x="0" y="8"/>
                  </a:lnTo>
                  <a:close/>
                  <a:moveTo>
                    <a:pt x="16" y="744"/>
                  </a:moveTo>
                  <a:lnTo>
                    <a:pt x="8" y="736"/>
                  </a:lnTo>
                  <a:lnTo>
                    <a:pt x="1912" y="736"/>
                  </a:lnTo>
                  <a:lnTo>
                    <a:pt x="1904" y="744"/>
                  </a:lnTo>
                  <a:lnTo>
                    <a:pt x="1904" y="8"/>
                  </a:lnTo>
                  <a:lnTo>
                    <a:pt x="1912" y="16"/>
                  </a:lnTo>
                  <a:lnTo>
                    <a:pt x="8" y="16"/>
                  </a:lnTo>
                  <a:lnTo>
                    <a:pt x="16" y="8"/>
                  </a:lnTo>
                  <a:lnTo>
                    <a:pt x="16" y="744"/>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35" name="Rectangle 11"/>
            <p:cNvSpPr>
              <a:spLocks noChangeArrowheads="1"/>
            </p:cNvSpPr>
            <p:nvPr/>
          </p:nvSpPr>
          <p:spPr bwMode="auto">
            <a:xfrm>
              <a:off x="2911" y="2881"/>
              <a:ext cx="130" cy="367"/>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36" name="Freeform 12"/>
            <p:cNvSpPr>
              <a:spLocks noEditPoints="1"/>
            </p:cNvSpPr>
            <p:nvPr/>
          </p:nvSpPr>
          <p:spPr bwMode="auto">
            <a:xfrm>
              <a:off x="2907" y="2877"/>
              <a:ext cx="137" cy="375"/>
            </a:xfrm>
            <a:custGeom>
              <a:avLst/>
              <a:gdLst/>
              <a:ahLst/>
              <a:cxnLst>
                <a:cxn ang="0">
                  <a:pos x="0" y="8"/>
                </a:cxn>
                <a:cxn ang="0">
                  <a:pos x="8" y="0"/>
                </a:cxn>
                <a:cxn ang="0">
                  <a:pos x="328" y="0"/>
                </a:cxn>
                <a:cxn ang="0">
                  <a:pos x="336" y="8"/>
                </a:cxn>
                <a:cxn ang="0">
                  <a:pos x="336" y="744"/>
                </a:cxn>
                <a:cxn ang="0">
                  <a:pos x="328" y="752"/>
                </a:cxn>
                <a:cxn ang="0">
                  <a:pos x="8" y="752"/>
                </a:cxn>
                <a:cxn ang="0">
                  <a:pos x="0" y="744"/>
                </a:cxn>
                <a:cxn ang="0">
                  <a:pos x="0" y="8"/>
                </a:cxn>
                <a:cxn ang="0">
                  <a:pos x="16" y="744"/>
                </a:cxn>
                <a:cxn ang="0">
                  <a:pos x="8" y="736"/>
                </a:cxn>
                <a:cxn ang="0">
                  <a:pos x="328" y="736"/>
                </a:cxn>
                <a:cxn ang="0">
                  <a:pos x="320" y="744"/>
                </a:cxn>
                <a:cxn ang="0">
                  <a:pos x="320" y="8"/>
                </a:cxn>
                <a:cxn ang="0">
                  <a:pos x="328" y="16"/>
                </a:cxn>
                <a:cxn ang="0">
                  <a:pos x="8" y="16"/>
                </a:cxn>
                <a:cxn ang="0">
                  <a:pos x="16" y="8"/>
                </a:cxn>
                <a:cxn ang="0">
                  <a:pos x="16" y="744"/>
                </a:cxn>
              </a:cxnLst>
              <a:rect l="0" t="0" r="r" b="b"/>
              <a:pathLst>
                <a:path w="336" h="752">
                  <a:moveTo>
                    <a:pt x="0" y="8"/>
                  </a:moveTo>
                  <a:cubicBezTo>
                    <a:pt x="0" y="4"/>
                    <a:pt x="4" y="0"/>
                    <a:pt x="8" y="0"/>
                  </a:cubicBezTo>
                  <a:lnTo>
                    <a:pt x="328" y="0"/>
                  </a:lnTo>
                  <a:cubicBezTo>
                    <a:pt x="333" y="0"/>
                    <a:pt x="336" y="4"/>
                    <a:pt x="336" y="8"/>
                  </a:cubicBezTo>
                  <a:lnTo>
                    <a:pt x="336" y="744"/>
                  </a:lnTo>
                  <a:cubicBezTo>
                    <a:pt x="336" y="749"/>
                    <a:pt x="333" y="752"/>
                    <a:pt x="328" y="752"/>
                  </a:cubicBezTo>
                  <a:lnTo>
                    <a:pt x="8" y="752"/>
                  </a:lnTo>
                  <a:cubicBezTo>
                    <a:pt x="4" y="752"/>
                    <a:pt x="0" y="749"/>
                    <a:pt x="0" y="744"/>
                  </a:cubicBezTo>
                  <a:lnTo>
                    <a:pt x="0" y="8"/>
                  </a:lnTo>
                  <a:close/>
                  <a:moveTo>
                    <a:pt x="16" y="744"/>
                  </a:moveTo>
                  <a:lnTo>
                    <a:pt x="8" y="736"/>
                  </a:lnTo>
                  <a:lnTo>
                    <a:pt x="328" y="736"/>
                  </a:lnTo>
                  <a:lnTo>
                    <a:pt x="320" y="744"/>
                  </a:lnTo>
                  <a:lnTo>
                    <a:pt x="320" y="8"/>
                  </a:lnTo>
                  <a:lnTo>
                    <a:pt x="328" y="16"/>
                  </a:lnTo>
                  <a:lnTo>
                    <a:pt x="8" y="16"/>
                  </a:lnTo>
                  <a:lnTo>
                    <a:pt x="16" y="8"/>
                  </a:lnTo>
                  <a:lnTo>
                    <a:pt x="16" y="744"/>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37" name="Rectangle 13"/>
            <p:cNvSpPr>
              <a:spLocks noChangeArrowheads="1"/>
            </p:cNvSpPr>
            <p:nvPr/>
          </p:nvSpPr>
          <p:spPr bwMode="auto">
            <a:xfrm>
              <a:off x="2437" y="2514"/>
              <a:ext cx="604" cy="367"/>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38" name="Freeform 14"/>
            <p:cNvSpPr>
              <a:spLocks noEditPoints="1"/>
            </p:cNvSpPr>
            <p:nvPr/>
          </p:nvSpPr>
          <p:spPr bwMode="auto">
            <a:xfrm>
              <a:off x="2433" y="2510"/>
              <a:ext cx="611" cy="375"/>
            </a:xfrm>
            <a:custGeom>
              <a:avLst/>
              <a:gdLst/>
              <a:ahLst/>
              <a:cxnLst>
                <a:cxn ang="0">
                  <a:pos x="0" y="8"/>
                </a:cxn>
                <a:cxn ang="0">
                  <a:pos x="8" y="0"/>
                </a:cxn>
                <a:cxn ang="0">
                  <a:pos x="1496" y="0"/>
                </a:cxn>
                <a:cxn ang="0">
                  <a:pos x="1504" y="8"/>
                </a:cxn>
                <a:cxn ang="0">
                  <a:pos x="1504" y="744"/>
                </a:cxn>
                <a:cxn ang="0">
                  <a:pos x="1496" y="752"/>
                </a:cxn>
                <a:cxn ang="0">
                  <a:pos x="8" y="752"/>
                </a:cxn>
                <a:cxn ang="0">
                  <a:pos x="0" y="744"/>
                </a:cxn>
                <a:cxn ang="0">
                  <a:pos x="0" y="8"/>
                </a:cxn>
                <a:cxn ang="0">
                  <a:pos x="16" y="744"/>
                </a:cxn>
                <a:cxn ang="0">
                  <a:pos x="8" y="736"/>
                </a:cxn>
                <a:cxn ang="0">
                  <a:pos x="1496" y="736"/>
                </a:cxn>
                <a:cxn ang="0">
                  <a:pos x="1488" y="744"/>
                </a:cxn>
                <a:cxn ang="0">
                  <a:pos x="1488" y="8"/>
                </a:cxn>
                <a:cxn ang="0">
                  <a:pos x="1496" y="16"/>
                </a:cxn>
                <a:cxn ang="0">
                  <a:pos x="8" y="16"/>
                </a:cxn>
                <a:cxn ang="0">
                  <a:pos x="16" y="8"/>
                </a:cxn>
                <a:cxn ang="0">
                  <a:pos x="16" y="744"/>
                </a:cxn>
              </a:cxnLst>
              <a:rect l="0" t="0" r="r" b="b"/>
              <a:pathLst>
                <a:path w="1504" h="752">
                  <a:moveTo>
                    <a:pt x="0" y="8"/>
                  </a:moveTo>
                  <a:cubicBezTo>
                    <a:pt x="0" y="4"/>
                    <a:pt x="4" y="0"/>
                    <a:pt x="8" y="0"/>
                  </a:cubicBezTo>
                  <a:lnTo>
                    <a:pt x="1496" y="0"/>
                  </a:lnTo>
                  <a:cubicBezTo>
                    <a:pt x="1501" y="0"/>
                    <a:pt x="1504" y="4"/>
                    <a:pt x="1504" y="8"/>
                  </a:cubicBezTo>
                  <a:lnTo>
                    <a:pt x="1504" y="744"/>
                  </a:lnTo>
                  <a:cubicBezTo>
                    <a:pt x="1504" y="749"/>
                    <a:pt x="1501" y="752"/>
                    <a:pt x="1496" y="752"/>
                  </a:cubicBezTo>
                  <a:lnTo>
                    <a:pt x="8" y="752"/>
                  </a:lnTo>
                  <a:cubicBezTo>
                    <a:pt x="4" y="752"/>
                    <a:pt x="0" y="749"/>
                    <a:pt x="0" y="744"/>
                  </a:cubicBezTo>
                  <a:lnTo>
                    <a:pt x="0" y="8"/>
                  </a:lnTo>
                  <a:close/>
                  <a:moveTo>
                    <a:pt x="16" y="744"/>
                  </a:moveTo>
                  <a:lnTo>
                    <a:pt x="8" y="736"/>
                  </a:lnTo>
                  <a:lnTo>
                    <a:pt x="1496" y="736"/>
                  </a:lnTo>
                  <a:lnTo>
                    <a:pt x="1488" y="744"/>
                  </a:lnTo>
                  <a:lnTo>
                    <a:pt x="1488" y="8"/>
                  </a:lnTo>
                  <a:lnTo>
                    <a:pt x="1496" y="16"/>
                  </a:lnTo>
                  <a:lnTo>
                    <a:pt x="8" y="16"/>
                  </a:lnTo>
                  <a:lnTo>
                    <a:pt x="16" y="8"/>
                  </a:lnTo>
                  <a:lnTo>
                    <a:pt x="16" y="744"/>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39" name="Rectangle 15"/>
            <p:cNvSpPr>
              <a:spLocks noChangeArrowheads="1"/>
            </p:cNvSpPr>
            <p:nvPr/>
          </p:nvSpPr>
          <p:spPr bwMode="auto">
            <a:xfrm>
              <a:off x="2482" y="2148"/>
              <a:ext cx="559" cy="366"/>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40" name="Freeform 16"/>
            <p:cNvSpPr>
              <a:spLocks noEditPoints="1"/>
            </p:cNvSpPr>
            <p:nvPr/>
          </p:nvSpPr>
          <p:spPr bwMode="auto">
            <a:xfrm>
              <a:off x="2479" y="2144"/>
              <a:ext cx="565" cy="374"/>
            </a:xfrm>
            <a:custGeom>
              <a:avLst/>
              <a:gdLst/>
              <a:ahLst/>
              <a:cxnLst>
                <a:cxn ang="0">
                  <a:pos x="0" y="8"/>
                </a:cxn>
                <a:cxn ang="0">
                  <a:pos x="8" y="0"/>
                </a:cxn>
                <a:cxn ang="0">
                  <a:pos x="1384" y="0"/>
                </a:cxn>
                <a:cxn ang="0">
                  <a:pos x="1392" y="8"/>
                </a:cxn>
                <a:cxn ang="0">
                  <a:pos x="1392" y="744"/>
                </a:cxn>
                <a:cxn ang="0">
                  <a:pos x="1384" y="752"/>
                </a:cxn>
                <a:cxn ang="0">
                  <a:pos x="8" y="752"/>
                </a:cxn>
                <a:cxn ang="0">
                  <a:pos x="0" y="744"/>
                </a:cxn>
                <a:cxn ang="0">
                  <a:pos x="0" y="8"/>
                </a:cxn>
                <a:cxn ang="0">
                  <a:pos x="16" y="744"/>
                </a:cxn>
                <a:cxn ang="0">
                  <a:pos x="8" y="736"/>
                </a:cxn>
                <a:cxn ang="0">
                  <a:pos x="1384" y="736"/>
                </a:cxn>
                <a:cxn ang="0">
                  <a:pos x="1376" y="744"/>
                </a:cxn>
                <a:cxn ang="0">
                  <a:pos x="1376" y="8"/>
                </a:cxn>
                <a:cxn ang="0">
                  <a:pos x="1384" y="16"/>
                </a:cxn>
                <a:cxn ang="0">
                  <a:pos x="8" y="16"/>
                </a:cxn>
                <a:cxn ang="0">
                  <a:pos x="16" y="8"/>
                </a:cxn>
                <a:cxn ang="0">
                  <a:pos x="16" y="744"/>
                </a:cxn>
              </a:cxnLst>
              <a:rect l="0" t="0" r="r" b="b"/>
              <a:pathLst>
                <a:path w="1392" h="752">
                  <a:moveTo>
                    <a:pt x="0" y="8"/>
                  </a:moveTo>
                  <a:cubicBezTo>
                    <a:pt x="0" y="4"/>
                    <a:pt x="4" y="0"/>
                    <a:pt x="8" y="0"/>
                  </a:cubicBezTo>
                  <a:lnTo>
                    <a:pt x="1384" y="0"/>
                  </a:lnTo>
                  <a:cubicBezTo>
                    <a:pt x="1389" y="0"/>
                    <a:pt x="1392" y="4"/>
                    <a:pt x="1392" y="8"/>
                  </a:cubicBezTo>
                  <a:lnTo>
                    <a:pt x="1392" y="744"/>
                  </a:lnTo>
                  <a:cubicBezTo>
                    <a:pt x="1392" y="749"/>
                    <a:pt x="1389" y="752"/>
                    <a:pt x="1384" y="752"/>
                  </a:cubicBezTo>
                  <a:lnTo>
                    <a:pt x="8" y="752"/>
                  </a:lnTo>
                  <a:cubicBezTo>
                    <a:pt x="4" y="752"/>
                    <a:pt x="0" y="749"/>
                    <a:pt x="0" y="744"/>
                  </a:cubicBezTo>
                  <a:lnTo>
                    <a:pt x="0" y="8"/>
                  </a:lnTo>
                  <a:close/>
                  <a:moveTo>
                    <a:pt x="16" y="744"/>
                  </a:moveTo>
                  <a:lnTo>
                    <a:pt x="8" y="736"/>
                  </a:lnTo>
                  <a:lnTo>
                    <a:pt x="1384" y="736"/>
                  </a:lnTo>
                  <a:lnTo>
                    <a:pt x="1376" y="744"/>
                  </a:lnTo>
                  <a:lnTo>
                    <a:pt x="1376" y="8"/>
                  </a:lnTo>
                  <a:lnTo>
                    <a:pt x="1384" y="16"/>
                  </a:lnTo>
                  <a:lnTo>
                    <a:pt x="8" y="16"/>
                  </a:lnTo>
                  <a:lnTo>
                    <a:pt x="16" y="8"/>
                  </a:lnTo>
                  <a:lnTo>
                    <a:pt x="16" y="744"/>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41" name="Rectangle 17"/>
            <p:cNvSpPr>
              <a:spLocks noChangeArrowheads="1"/>
            </p:cNvSpPr>
            <p:nvPr/>
          </p:nvSpPr>
          <p:spPr bwMode="auto">
            <a:xfrm>
              <a:off x="3002" y="1781"/>
              <a:ext cx="39" cy="367"/>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42" name="Freeform 18"/>
            <p:cNvSpPr>
              <a:spLocks noEditPoints="1"/>
            </p:cNvSpPr>
            <p:nvPr/>
          </p:nvSpPr>
          <p:spPr bwMode="auto">
            <a:xfrm>
              <a:off x="2998" y="1777"/>
              <a:ext cx="46" cy="374"/>
            </a:xfrm>
            <a:custGeom>
              <a:avLst/>
              <a:gdLst/>
              <a:ahLst/>
              <a:cxnLst>
                <a:cxn ang="0">
                  <a:pos x="0" y="8"/>
                </a:cxn>
                <a:cxn ang="0">
                  <a:pos x="8" y="0"/>
                </a:cxn>
                <a:cxn ang="0">
                  <a:pos x="104" y="0"/>
                </a:cxn>
                <a:cxn ang="0">
                  <a:pos x="112" y="8"/>
                </a:cxn>
                <a:cxn ang="0">
                  <a:pos x="112" y="744"/>
                </a:cxn>
                <a:cxn ang="0">
                  <a:pos x="104" y="752"/>
                </a:cxn>
                <a:cxn ang="0">
                  <a:pos x="8" y="752"/>
                </a:cxn>
                <a:cxn ang="0">
                  <a:pos x="0" y="744"/>
                </a:cxn>
                <a:cxn ang="0">
                  <a:pos x="0" y="8"/>
                </a:cxn>
                <a:cxn ang="0">
                  <a:pos x="16" y="744"/>
                </a:cxn>
                <a:cxn ang="0">
                  <a:pos x="8" y="736"/>
                </a:cxn>
                <a:cxn ang="0">
                  <a:pos x="104" y="736"/>
                </a:cxn>
                <a:cxn ang="0">
                  <a:pos x="96" y="744"/>
                </a:cxn>
                <a:cxn ang="0">
                  <a:pos x="96" y="8"/>
                </a:cxn>
                <a:cxn ang="0">
                  <a:pos x="104" y="16"/>
                </a:cxn>
                <a:cxn ang="0">
                  <a:pos x="8" y="16"/>
                </a:cxn>
                <a:cxn ang="0">
                  <a:pos x="16" y="8"/>
                </a:cxn>
                <a:cxn ang="0">
                  <a:pos x="16" y="744"/>
                </a:cxn>
              </a:cxnLst>
              <a:rect l="0" t="0" r="r" b="b"/>
              <a:pathLst>
                <a:path w="112" h="752">
                  <a:moveTo>
                    <a:pt x="0" y="8"/>
                  </a:moveTo>
                  <a:cubicBezTo>
                    <a:pt x="0" y="4"/>
                    <a:pt x="4" y="0"/>
                    <a:pt x="8" y="0"/>
                  </a:cubicBezTo>
                  <a:lnTo>
                    <a:pt x="104" y="0"/>
                  </a:lnTo>
                  <a:cubicBezTo>
                    <a:pt x="109" y="0"/>
                    <a:pt x="112" y="4"/>
                    <a:pt x="112" y="8"/>
                  </a:cubicBezTo>
                  <a:lnTo>
                    <a:pt x="112" y="744"/>
                  </a:lnTo>
                  <a:cubicBezTo>
                    <a:pt x="112" y="749"/>
                    <a:pt x="109" y="752"/>
                    <a:pt x="104" y="752"/>
                  </a:cubicBezTo>
                  <a:lnTo>
                    <a:pt x="8" y="752"/>
                  </a:lnTo>
                  <a:cubicBezTo>
                    <a:pt x="4" y="752"/>
                    <a:pt x="0" y="749"/>
                    <a:pt x="0" y="744"/>
                  </a:cubicBezTo>
                  <a:lnTo>
                    <a:pt x="0" y="8"/>
                  </a:lnTo>
                  <a:close/>
                  <a:moveTo>
                    <a:pt x="16" y="744"/>
                  </a:moveTo>
                  <a:lnTo>
                    <a:pt x="8" y="736"/>
                  </a:lnTo>
                  <a:lnTo>
                    <a:pt x="104" y="736"/>
                  </a:lnTo>
                  <a:lnTo>
                    <a:pt x="96" y="744"/>
                  </a:lnTo>
                  <a:lnTo>
                    <a:pt x="96" y="8"/>
                  </a:lnTo>
                  <a:lnTo>
                    <a:pt x="104" y="16"/>
                  </a:lnTo>
                  <a:lnTo>
                    <a:pt x="8" y="16"/>
                  </a:lnTo>
                  <a:lnTo>
                    <a:pt x="16" y="8"/>
                  </a:lnTo>
                  <a:lnTo>
                    <a:pt x="16" y="744"/>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43" name="Rectangle 19"/>
            <p:cNvSpPr>
              <a:spLocks noChangeArrowheads="1"/>
            </p:cNvSpPr>
            <p:nvPr/>
          </p:nvSpPr>
          <p:spPr bwMode="auto">
            <a:xfrm>
              <a:off x="3041" y="3248"/>
              <a:ext cx="876" cy="367"/>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44" name="Freeform 20"/>
            <p:cNvSpPr>
              <a:spLocks noEditPoints="1"/>
            </p:cNvSpPr>
            <p:nvPr/>
          </p:nvSpPr>
          <p:spPr bwMode="auto">
            <a:xfrm>
              <a:off x="3037" y="3244"/>
              <a:ext cx="884" cy="375"/>
            </a:xfrm>
            <a:custGeom>
              <a:avLst/>
              <a:gdLst/>
              <a:ahLst/>
              <a:cxnLst>
                <a:cxn ang="0">
                  <a:pos x="0" y="8"/>
                </a:cxn>
                <a:cxn ang="0">
                  <a:pos x="8" y="0"/>
                </a:cxn>
                <a:cxn ang="0">
                  <a:pos x="2168" y="0"/>
                </a:cxn>
                <a:cxn ang="0">
                  <a:pos x="2176" y="8"/>
                </a:cxn>
                <a:cxn ang="0">
                  <a:pos x="2176" y="744"/>
                </a:cxn>
                <a:cxn ang="0">
                  <a:pos x="2168" y="752"/>
                </a:cxn>
                <a:cxn ang="0">
                  <a:pos x="8" y="752"/>
                </a:cxn>
                <a:cxn ang="0">
                  <a:pos x="0" y="744"/>
                </a:cxn>
                <a:cxn ang="0">
                  <a:pos x="0" y="8"/>
                </a:cxn>
                <a:cxn ang="0">
                  <a:pos x="16" y="744"/>
                </a:cxn>
                <a:cxn ang="0">
                  <a:pos x="8" y="736"/>
                </a:cxn>
                <a:cxn ang="0">
                  <a:pos x="2168" y="736"/>
                </a:cxn>
                <a:cxn ang="0">
                  <a:pos x="2160" y="744"/>
                </a:cxn>
                <a:cxn ang="0">
                  <a:pos x="2160" y="8"/>
                </a:cxn>
                <a:cxn ang="0">
                  <a:pos x="2168" y="16"/>
                </a:cxn>
                <a:cxn ang="0">
                  <a:pos x="8" y="16"/>
                </a:cxn>
                <a:cxn ang="0">
                  <a:pos x="16" y="8"/>
                </a:cxn>
                <a:cxn ang="0">
                  <a:pos x="16" y="744"/>
                </a:cxn>
              </a:cxnLst>
              <a:rect l="0" t="0" r="r" b="b"/>
              <a:pathLst>
                <a:path w="2176" h="752">
                  <a:moveTo>
                    <a:pt x="0" y="8"/>
                  </a:moveTo>
                  <a:cubicBezTo>
                    <a:pt x="0" y="4"/>
                    <a:pt x="4" y="0"/>
                    <a:pt x="8" y="0"/>
                  </a:cubicBezTo>
                  <a:lnTo>
                    <a:pt x="2168" y="0"/>
                  </a:lnTo>
                  <a:cubicBezTo>
                    <a:pt x="2173" y="0"/>
                    <a:pt x="2176" y="4"/>
                    <a:pt x="2176" y="8"/>
                  </a:cubicBezTo>
                  <a:lnTo>
                    <a:pt x="2176" y="744"/>
                  </a:lnTo>
                  <a:cubicBezTo>
                    <a:pt x="2176" y="749"/>
                    <a:pt x="2173" y="752"/>
                    <a:pt x="2168" y="752"/>
                  </a:cubicBezTo>
                  <a:lnTo>
                    <a:pt x="8" y="752"/>
                  </a:lnTo>
                  <a:cubicBezTo>
                    <a:pt x="4" y="752"/>
                    <a:pt x="0" y="749"/>
                    <a:pt x="0" y="744"/>
                  </a:cubicBezTo>
                  <a:lnTo>
                    <a:pt x="0" y="8"/>
                  </a:lnTo>
                  <a:close/>
                  <a:moveTo>
                    <a:pt x="16" y="744"/>
                  </a:moveTo>
                  <a:lnTo>
                    <a:pt x="8" y="736"/>
                  </a:lnTo>
                  <a:lnTo>
                    <a:pt x="2168" y="736"/>
                  </a:lnTo>
                  <a:lnTo>
                    <a:pt x="2160" y="744"/>
                  </a:lnTo>
                  <a:lnTo>
                    <a:pt x="2160" y="8"/>
                  </a:lnTo>
                  <a:lnTo>
                    <a:pt x="2168" y="16"/>
                  </a:lnTo>
                  <a:lnTo>
                    <a:pt x="8" y="16"/>
                  </a:lnTo>
                  <a:lnTo>
                    <a:pt x="16" y="8"/>
                  </a:lnTo>
                  <a:lnTo>
                    <a:pt x="16" y="744"/>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45" name="Rectangle 21"/>
            <p:cNvSpPr>
              <a:spLocks noChangeArrowheads="1"/>
            </p:cNvSpPr>
            <p:nvPr/>
          </p:nvSpPr>
          <p:spPr bwMode="auto">
            <a:xfrm>
              <a:off x="3041" y="2881"/>
              <a:ext cx="71" cy="367"/>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46" name="Freeform 22"/>
            <p:cNvSpPr>
              <a:spLocks noEditPoints="1"/>
            </p:cNvSpPr>
            <p:nvPr/>
          </p:nvSpPr>
          <p:spPr bwMode="auto">
            <a:xfrm>
              <a:off x="3037" y="2877"/>
              <a:ext cx="78" cy="375"/>
            </a:xfrm>
            <a:custGeom>
              <a:avLst/>
              <a:gdLst/>
              <a:ahLst/>
              <a:cxnLst>
                <a:cxn ang="0">
                  <a:pos x="0" y="8"/>
                </a:cxn>
                <a:cxn ang="0">
                  <a:pos x="8" y="0"/>
                </a:cxn>
                <a:cxn ang="0">
                  <a:pos x="184" y="0"/>
                </a:cxn>
                <a:cxn ang="0">
                  <a:pos x="192" y="8"/>
                </a:cxn>
                <a:cxn ang="0">
                  <a:pos x="192" y="744"/>
                </a:cxn>
                <a:cxn ang="0">
                  <a:pos x="184" y="752"/>
                </a:cxn>
                <a:cxn ang="0">
                  <a:pos x="8" y="752"/>
                </a:cxn>
                <a:cxn ang="0">
                  <a:pos x="0" y="744"/>
                </a:cxn>
                <a:cxn ang="0">
                  <a:pos x="0" y="8"/>
                </a:cxn>
                <a:cxn ang="0">
                  <a:pos x="16" y="744"/>
                </a:cxn>
                <a:cxn ang="0">
                  <a:pos x="8" y="736"/>
                </a:cxn>
                <a:cxn ang="0">
                  <a:pos x="184" y="736"/>
                </a:cxn>
                <a:cxn ang="0">
                  <a:pos x="176" y="744"/>
                </a:cxn>
                <a:cxn ang="0">
                  <a:pos x="176" y="8"/>
                </a:cxn>
                <a:cxn ang="0">
                  <a:pos x="184" y="16"/>
                </a:cxn>
                <a:cxn ang="0">
                  <a:pos x="8" y="16"/>
                </a:cxn>
                <a:cxn ang="0">
                  <a:pos x="16" y="8"/>
                </a:cxn>
                <a:cxn ang="0">
                  <a:pos x="16" y="744"/>
                </a:cxn>
              </a:cxnLst>
              <a:rect l="0" t="0" r="r" b="b"/>
              <a:pathLst>
                <a:path w="192" h="752">
                  <a:moveTo>
                    <a:pt x="0" y="8"/>
                  </a:moveTo>
                  <a:cubicBezTo>
                    <a:pt x="0" y="4"/>
                    <a:pt x="4" y="0"/>
                    <a:pt x="8" y="0"/>
                  </a:cubicBezTo>
                  <a:lnTo>
                    <a:pt x="184" y="0"/>
                  </a:lnTo>
                  <a:cubicBezTo>
                    <a:pt x="189" y="0"/>
                    <a:pt x="192" y="4"/>
                    <a:pt x="192" y="8"/>
                  </a:cubicBezTo>
                  <a:lnTo>
                    <a:pt x="192" y="744"/>
                  </a:lnTo>
                  <a:cubicBezTo>
                    <a:pt x="192" y="749"/>
                    <a:pt x="189" y="752"/>
                    <a:pt x="184" y="752"/>
                  </a:cubicBezTo>
                  <a:lnTo>
                    <a:pt x="8" y="752"/>
                  </a:lnTo>
                  <a:cubicBezTo>
                    <a:pt x="4" y="752"/>
                    <a:pt x="0" y="749"/>
                    <a:pt x="0" y="744"/>
                  </a:cubicBezTo>
                  <a:lnTo>
                    <a:pt x="0" y="8"/>
                  </a:lnTo>
                  <a:close/>
                  <a:moveTo>
                    <a:pt x="16" y="744"/>
                  </a:moveTo>
                  <a:lnTo>
                    <a:pt x="8" y="736"/>
                  </a:lnTo>
                  <a:lnTo>
                    <a:pt x="184" y="736"/>
                  </a:lnTo>
                  <a:lnTo>
                    <a:pt x="176" y="744"/>
                  </a:lnTo>
                  <a:lnTo>
                    <a:pt x="176" y="8"/>
                  </a:lnTo>
                  <a:lnTo>
                    <a:pt x="184" y="16"/>
                  </a:lnTo>
                  <a:lnTo>
                    <a:pt x="8" y="16"/>
                  </a:lnTo>
                  <a:lnTo>
                    <a:pt x="16" y="8"/>
                  </a:lnTo>
                  <a:lnTo>
                    <a:pt x="16" y="744"/>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47" name="Rectangle 23"/>
            <p:cNvSpPr>
              <a:spLocks noChangeArrowheads="1"/>
            </p:cNvSpPr>
            <p:nvPr/>
          </p:nvSpPr>
          <p:spPr bwMode="auto">
            <a:xfrm>
              <a:off x="3041" y="2514"/>
              <a:ext cx="110" cy="367"/>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48" name="Freeform 24"/>
            <p:cNvSpPr>
              <a:spLocks noEditPoints="1"/>
            </p:cNvSpPr>
            <p:nvPr/>
          </p:nvSpPr>
          <p:spPr bwMode="auto">
            <a:xfrm>
              <a:off x="3037" y="2510"/>
              <a:ext cx="117" cy="375"/>
            </a:xfrm>
            <a:custGeom>
              <a:avLst/>
              <a:gdLst/>
              <a:ahLst/>
              <a:cxnLst>
                <a:cxn ang="0">
                  <a:pos x="0" y="8"/>
                </a:cxn>
                <a:cxn ang="0">
                  <a:pos x="8" y="0"/>
                </a:cxn>
                <a:cxn ang="0">
                  <a:pos x="280" y="0"/>
                </a:cxn>
                <a:cxn ang="0">
                  <a:pos x="288" y="8"/>
                </a:cxn>
                <a:cxn ang="0">
                  <a:pos x="288" y="744"/>
                </a:cxn>
                <a:cxn ang="0">
                  <a:pos x="280" y="752"/>
                </a:cxn>
                <a:cxn ang="0">
                  <a:pos x="8" y="752"/>
                </a:cxn>
                <a:cxn ang="0">
                  <a:pos x="0" y="744"/>
                </a:cxn>
                <a:cxn ang="0">
                  <a:pos x="0" y="8"/>
                </a:cxn>
                <a:cxn ang="0">
                  <a:pos x="16" y="744"/>
                </a:cxn>
                <a:cxn ang="0">
                  <a:pos x="8" y="736"/>
                </a:cxn>
                <a:cxn ang="0">
                  <a:pos x="280" y="736"/>
                </a:cxn>
                <a:cxn ang="0">
                  <a:pos x="272" y="744"/>
                </a:cxn>
                <a:cxn ang="0">
                  <a:pos x="272" y="8"/>
                </a:cxn>
                <a:cxn ang="0">
                  <a:pos x="280" y="16"/>
                </a:cxn>
                <a:cxn ang="0">
                  <a:pos x="8" y="16"/>
                </a:cxn>
                <a:cxn ang="0">
                  <a:pos x="16" y="8"/>
                </a:cxn>
                <a:cxn ang="0">
                  <a:pos x="16" y="744"/>
                </a:cxn>
              </a:cxnLst>
              <a:rect l="0" t="0" r="r" b="b"/>
              <a:pathLst>
                <a:path w="288" h="752">
                  <a:moveTo>
                    <a:pt x="0" y="8"/>
                  </a:moveTo>
                  <a:cubicBezTo>
                    <a:pt x="0" y="4"/>
                    <a:pt x="4" y="0"/>
                    <a:pt x="8" y="0"/>
                  </a:cubicBezTo>
                  <a:lnTo>
                    <a:pt x="280" y="0"/>
                  </a:lnTo>
                  <a:cubicBezTo>
                    <a:pt x="285" y="0"/>
                    <a:pt x="288" y="4"/>
                    <a:pt x="288" y="8"/>
                  </a:cubicBezTo>
                  <a:lnTo>
                    <a:pt x="288" y="744"/>
                  </a:lnTo>
                  <a:cubicBezTo>
                    <a:pt x="288" y="749"/>
                    <a:pt x="285" y="752"/>
                    <a:pt x="280" y="752"/>
                  </a:cubicBezTo>
                  <a:lnTo>
                    <a:pt x="8" y="752"/>
                  </a:lnTo>
                  <a:cubicBezTo>
                    <a:pt x="4" y="752"/>
                    <a:pt x="0" y="749"/>
                    <a:pt x="0" y="744"/>
                  </a:cubicBezTo>
                  <a:lnTo>
                    <a:pt x="0" y="8"/>
                  </a:lnTo>
                  <a:close/>
                  <a:moveTo>
                    <a:pt x="16" y="744"/>
                  </a:moveTo>
                  <a:lnTo>
                    <a:pt x="8" y="736"/>
                  </a:lnTo>
                  <a:lnTo>
                    <a:pt x="280" y="736"/>
                  </a:lnTo>
                  <a:lnTo>
                    <a:pt x="272" y="744"/>
                  </a:lnTo>
                  <a:lnTo>
                    <a:pt x="272" y="8"/>
                  </a:lnTo>
                  <a:lnTo>
                    <a:pt x="280" y="16"/>
                  </a:lnTo>
                  <a:lnTo>
                    <a:pt x="8" y="16"/>
                  </a:lnTo>
                  <a:lnTo>
                    <a:pt x="16" y="8"/>
                  </a:lnTo>
                  <a:lnTo>
                    <a:pt x="16" y="744"/>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49" name="Rectangle 25"/>
            <p:cNvSpPr>
              <a:spLocks noChangeArrowheads="1"/>
            </p:cNvSpPr>
            <p:nvPr/>
          </p:nvSpPr>
          <p:spPr bwMode="auto">
            <a:xfrm>
              <a:off x="3041" y="2148"/>
              <a:ext cx="84" cy="366"/>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50" name="Freeform 26"/>
            <p:cNvSpPr>
              <a:spLocks noEditPoints="1"/>
            </p:cNvSpPr>
            <p:nvPr/>
          </p:nvSpPr>
          <p:spPr bwMode="auto">
            <a:xfrm>
              <a:off x="3037" y="2144"/>
              <a:ext cx="91" cy="374"/>
            </a:xfrm>
            <a:custGeom>
              <a:avLst/>
              <a:gdLst/>
              <a:ahLst/>
              <a:cxnLst>
                <a:cxn ang="0">
                  <a:pos x="0" y="8"/>
                </a:cxn>
                <a:cxn ang="0">
                  <a:pos x="8" y="0"/>
                </a:cxn>
                <a:cxn ang="0">
                  <a:pos x="216" y="0"/>
                </a:cxn>
                <a:cxn ang="0">
                  <a:pos x="224" y="8"/>
                </a:cxn>
                <a:cxn ang="0">
                  <a:pos x="224" y="744"/>
                </a:cxn>
                <a:cxn ang="0">
                  <a:pos x="216" y="752"/>
                </a:cxn>
                <a:cxn ang="0">
                  <a:pos x="8" y="752"/>
                </a:cxn>
                <a:cxn ang="0">
                  <a:pos x="0" y="744"/>
                </a:cxn>
                <a:cxn ang="0">
                  <a:pos x="0" y="8"/>
                </a:cxn>
                <a:cxn ang="0">
                  <a:pos x="16" y="744"/>
                </a:cxn>
                <a:cxn ang="0">
                  <a:pos x="8" y="736"/>
                </a:cxn>
                <a:cxn ang="0">
                  <a:pos x="216" y="736"/>
                </a:cxn>
                <a:cxn ang="0">
                  <a:pos x="208" y="744"/>
                </a:cxn>
                <a:cxn ang="0">
                  <a:pos x="208" y="8"/>
                </a:cxn>
                <a:cxn ang="0">
                  <a:pos x="216" y="16"/>
                </a:cxn>
                <a:cxn ang="0">
                  <a:pos x="8" y="16"/>
                </a:cxn>
                <a:cxn ang="0">
                  <a:pos x="16" y="8"/>
                </a:cxn>
                <a:cxn ang="0">
                  <a:pos x="16" y="744"/>
                </a:cxn>
              </a:cxnLst>
              <a:rect l="0" t="0" r="r" b="b"/>
              <a:pathLst>
                <a:path w="224" h="752">
                  <a:moveTo>
                    <a:pt x="0" y="8"/>
                  </a:moveTo>
                  <a:cubicBezTo>
                    <a:pt x="0" y="4"/>
                    <a:pt x="4" y="0"/>
                    <a:pt x="8" y="0"/>
                  </a:cubicBezTo>
                  <a:lnTo>
                    <a:pt x="216" y="0"/>
                  </a:lnTo>
                  <a:cubicBezTo>
                    <a:pt x="221" y="0"/>
                    <a:pt x="224" y="4"/>
                    <a:pt x="224" y="8"/>
                  </a:cubicBezTo>
                  <a:lnTo>
                    <a:pt x="224" y="744"/>
                  </a:lnTo>
                  <a:cubicBezTo>
                    <a:pt x="224" y="749"/>
                    <a:pt x="221" y="752"/>
                    <a:pt x="216" y="752"/>
                  </a:cubicBezTo>
                  <a:lnTo>
                    <a:pt x="8" y="752"/>
                  </a:lnTo>
                  <a:cubicBezTo>
                    <a:pt x="4" y="752"/>
                    <a:pt x="0" y="749"/>
                    <a:pt x="0" y="744"/>
                  </a:cubicBezTo>
                  <a:lnTo>
                    <a:pt x="0" y="8"/>
                  </a:lnTo>
                  <a:close/>
                  <a:moveTo>
                    <a:pt x="16" y="744"/>
                  </a:moveTo>
                  <a:lnTo>
                    <a:pt x="8" y="736"/>
                  </a:lnTo>
                  <a:lnTo>
                    <a:pt x="216" y="736"/>
                  </a:lnTo>
                  <a:lnTo>
                    <a:pt x="208" y="744"/>
                  </a:lnTo>
                  <a:lnTo>
                    <a:pt x="208" y="8"/>
                  </a:lnTo>
                  <a:lnTo>
                    <a:pt x="216" y="16"/>
                  </a:lnTo>
                  <a:lnTo>
                    <a:pt x="8" y="16"/>
                  </a:lnTo>
                  <a:lnTo>
                    <a:pt x="16" y="8"/>
                  </a:lnTo>
                  <a:lnTo>
                    <a:pt x="16" y="744"/>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51" name="Rectangle 27"/>
            <p:cNvSpPr>
              <a:spLocks noChangeArrowheads="1"/>
            </p:cNvSpPr>
            <p:nvPr/>
          </p:nvSpPr>
          <p:spPr bwMode="auto">
            <a:xfrm>
              <a:off x="3041" y="1781"/>
              <a:ext cx="13" cy="367"/>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52" name="Freeform 28"/>
            <p:cNvSpPr>
              <a:spLocks noEditPoints="1"/>
            </p:cNvSpPr>
            <p:nvPr/>
          </p:nvSpPr>
          <p:spPr bwMode="auto">
            <a:xfrm>
              <a:off x="3037" y="1777"/>
              <a:ext cx="20" cy="374"/>
            </a:xfrm>
            <a:custGeom>
              <a:avLst/>
              <a:gdLst/>
              <a:ahLst/>
              <a:cxnLst>
                <a:cxn ang="0">
                  <a:pos x="0" y="8"/>
                </a:cxn>
                <a:cxn ang="0">
                  <a:pos x="8" y="0"/>
                </a:cxn>
                <a:cxn ang="0">
                  <a:pos x="40" y="0"/>
                </a:cxn>
                <a:cxn ang="0">
                  <a:pos x="48" y="8"/>
                </a:cxn>
                <a:cxn ang="0">
                  <a:pos x="48" y="744"/>
                </a:cxn>
                <a:cxn ang="0">
                  <a:pos x="40" y="752"/>
                </a:cxn>
                <a:cxn ang="0">
                  <a:pos x="8" y="752"/>
                </a:cxn>
                <a:cxn ang="0">
                  <a:pos x="0" y="744"/>
                </a:cxn>
                <a:cxn ang="0">
                  <a:pos x="0" y="8"/>
                </a:cxn>
                <a:cxn ang="0">
                  <a:pos x="16" y="744"/>
                </a:cxn>
                <a:cxn ang="0">
                  <a:pos x="8" y="736"/>
                </a:cxn>
                <a:cxn ang="0">
                  <a:pos x="40" y="736"/>
                </a:cxn>
                <a:cxn ang="0">
                  <a:pos x="32" y="744"/>
                </a:cxn>
                <a:cxn ang="0">
                  <a:pos x="32" y="8"/>
                </a:cxn>
                <a:cxn ang="0">
                  <a:pos x="40" y="16"/>
                </a:cxn>
                <a:cxn ang="0">
                  <a:pos x="8" y="16"/>
                </a:cxn>
                <a:cxn ang="0">
                  <a:pos x="16" y="8"/>
                </a:cxn>
                <a:cxn ang="0">
                  <a:pos x="16" y="744"/>
                </a:cxn>
              </a:cxnLst>
              <a:rect l="0" t="0" r="r" b="b"/>
              <a:pathLst>
                <a:path w="48" h="752">
                  <a:moveTo>
                    <a:pt x="0" y="8"/>
                  </a:moveTo>
                  <a:cubicBezTo>
                    <a:pt x="0" y="4"/>
                    <a:pt x="4" y="0"/>
                    <a:pt x="8" y="0"/>
                  </a:cubicBezTo>
                  <a:lnTo>
                    <a:pt x="40" y="0"/>
                  </a:lnTo>
                  <a:cubicBezTo>
                    <a:pt x="45" y="0"/>
                    <a:pt x="48" y="4"/>
                    <a:pt x="48" y="8"/>
                  </a:cubicBezTo>
                  <a:lnTo>
                    <a:pt x="48" y="744"/>
                  </a:lnTo>
                  <a:cubicBezTo>
                    <a:pt x="48" y="749"/>
                    <a:pt x="45" y="752"/>
                    <a:pt x="40" y="752"/>
                  </a:cubicBezTo>
                  <a:lnTo>
                    <a:pt x="8" y="752"/>
                  </a:lnTo>
                  <a:cubicBezTo>
                    <a:pt x="4" y="752"/>
                    <a:pt x="0" y="749"/>
                    <a:pt x="0" y="744"/>
                  </a:cubicBezTo>
                  <a:lnTo>
                    <a:pt x="0" y="8"/>
                  </a:lnTo>
                  <a:close/>
                  <a:moveTo>
                    <a:pt x="16" y="744"/>
                  </a:moveTo>
                  <a:lnTo>
                    <a:pt x="8" y="736"/>
                  </a:lnTo>
                  <a:lnTo>
                    <a:pt x="40" y="736"/>
                  </a:lnTo>
                  <a:lnTo>
                    <a:pt x="32" y="744"/>
                  </a:lnTo>
                  <a:lnTo>
                    <a:pt x="32" y="8"/>
                  </a:lnTo>
                  <a:lnTo>
                    <a:pt x="40" y="16"/>
                  </a:lnTo>
                  <a:lnTo>
                    <a:pt x="8" y="16"/>
                  </a:lnTo>
                  <a:lnTo>
                    <a:pt x="16" y="8"/>
                  </a:lnTo>
                  <a:lnTo>
                    <a:pt x="16" y="744"/>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53" name="Rectangle 29"/>
            <p:cNvSpPr>
              <a:spLocks noChangeArrowheads="1"/>
            </p:cNvSpPr>
            <p:nvPr/>
          </p:nvSpPr>
          <p:spPr bwMode="auto">
            <a:xfrm>
              <a:off x="1982" y="3611"/>
              <a:ext cx="2111" cy="8"/>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54" name="Freeform 30"/>
            <p:cNvSpPr>
              <a:spLocks noEditPoints="1"/>
            </p:cNvSpPr>
            <p:nvPr/>
          </p:nvSpPr>
          <p:spPr bwMode="auto">
            <a:xfrm>
              <a:off x="1979" y="3615"/>
              <a:ext cx="2117" cy="32"/>
            </a:xfrm>
            <a:custGeom>
              <a:avLst/>
              <a:gdLst/>
              <a:ahLst/>
              <a:cxnLst>
                <a:cxn ang="0">
                  <a:pos x="6" y="0"/>
                </a:cxn>
                <a:cxn ang="0">
                  <a:pos x="6" y="32"/>
                </a:cxn>
                <a:cxn ang="0">
                  <a:pos x="0" y="32"/>
                </a:cxn>
                <a:cxn ang="0">
                  <a:pos x="0" y="0"/>
                </a:cxn>
                <a:cxn ang="0">
                  <a:pos x="6" y="0"/>
                </a:cxn>
                <a:cxn ang="0">
                  <a:pos x="428" y="0"/>
                </a:cxn>
                <a:cxn ang="0">
                  <a:pos x="428" y="32"/>
                </a:cxn>
                <a:cxn ang="0">
                  <a:pos x="422" y="32"/>
                </a:cxn>
                <a:cxn ang="0">
                  <a:pos x="422" y="0"/>
                </a:cxn>
                <a:cxn ang="0">
                  <a:pos x="428" y="0"/>
                </a:cxn>
                <a:cxn ang="0">
                  <a:pos x="851" y="0"/>
                </a:cxn>
                <a:cxn ang="0">
                  <a:pos x="851" y="32"/>
                </a:cxn>
                <a:cxn ang="0">
                  <a:pos x="844" y="32"/>
                </a:cxn>
                <a:cxn ang="0">
                  <a:pos x="844" y="0"/>
                </a:cxn>
                <a:cxn ang="0">
                  <a:pos x="851" y="0"/>
                </a:cxn>
                <a:cxn ang="0">
                  <a:pos x="1273" y="0"/>
                </a:cxn>
                <a:cxn ang="0">
                  <a:pos x="1273" y="32"/>
                </a:cxn>
                <a:cxn ang="0">
                  <a:pos x="1266" y="32"/>
                </a:cxn>
                <a:cxn ang="0">
                  <a:pos x="1266" y="0"/>
                </a:cxn>
                <a:cxn ang="0">
                  <a:pos x="1273" y="0"/>
                </a:cxn>
                <a:cxn ang="0">
                  <a:pos x="1695" y="0"/>
                </a:cxn>
                <a:cxn ang="0">
                  <a:pos x="1695" y="32"/>
                </a:cxn>
                <a:cxn ang="0">
                  <a:pos x="1688" y="32"/>
                </a:cxn>
                <a:cxn ang="0">
                  <a:pos x="1688" y="0"/>
                </a:cxn>
                <a:cxn ang="0">
                  <a:pos x="1695" y="0"/>
                </a:cxn>
                <a:cxn ang="0">
                  <a:pos x="2117" y="0"/>
                </a:cxn>
                <a:cxn ang="0">
                  <a:pos x="2117" y="32"/>
                </a:cxn>
                <a:cxn ang="0">
                  <a:pos x="2110" y="32"/>
                </a:cxn>
                <a:cxn ang="0">
                  <a:pos x="2110" y="0"/>
                </a:cxn>
                <a:cxn ang="0">
                  <a:pos x="2117" y="0"/>
                </a:cxn>
              </a:cxnLst>
              <a:rect l="0" t="0" r="r" b="b"/>
              <a:pathLst>
                <a:path w="2117" h="32">
                  <a:moveTo>
                    <a:pt x="6" y="0"/>
                  </a:moveTo>
                  <a:lnTo>
                    <a:pt x="6" y="32"/>
                  </a:lnTo>
                  <a:lnTo>
                    <a:pt x="0" y="32"/>
                  </a:lnTo>
                  <a:lnTo>
                    <a:pt x="0" y="0"/>
                  </a:lnTo>
                  <a:lnTo>
                    <a:pt x="6" y="0"/>
                  </a:lnTo>
                  <a:close/>
                  <a:moveTo>
                    <a:pt x="428" y="0"/>
                  </a:moveTo>
                  <a:lnTo>
                    <a:pt x="428" y="32"/>
                  </a:lnTo>
                  <a:lnTo>
                    <a:pt x="422" y="32"/>
                  </a:lnTo>
                  <a:lnTo>
                    <a:pt x="422" y="0"/>
                  </a:lnTo>
                  <a:lnTo>
                    <a:pt x="428" y="0"/>
                  </a:lnTo>
                  <a:close/>
                  <a:moveTo>
                    <a:pt x="851" y="0"/>
                  </a:moveTo>
                  <a:lnTo>
                    <a:pt x="851" y="32"/>
                  </a:lnTo>
                  <a:lnTo>
                    <a:pt x="844" y="32"/>
                  </a:lnTo>
                  <a:lnTo>
                    <a:pt x="844" y="0"/>
                  </a:lnTo>
                  <a:lnTo>
                    <a:pt x="851" y="0"/>
                  </a:lnTo>
                  <a:close/>
                  <a:moveTo>
                    <a:pt x="1273" y="0"/>
                  </a:moveTo>
                  <a:lnTo>
                    <a:pt x="1273" y="32"/>
                  </a:lnTo>
                  <a:lnTo>
                    <a:pt x="1266" y="32"/>
                  </a:lnTo>
                  <a:lnTo>
                    <a:pt x="1266" y="0"/>
                  </a:lnTo>
                  <a:lnTo>
                    <a:pt x="1273" y="0"/>
                  </a:lnTo>
                  <a:close/>
                  <a:moveTo>
                    <a:pt x="1695" y="0"/>
                  </a:moveTo>
                  <a:lnTo>
                    <a:pt x="1695" y="32"/>
                  </a:lnTo>
                  <a:lnTo>
                    <a:pt x="1688" y="32"/>
                  </a:lnTo>
                  <a:lnTo>
                    <a:pt x="1688" y="0"/>
                  </a:lnTo>
                  <a:lnTo>
                    <a:pt x="1695" y="0"/>
                  </a:lnTo>
                  <a:close/>
                  <a:moveTo>
                    <a:pt x="2117" y="0"/>
                  </a:moveTo>
                  <a:lnTo>
                    <a:pt x="2117" y="32"/>
                  </a:lnTo>
                  <a:lnTo>
                    <a:pt x="2110" y="32"/>
                  </a:lnTo>
                  <a:lnTo>
                    <a:pt x="2110" y="0"/>
                  </a:lnTo>
                  <a:lnTo>
                    <a:pt x="2117"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55" name="Rectangle 31"/>
            <p:cNvSpPr>
              <a:spLocks noChangeArrowheads="1"/>
            </p:cNvSpPr>
            <p:nvPr/>
          </p:nvSpPr>
          <p:spPr bwMode="auto">
            <a:xfrm>
              <a:off x="3037" y="1781"/>
              <a:ext cx="7" cy="1834"/>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56" name="Freeform 32"/>
            <p:cNvSpPr>
              <a:spLocks noEditPoints="1"/>
            </p:cNvSpPr>
            <p:nvPr/>
          </p:nvSpPr>
          <p:spPr bwMode="auto">
            <a:xfrm>
              <a:off x="3008" y="1777"/>
              <a:ext cx="33" cy="1842"/>
            </a:xfrm>
            <a:custGeom>
              <a:avLst/>
              <a:gdLst/>
              <a:ahLst/>
              <a:cxnLst>
                <a:cxn ang="0">
                  <a:pos x="0" y="1834"/>
                </a:cxn>
                <a:cxn ang="0">
                  <a:pos x="33" y="1834"/>
                </a:cxn>
                <a:cxn ang="0">
                  <a:pos x="33" y="1842"/>
                </a:cxn>
                <a:cxn ang="0">
                  <a:pos x="0" y="1842"/>
                </a:cxn>
                <a:cxn ang="0">
                  <a:pos x="0" y="1834"/>
                </a:cxn>
                <a:cxn ang="0">
                  <a:pos x="0" y="1467"/>
                </a:cxn>
                <a:cxn ang="0">
                  <a:pos x="33" y="1467"/>
                </a:cxn>
                <a:cxn ang="0">
                  <a:pos x="33" y="1475"/>
                </a:cxn>
                <a:cxn ang="0">
                  <a:pos x="0" y="1475"/>
                </a:cxn>
                <a:cxn ang="0">
                  <a:pos x="0" y="1467"/>
                </a:cxn>
                <a:cxn ang="0">
                  <a:pos x="0" y="1100"/>
                </a:cxn>
                <a:cxn ang="0">
                  <a:pos x="33" y="1100"/>
                </a:cxn>
                <a:cxn ang="0">
                  <a:pos x="33" y="1108"/>
                </a:cxn>
                <a:cxn ang="0">
                  <a:pos x="0" y="1108"/>
                </a:cxn>
                <a:cxn ang="0">
                  <a:pos x="0" y="1100"/>
                </a:cxn>
                <a:cxn ang="0">
                  <a:pos x="0" y="733"/>
                </a:cxn>
                <a:cxn ang="0">
                  <a:pos x="33" y="733"/>
                </a:cxn>
                <a:cxn ang="0">
                  <a:pos x="33" y="741"/>
                </a:cxn>
                <a:cxn ang="0">
                  <a:pos x="0" y="741"/>
                </a:cxn>
                <a:cxn ang="0">
                  <a:pos x="0" y="733"/>
                </a:cxn>
                <a:cxn ang="0">
                  <a:pos x="0" y="367"/>
                </a:cxn>
                <a:cxn ang="0">
                  <a:pos x="33" y="367"/>
                </a:cxn>
                <a:cxn ang="0">
                  <a:pos x="33" y="374"/>
                </a:cxn>
                <a:cxn ang="0">
                  <a:pos x="0" y="374"/>
                </a:cxn>
                <a:cxn ang="0">
                  <a:pos x="0" y="367"/>
                </a:cxn>
                <a:cxn ang="0">
                  <a:pos x="0" y="0"/>
                </a:cxn>
                <a:cxn ang="0">
                  <a:pos x="33" y="0"/>
                </a:cxn>
                <a:cxn ang="0">
                  <a:pos x="33" y="8"/>
                </a:cxn>
                <a:cxn ang="0">
                  <a:pos x="0" y="8"/>
                </a:cxn>
                <a:cxn ang="0">
                  <a:pos x="0" y="0"/>
                </a:cxn>
              </a:cxnLst>
              <a:rect l="0" t="0" r="r" b="b"/>
              <a:pathLst>
                <a:path w="33" h="1842">
                  <a:moveTo>
                    <a:pt x="0" y="1834"/>
                  </a:moveTo>
                  <a:lnTo>
                    <a:pt x="33" y="1834"/>
                  </a:lnTo>
                  <a:lnTo>
                    <a:pt x="33" y="1842"/>
                  </a:lnTo>
                  <a:lnTo>
                    <a:pt x="0" y="1842"/>
                  </a:lnTo>
                  <a:lnTo>
                    <a:pt x="0" y="1834"/>
                  </a:lnTo>
                  <a:close/>
                  <a:moveTo>
                    <a:pt x="0" y="1467"/>
                  </a:moveTo>
                  <a:lnTo>
                    <a:pt x="33" y="1467"/>
                  </a:lnTo>
                  <a:lnTo>
                    <a:pt x="33" y="1475"/>
                  </a:lnTo>
                  <a:lnTo>
                    <a:pt x="0" y="1475"/>
                  </a:lnTo>
                  <a:lnTo>
                    <a:pt x="0" y="1467"/>
                  </a:lnTo>
                  <a:close/>
                  <a:moveTo>
                    <a:pt x="0" y="1100"/>
                  </a:moveTo>
                  <a:lnTo>
                    <a:pt x="33" y="1100"/>
                  </a:lnTo>
                  <a:lnTo>
                    <a:pt x="33" y="1108"/>
                  </a:lnTo>
                  <a:lnTo>
                    <a:pt x="0" y="1108"/>
                  </a:lnTo>
                  <a:lnTo>
                    <a:pt x="0" y="1100"/>
                  </a:lnTo>
                  <a:close/>
                  <a:moveTo>
                    <a:pt x="0" y="733"/>
                  </a:moveTo>
                  <a:lnTo>
                    <a:pt x="33" y="733"/>
                  </a:lnTo>
                  <a:lnTo>
                    <a:pt x="33" y="741"/>
                  </a:lnTo>
                  <a:lnTo>
                    <a:pt x="0" y="741"/>
                  </a:lnTo>
                  <a:lnTo>
                    <a:pt x="0" y="733"/>
                  </a:lnTo>
                  <a:close/>
                  <a:moveTo>
                    <a:pt x="0" y="367"/>
                  </a:moveTo>
                  <a:lnTo>
                    <a:pt x="33" y="367"/>
                  </a:lnTo>
                  <a:lnTo>
                    <a:pt x="33" y="374"/>
                  </a:lnTo>
                  <a:lnTo>
                    <a:pt x="0" y="374"/>
                  </a:lnTo>
                  <a:lnTo>
                    <a:pt x="0" y="367"/>
                  </a:lnTo>
                  <a:close/>
                  <a:moveTo>
                    <a:pt x="0" y="0"/>
                  </a:moveTo>
                  <a:lnTo>
                    <a:pt x="33" y="0"/>
                  </a:lnTo>
                  <a:lnTo>
                    <a:pt x="33" y="8"/>
                  </a:lnTo>
                  <a:lnTo>
                    <a:pt x="0" y="8"/>
                  </a:lnTo>
                  <a:lnTo>
                    <a:pt x="0"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57" name="Rectangle 33"/>
            <p:cNvSpPr>
              <a:spLocks noChangeArrowheads="1"/>
            </p:cNvSpPr>
            <p:nvPr/>
          </p:nvSpPr>
          <p:spPr bwMode="auto">
            <a:xfrm>
              <a:off x="2017" y="3390"/>
              <a:ext cx="25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FF0000"/>
                  </a:solidFill>
                  <a:effectLst/>
                  <a:latin typeface="Calibri" pitchFamily="34" charset="0"/>
                  <a:cs typeface="Arial" pitchFamily="34" charset="0"/>
                </a:rPr>
                <a:t>18254</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2600" y="3013"/>
              <a:ext cx="20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FF0000"/>
                  </a:solidFill>
                  <a:effectLst/>
                  <a:latin typeface="Calibri" pitchFamily="34" charset="0"/>
                  <a:cs typeface="Arial" pitchFamily="34" charset="0"/>
                </a:rPr>
                <a:t>2960</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2149" y="2646"/>
              <a:ext cx="25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FF0000"/>
                  </a:solidFill>
                  <a:effectLst/>
                  <a:latin typeface="Calibri" pitchFamily="34" charset="0"/>
                  <a:cs typeface="Arial" pitchFamily="34" charset="0"/>
                </a:rPr>
                <a:t>14175</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0" name="Rectangle 36"/>
            <p:cNvSpPr>
              <a:spLocks noChangeArrowheads="1"/>
            </p:cNvSpPr>
            <p:nvPr/>
          </p:nvSpPr>
          <p:spPr bwMode="auto">
            <a:xfrm>
              <a:off x="2181" y="2279"/>
              <a:ext cx="25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FF0000"/>
                  </a:solidFill>
                  <a:effectLst/>
                  <a:latin typeface="Calibri" pitchFamily="34" charset="0"/>
                  <a:cs typeface="Arial" pitchFamily="34" charset="0"/>
                </a:rPr>
                <a:t>13164</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2774" y="1913"/>
              <a:ext cx="156"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FF0000"/>
                  </a:solidFill>
                  <a:effectLst/>
                  <a:latin typeface="Calibri" pitchFamily="34" charset="0"/>
                  <a:cs typeface="Arial" pitchFamily="34" charset="0"/>
                </a:rPr>
                <a:t>784</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2" name="Rectangle 38"/>
            <p:cNvSpPr>
              <a:spLocks noChangeArrowheads="1"/>
            </p:cNvSpPr>
            <p:nvPr/>
          </p:nvSpPr>
          <p:spPr bwMode="auto">
            <a:xfrm>
              <a:off x="3986" y="3380"/>
              <a:ext cx="25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20815</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3" name="Rectangle 39"/>
            <p:cNvSpPr>
              <a:spLocks noChangeArrowheads="1"/>
            </p:cNvSpPr>
            <p:nvPr/>
          </p:nvSpPr>
          <p:spPr bwMode="auto">
            <a:xfrm>
              <a:off x="3201" y="3013"/>
              <a:ext cx="20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1723</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a:off x="3245" y="2657"/>
              <a:ext cx="20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2727</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3198" y="2279"/>
              <a:ext cx="20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2113</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Rectangle 42"/>
            <p:cNvSpPr>
              <a:spLocks noChangeArrowheads="1"/>
            </p:cNvSpPr>
            <p:nvPr/>
          </p:nvSpPr>
          <p:spPr bwMode="auto">
            <a:xfrm>
              <a:off x="3176" y="1913"/>
              <a:ext cx="156"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366</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7" name="Rectangle 43"/>
            <p:cNvSpPr>
              <a:spLocks noChangeArrowheads="1"/>
            </p:cNvSpPr>
            <p:nvPr/>
          </p:nvSpPr>
          <p:spPr bwMode="auto">
            <a:xfrm>
              <a:off x="1868" y="3727"/>
              <a:ext cx="25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FF0000"/>
                  </a:solidFill>
                  <a:effectLst/>
                  <a:latin typeface="Calibri" pitchFamily="34" charset="0"/>
                  <a:cs typeface="Arial" pitchFamily="34" charset="0"/>
                </a:rPr>
                <a:t>25000</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8" name="Rectangle 44"/>
            <p:cNvSpPr>
              <a:spLocks noChangeArrowheads="1"/>
            </p:cNvSpPr>
            <p:nvPr/>
          </p:nvSpPr>
          <p:spPr bwMode="auto">
            <a:xfrm>
              <a:off x="2292" y="3727"/>
              <a:ext cx="25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FF0000"/>
                  </a:solidFill>
                  <a:effectLst/>
                  <a:latin typeface="Calibri" pitchFamily="34" charset="0"/>
                  <a:cs typeface="Arial" pitchFamily="34" charset="0"/>
                </a:rPr>
                <a:t>15000</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9" name="Rectangle 45"/>
            <p:cNvSpPr>
              <a:spLocks noChangeArrowheads="1"/>
            </p:cNvSpPr>
            <p:nvPr/>
          </p:nvSpPr>
          <p:spPr bwMode="auto">
            <a:xfrm>
              <a:off x="2735" y="3727"/>
              <a:ext cx="20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FF0000"/>
                  </a:solidFill>
                  <a:effectLst/>
                  <a:latin typeface="Calibri" pitchFamily="34" charset="0"/>
                  <a:cs typeface="Arial" pitchFamily="34" charset="0"/>
                </a:rPr>
                <a:t>5000</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0" name="Rectangle 46"/>
            <p:cNvSpPr>
              <a:spLocks noChangeArrowheads="1"/>
            </p:cNvSpPr>
            <p:nvPr/>
          </p:nvSpPr>
          <p:spPr bwMode="auto">
            <a:xfrm>
              <a:off x="3158" y="3727"/>
              <a:ext cx="20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5000</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3562" y="3727"/>
              <a:ext cx="25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15000</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48"/>
            <p:cNvSpPr>
              <a:spLocks noChangeArrowheads="1"/>
            </p:cNvSpPr>
            <p:nvPr/>
          </p:nvSpPr>
          <p:spPr bwMode="auto">
            <a:xfrm>
              <a:off x="3985" y="3727"/>
              <a:ext cx="25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25000</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3" name="Rectangle 49"/>
            <p:cNvSpPr>
              <a:spLocks noChangeArrowheads="1"/>
            </p:cNvSpPr>
            <p:nvPr/>
          </p:nvSpPr>
          <p:spPr bwMode="auto">
            <a:xfrm>
              <a:off x="1272" y="3374"/>
              <a:ext cx="766"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Niño (0 a 11 años)</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4" name="Rectangle 50"/>
            <p:cNvSpPr>
              <a:spLocks noChangeArrowheads="1"/>
            </p:cNvSpPr>
            <p:nvPr/>
          </p:nvSpPr>
          <p:spPr bwMode="auto">
            <a:xfrm>
              <a:off x="954" y="3007"/>
              <a:ext cx="113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Adolescente (12 a 17 años)</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5" name="Rectangle 51"/>
            <p:cNvSpPr>
              <a:spLocks noChangeArrowheads="1"/>
            </p:cNvSpPr>
            <p:nvPr/>
          </p:nvSpPr>
          <p:spPr bwMode="auto">
            <a:xfrm>
              <a:off x="1195" y="2641"/>
              <a:ext cx="85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Joven (18 a 29 años)</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6" name="Rectangle 52"/>
            <p:cNvSpPr>
              <a:spLocks noChangeArrowheads="1"/>
            </p:cNvSpPr>
            <p:nvPr/>
          </p:nvSpPr>
          <p:spPr bwMode="auto">
            <a:xfrm>
              <a:off x="1158" y="2274"/>
              <a:ext cx="902"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Adulto (30 a 59 años)</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857" y="1907"/>
              <a:ext cx="1266"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Adulto mayor (60 a mas años)</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8" name="Rectangle 54"/>
            <p:cNvSpPr>
              <a:spLocks noChangeArrowheads="1"/>
            </p:cNvSpPr>
            <p:nvPr/>
          </p:nvSpPr>
          <p:spPr bwMode="auto">
            <a:xfrm>
              <a:off x="4346" y="2690"/>
              <a:ext cx="45" cy="56"/>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79" name="Freeform 55"/>
            <p:cNvSpPr>
              <a:spLocks noEditPoints="1"/>
            </p:cNvSpPr>
            <p:nvPr/>
          </p:nvSpPr>
          <p:spPr bwMode="auto">
            <a:xfrm>
              <a:off x="4343" y="2686"/>
              <a:ext cx="52" cy="64"/>
            </a:xfrm>
            <a:custGeom>
              <a:avLst/>
              <a:gdLst/>
              <a:ahLst/>
              <a:cxnLst>
                <a:cxn ang="0">
                  <a:pos x="0" y="8"/>
                </a:cxn>
                <a:cxn ang="0">
                  <a:pos x="8" y="0"/>
                </a:cxn>
                <a:cxn ang="0">
                  <a:pos x="120" y="0"/>
                </a:cxn>
                <a:cxn ang="0">
                  <a:pos x="128" y="8"/>
                </a:cxn>
                <a:cxn ang="0">
                  <a:pos x="128" y="120"/>
                </a:cxn>
                <a:cxn ang="0">
                  <a:pos x="120" y="128"/>
                </a:cxn>
                <a:cxn ang="0">
                  <a:pos x="8" y="128"/>
                </a:cxn>
                <a:cxn ang="0">
                  <a:pos x="0" y="120"/>
                </a:cxn>
                <a:cxn ang="0">
                  <a:pos x="0" y="8"/>
                </a:cxn>
                <a:cxn ang="0">
                  <a:pos x="16" y="120"/>
                </a:cxn>
                <a:cxn ang="0">
                  <a:pos x="8" y="112"/>
                </a:cxn>
                <a:cxn ang="0">
                  <a:pos x="120" y="112"/>
                </a:cxn>
                <a:cxn ang="0">
                  <a:pos x="112" y="120"/>
                </a:cxn>
                <a:cxn ang="0">
                  <a:pos x="112" y="8"/>
                </a:cxn>
                <a:cxn ang="0">
                  <a:pos x="120" y="16"/>
                </a:cxn>
                <a:cxn ang="0">
                  <a:pos x="8" y="16"/>
                </a:cxn>
                <a:cxn ang="0">
                  <a:pos x="16" y="8"/>
                </a:cxn>
                <a:cxn ang="0">
                  <a:pos x="16" y="120"/>
                </a:cxn>
              </a:cxnLst>
              <a:rect l="0" t="0" r="r" b="b"/>
              <a:pathLst>
                <a:path w="128" h="128">
                  <a:moveTo>
                    <a:pt x="0" y="8"/>
                  </a:moveTo>
                  <a:cubicBezTo>
                    <a:pt x="0" y="4"/>
                    <a:pt x="4" y="0"/>
                    <a:pt x="8" y="0"/>
                  </a:cubicBezTo>
                  <a:lnTo>
                    <a:pt x="120" y="0"/>
                  </a:lnTo>
                  <a:cubicBezTo>
                    <a:pt x="125" y="0"/>
                    <a:pt x="128" y="4"/>
                    <a:pt x="128" y="8"/>
                  </a:cubicBezTo>
                  <a:lnTo>
                    <a:pt x="128" y="120"/>
                  </a:lnTo>
                  <a:cubicBezTo>
                    <a:pt x="128" y="125"/>
                    <a:pt x="125" y="128"/>
                    <a:pt x="120" y="128"/>
                  </a:cubicBezTo>
                  <a:lnTo>
                    <a:pt x="8" y="128"/>
                  </a:lnTo>
                  <a:cubicBezTo>
                    <a:pt x="4" y="128"/>
                    <a:pt x="0" y="125"/>
                    <a:pt x="0" y="120"/>
                  </a:cubicBezTo>
                  <a:lnTo>
                    <a:pt x="0" y="8"/>
                  </a:lnTo>
                  <a:close/>
                  <a:moveTo>
                    <a:pt x="16" y="120"/>
                  </a:moveTo>
                  <a:lnTo>
                    <a:pt x="8" y="112"/>
                  </a:lnTo>
                  <a:lnTo>
                    <a:pt x="120" y="112"/>
                  </a:lnTo>
                  <a:lnTo>
                    <a:pt x="112" y="120"/>
                  </a:lnTo>
                  <a:lnTo>
                    <a:pt x="112" y="8"/>
                  </a:lnTo>
                  <a:lnTo>
                    <a:pt x="120" y="16"/>
                  </a:lnTo>
                  <a:lnTo>
                    <a:pt x="8" y="16"/>
                  </a:lnTo>
                  <a:lnTo>
                    <a:pt x="16" y="8"/>
                  </a:lnTo>
                  <a:lnTo>
                    <a:pt x="16" y="120"/>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80" name="Rectangle 56"/>
            <p:cNvSpPr>
              <a:spLocks noChangeArrowheads="1"/>
            </p:cNvSpPr>
            <p:nvPr/>
          </p:nvSpPr>
          <p:spPr bwMode="auto">
            <a:xfrm>
              <a:off x="4415" y="2659"/>
              <a:ext cx="421"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Femenino</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81" name="Rectangle 57"/>
            <p:cNvSpPr>
              <a:spLocks noChangeArrowheads="1"/>
            </p:cNvSpPr>
            <p:nvPr/>
          </p:nvSpPr>
          <p:spPr bwMode="auto">
            <a:xfrm>
              <a:off x="4346" y="2881"/>
              <a:ext cx="45" cy="56"/>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82" name="Freeform 58"/>
            <p:cNvSpPr>
              <a:spLocks noEditPoints="1"/>
            </p:cNvSpPr>
            <p:nvPr/>
          </p:nvSpPr>
          <p:spPr bwMode="auto">
            <a:xfrm>
              <a:off x="4343" y="2877"/>
              <a:ext cx="52" cy="64"/>
            </a:xfrm>
            <a:custGeom>
              <a:avLst/>
              <a:gdLst/>
              <a:ahLst/>
              <a:cxnLst>
                <a:cxn ang="0">
                  <a:pos x="0" y="8"/>
                </a:cxn>
                <a:cxn ang="0">
                  <a:pos x="8" y="0"/>
                </a:cxn>
                <a:cxn ang="0">
                  <a:pos x="120" y="0"/>
                </a:cxn>
                <a:cxn ang="0">
                  <a:pos x="128" y="8"/>
                </a:cxn>
                <a:cxn ang="0">
                  <a:pos x="128" y="120"/>
                </a:cxn>
                <a:cxn ang="0">
                  <a:pos x="120" y="128"/>
                </a:cxn>
                <a:cxn ang="0">
                  <a:pos x="8" y="128"/>
                </a:cxn>
                <a:cxn ang="0">
                  <a:pos x="0" y="120"/>
                </a:cxn>
                <a:cxn ang="0">
                  <a:pos x="0" y="8"/>
                </a:cxn>
                <a:cxn ang="0">
                  <a:pos x="16" y="120"/>
                </a:cxn>
                <a:cxn ang="0">
                  <a:pos x="8" y="112"/>
                </a:cxn>
                <a:cxn ang="0">
                  <a:pos x="120" y="112"/>
                </a:cxn>
                <a:cxn ang="0">
                  <a:pos x="112" y="120"/>
                </a:cxn>
                <a:cxn ang="0">
                  <a:pos x="112" y="8"/>
                </a:cxn>
                <a:cxn ang="0">
                  <a:pos x="120" y="16"/>
                </a:cxn>
                <a:cxn ang="0">
                  <a:pos x="8" y="16"/>
                </a:cxn>
                <a:cxn ang="0">
                  <a:pos x="16" y="8"/>
                </a:cxn>
                <a:cxn ang="0">
                  <a:pos x="16" y="120"/>
                </a:cxn>
              </a:cxnLst>
              <a:rect l="0" t="0" r="r" b="b"/>
              <a:pathLst>
                <a:path w="128" h="128">
                  <a:moveTo>
                    <a:pt x="0" y="8"/>
                  </a:moveTo>
                  <a:cubicBezTo>
                    <a:pt x="0" y="4"/>
                    <a:pt x="4" y="0"/>
                    <a:pt x="8" y="0"/>
                  </a:cubicBezTo>
                  <a:lnTo>
                    <a:pt x="120" y="0"/>
                  </a:lnTo>
                  <a:cubicBezTo>
                    <a:pt x="125" y="0"/>
                    <a:pt x="128" y="4"/>
                    <a:pt x="128" y="8"/>
                  </a:cubicBezTo>
                  <a:lnTo>
                    <a:pt x="128" y="120"/>
                  </a:lnTo>
                  <a:cubicBezTo>
                    <a:pt x="128" y="125"/>
                    <a:pt x="125" y="128"/>
                    <a:pt x="120" y="128"/>
                  </a:cubicBezTo>
                  <a:lnTo>
                    <a:pt x="8" y="128"/>
                  </a:lnTo>
                  <a:cubicBezTo>
                    <a:pt x="4" y="128"/>
                    <a:pt x="0" y="125"/>
                    <a:pt x="0" y="120"/>
                  </a:cubicBezTo>
                  <a:lnTo>
                    <a:pt x="0" y="8"/>
                  </a:lnTo>
                  <a:close/>
                  <a:moveTo>
                    <a:pt x="16" y="120"/>
                  </a:moveTo>
                  <a:lnTo>
                    <a:pt x="8" y="112"/>
                  </a:lnTo>
                  <a:lnTo>
                    <a:pt x="120" y="112"/>
                  </a:lnTo>
                  <a:lnTo>
                    <a:pt x="112" y="120"/>
                  </a:lnTo>
                  <a:lnTo>
                    <a:pt x="112" y="8"/>
                  </a:lnTo>
                  <a:lnTo>
                    <a:pt x="120" y="16"/>
                  </a:lnTo>
                  <a:lnTo>
                    <a:pt x="8" y="16"/>
                  </a:lnTo>
                  <a:lnTo>
                    <a:pt x="16" y="8"/>
                  </a:lnTo>
                  <a:lnTo>
                    <a:pt x="16" y="120"/>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s-PE" sz="1600" b="1" dirty="0"/>
            </a:p>
          </p:txBody>
        </p:sp>
        <p:sp>
          <p:nvSpPr>
            <p:cNvPr id="1083" name="Rectangle 59"/>
            <p:cNvSpPr>
              <a:spLocks noChangeArrowheads="1"/>
            </p:cNvSpPr>
            <p:nvPr/>
          </p:nvSpPr>
          <p:spPr bwMode="auto">
            <a:xfrm>
              <a:off x="4415" y="2851"/>
              <a:ext cx="43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1" i="0" u="none" strike="noStrike" cap="none" normalizeH="0" baseline="0" dirty="0" smtClean="0">
                  <a:ln>
                    <a:noFill/>
                  </a:ln>
                  <a:solidFill>
                    <a:srgbClr val="000000"/>
                  </a:solidFill>
                  <a:effectLst/>
                  <a:latin typeface="Calibri" pitchFamily="34" charset="0"/>
                  <a:cs typeface="Arial" pitchFamily="34" charset="0"/>
                </a:rPr>
                <a:t>Masculino</a:t>
              </a:r>
              <a:endParaRPr kumimoji="0" lang="es-PE"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84" name="Freeform 60"/>
            <p:cNvSpPr>
              <a:spLocks noEditPoints="1"/>
            </p:cNvSpPr>
            <p:nvPr/>
          </p:nvSpPr>
          <p:spPr bwMode="auto">
            <a:xfrm>
              <a:off x="751" y="1665"/>
              <a:ext cx="4118" cy="2305"/>
            </a:xfrm>
            <a:custGeom>
              <a:avLst/>
              <a:gdLst/>
              <a:ahLst/>
              <a:cxnLst>
                <a:cxn ang="0">
                  <a:pos x="0" y="8"/>
                </a:cxn>
                <a:cxn ang="0">
                  <a:pos x="8" y="0"/>
                </a:cxn>
                <a:cxn ang="0">
                  <a:pos x="10136" y="0"/>
                </a:cxn>
                <a:cxn ang="0">
                  <a:pos x="10144" y="8"/>
                </a:cxn>
                <a:cxn ang="0">
                  <a:pos x="10144" y="4616"/>
                </a:cxn>
                <a:cxn ang="0">
                  <a:pos x="10136" y="4624"/>
                </a:cxn>
                <a:cxn ang="0">
                  <a:pos x="8" y="4624"/>
                </a:cxn>
                <a:cxn ang="0">
                  <a:pos x="0" y="4616"/>
                </a:cxn>
                <a:cxn ang="0">
                  <a:pos x="0" y="8"/>
                </a:cxn>
                <a:cxn ang="0">
                  <a:pos x="16" y="4616"/>
                </a:cxn>
                <a:cxn ang="0">
                  <a:pos x="8" y="4608"/>
                </a:cxn>
                <a:cxn ang="0">
                  <a:pos x="10136" y="4608"/>
                </a:cxn>
                <a:cxn ang="0">
                  <a:pos x="10128" y="4616"/>
                </a:cxn>
                <a:cxn ang="0">
                  <a:pos x="10128" y="8"/>
                </a:cxn>
                <a:cxn ang="0">
                  <a:pos x="10136" y="16"/>
                </a:cxn>
                <a:cxn ang="0">
                  <a:pos x="8" y="16"/>
                </a:cxn>
                <a:cxn ang="0">
                  <a:pos x="16" y="8"/>
                </a:cxn>
                <a:cxn ang="0">
                  <a:pos x="16" y="4616"/>
                </a:cxn>
              </a:cxnLst>
              <a:rect l="0" t="0" r="r" b="b"/>
              <a:pathLst>
                <a:path w="10144" h="4624">
                  <a:moveTo>
                    <a:pt x="0" y="8"/>
                  </a:moveTo>
                  <a:cubicBezTo>
                    <a:pt x="0" y="4"/>
                    <a:pt x="4" y="0"/>
                    <a:pt x="8" y="0"/>
                  </a:cubicBezTo>
                  <a:lnTo>
                    <a:pt x="10136" y="0"/>
                  </a:lnTo>
                  <a:cubicBezTo>
                    <a:pt x="10141" y="0"/>
                    <a:pt x="10144" y="4"/>
                    <a:pt x="10144" y="8"/>
                  </a:cubicBezTo>
                  <a:lnTo>
                    <a:pt x="10144" y="4616"/>
                  </a:lnTo>
                  <a:cubicBezTo>
                    <a:pt x="10144" y="4621"/>
                    <a:pt x="10141" y="4624"/>
                    <a:pt x="10136" y="4624"/>
                  </a:cubicBezTo>
                  <a:lnTo>
                    <a:pt x="8" y="4624"/>
                  </a:lnTo>
                  <a:cubicBezTo>
                    <a:pt x="4" y="4624"/>
                    <a:pt x="0" y="4621"/>
                    <a:pt x="0" y="4616"/>
                  </a:cubicBezTo>
                  <a:lnTo>
                    <a:pt x="0" y="8"/>
                  </a:lnTo>
                  <a:close/>
                  <a:moveTo>
                    <a:pt x="16" y="4616"/>
                  </a:moveTo>
                  <a:lnTo>
                    <a:pt x="8" y="4608"/>
                  </a:lnTo>
                  <a:lnTo>
                    <a:pt x="10136" y="4608"/>
                  </a:lnTo>
                  <a:lnTo>
                    <a:pt x="10128" y="4616"/>
                  </a:lnTo>
                  <a:lnTo>
                    <a:pt x="10128" y="8"/>
                  </a:lnTo>
                  <a:lnTo>
                    <a:pt x="10136" y="16"/>
                  </a:lnTo>
                  <a:lnTo>
                    <a:pt x="8" y="16"/>
                  </a:lnTo>
                  <a:lnTo>
                    <a:pt x="16" y="8"/>
                  </a:lnTo>
                  <a:lnTo>
                    <a:pt x="16" y="4616"/>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s-PE" sz="1600" b="1" dirty="0"/>
            </a:p>
          </p:txBody>
        </p:sp>
      </p:grpSp>
      <p:pic>
        <p:nvPicPr>
          <p:cNvPr id="62" name="Picture 12"/>
          <p:cNvPicPr>
            <a:picLocks noChangeAspect="1" noChangeArrowheads="1"/>
          </p:cNvPicPr>
          <p:nvPr/>
        </p:nvPicPr>
        <p:blipFill>
          <a:blip r:embed="rId2" cstate="print"/>
          <a:srcRect/>
          <a:stretch>
            <a:fillRect/>
          </a:stretch>
        </p:blipFill>
        <p:spPr bwMode="auto">
          <a:xfrm>
            <a:off x="611560" y="4581128"/>
            <a:ext cx="792088" cy="1648533"/>
          </a:xfrm>
          <a:prstGeom prst="rect">
            <a:avLst/>
          </a:prstGeom>
          <a:noFill/>
        </p:spPr>
      </p:pic>
      <p:sp>
        <p:nvSpPr>
          <p:cNvPr id="63" name="Rectangle 1"/>
          <p:cNvSpPr>
            <a:spLocks noChangeArrowheads="1"/>
          </p:cNvSpPr>
          <p:nvPr/>
        </p:nvSpPr>
        <p:spPr bwMode="auto">
          <a:xfrm>
            <a:off x="395536" y="6309320"/>
            <a:ext cx="4390946"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Fuente: Unidad de Informática Oficina de Estadística e Informática Hospital San Bartolomé</a:t>
            </a:r>
            <a:endParaRPr kumimoji="0" lang="es-PE"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3200" b="1" dirty="0" smtClean="0"/>
              <a:t>Referencias de emergencia </a:t>
            </a:r>
            <a:r>
              <a:rPr lang="es-PE" sz="3200" b="1" dirty="0" smtClean="0"/>
              <a:t>admitidas y no admitidas en los años 2009-2010</a:t>
            </a:r>
            <a:endParaRPr lang="es-PE" sz="3200" dirty="0"/>
          </a:p>
        </p:txBody>
      </p:sp>
      <p:graphicFrame>
        <p:nvGraphicFramePr>
          <p:cNvPr id="3" name="2 Tabla"/>
          <p:cNvGraphicFramePr>
            <a:graphicFrameLocks noGrp="1"/>
          </p:cNvGraphicFramePr>
          <p:nvPr/>
        </p:nvGraphicFramePr>
        <p:xfrm>
          <a:off x="1475655" y="1844825"/>
          <a:ext cx="6408712" cy="3672407"/>
        </p:xfrm>
        <a:graphic>
          <a:graphicData uri="http://schemas.openxmlformats.org/drawingml/2006/table">
            <a:tbl>
              <a:tblPr/>
              <a:tblGrid>
                <a:gridCol w="1806206"/>
                <a:gridCol w="1806206"/>
                <a:gridCol w="1398723"/>
                <a:gridCol w="1397577"/>
              </a:tblGrid>
              <a:tr h="1191051">
                <a:tc>
                  <a:txBody>
                    <a:bodyPr/>
                    <a:lstStyle/>
                    <a:p>
                      <a:pPr algn="ctr">
                        <a:lnSpc>
                          <a:spcPct val="150000"/>
                        </a:lnSpc>
                        <a:spcAft>
                          <a:spcPts val="0"/>
                        </a:spcAft>
                      </a:pPr>
                      <a:r>
                        <a:rPr lang="es-MX" sz="1800" dirty="0">
                          <a:solidFill>
                            <a:srgbClr val="000000"/>
                          </a:solidFill>
                          <a:latin typeface="Arial Narrow"/>
                          <a:ea typeface="Times New Roman"/>
                          <a:cs typeface="Arial"/>
                        </a:rPr>
                        <a:t>AÑOS</a:t>
                      </a:r>
                      <a:endParaRPr lang="es-PE" sz="18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MX" sz="1800" dirty="0">
                          <a:solidFill>
                            <a:srgbClr val="000000"/>
                          </a:solidFill>
                          <a:latin typeface="Arial Narrow"/>
                          <a:ea typeface="Times New Roman"/>
                          <a:cs typeface="Arial"/>
                        </a:rPr>
                        <a:t>CONDICION</a:t>
                      </a:r>
                      <a:endParaRPr lang="es-PE" sz="18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MX" sz="1800">
                          <a:solidFill>
                            <a:srgbClr val="000000"/>
                          </a:solidFill>
                          <a:latin typeface="Arial Narrow"/>
                          <a:ea typeface="Times New Roman"/>
                          <a:cs typeface="Arial"/>
                        </a:rPr>
                        <a:t>TOTAL</a:t>
                      </a:r>
                      <a:endParaRPr lang="es-PE" sz="18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MX" sz="1800">
                          <a:solidFill>
                            <a:srgbClr val="000000"/>
                          </a:solidFill>
                          <a:latin typeface="Arial Narrow"/>
                          <a:ea typeface="Times New Roman"/>
                          <a:cs typeface="Arial"/>
                        </a:rPr>
                        <a:t>proporción admitidos/total</a:t>
                      </a:r>
                      <a:endParaRPr lang="es-PE" sz="18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620339">
                <a:tc rowSpan="2">
                  <a:txBody>
                    <a:bodyPr/>
                    <a:lstStyle/>
                    <a:p>
                      <a:pPr algn="ctr">
                        <a:lnSpc>
                          <a:spcPct val="150000"/>
                        </a:lnSpc>
                        <a:spcAft>
                          <a:spcPts val="0"/>
                        </a:spcAft>
                      </a:pPr>
                      <a:r>
                        <a:rPr lang="es-MX" sz="1800">
                          <a:solidFill>
                            <a:srgbClr val="000000"/>
                          </a:solidFill>
                          <a:latin typeface="Arial Narrow"/>
                          <a:ea typeface="Times New Roman"/>
                          <a:cs typeface="Arial"/>
                        </a:rPr>
                        <a:t>2009</a:t>
                      </a:r>
                      <a:endParaRPr lang="es-PE" sz="18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MX" sz="1800">
                          <a:solidFill>
                            <a:srgbClr val="000000"/>
                          </a:solidFill>
                          <a:latin typeface="Arial Narrow"/>
                          <a:ea typeface="Times New Roman"/>
                          <a:cs typeface="Arial"/>
                        </a:rPr>
                        <a:t>ADMITIDOS</a:t>
                      </a:r>
                      <a:endParaRPr lang="es-PE" sz="18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MX" sz="1800">
                          <a:solidFill>
                            <a:srgbClr val="000000"/>
                          </a:solidFill>
                          <a:latin typeface="Arial Narrow"/>
                          <a:ea typeface="Times New Roman"/>
                          <a:cs typeface="Arial"/>
                        </a:rPr>
                        <a:t>192</a:t>
                      </a:r>
                      <a:endParaRPr lang="es-PE" sz="18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50000"/>
                        </a:lnSpc>
                        <a:spcAft>
                          <a:spcPts val="0"/>
                        </a:spcAft>
                      </a:pPr>
                      <a:r>
                        <a:rPr lang="es-MX" sz="1800">
                          <a:solidFill>
                            <a:srgbClr val="000000"/>
                          </a:solidFill>
                          <a:latin typeface="Arial Narrow"/>
                          <a:ea typeface="Times New Roman"/>
                          <a:cs typeface="Arial"/>
                        </a:rPr>
                        <a:t>52.17%</a:t>
                      </a:r>
                      <a:endParaRPr lang="es-PE" sz="18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339">
                <a:tc vMerge="1">
                  <a:txBody>
                    <a:bodyPr/>
                    <a:lstStyle/>
                    <a:p>
                      <a:endParaRPr lang="es-PE"/>
                    </a:p>
                  </a:txBody>
                  <a:tcPr/>
                </a:tc>
                <a:tc>
                  <a:txBody>
                    <a:bodyPr/>
                    <a:lstStyle/>
                    <a:p>
                      <a:pPr>
                        <a:lnSpc>
                          <a:spcPct val="150000"/>
                        </a:lnSpc>
                        <a:spcAft>
                          <a:spcPts val="0"/>
                        </a:spcAft>
                      </a:pPr>
                      <a:r>
                        <a:rPr lang="es-MX" sz="1800">
                          <a:solidFill>
                            <a:srgbClr val="000000"/>
                          </a:solidFill>
                          <a:latin typeface="Arial Narrow"/>
                          <a:ea typeface="Times New Roman"/>
                          <a:cs typeface="Arial"/>
                        </a:rPr>
                        <a:t>NO ADMITIDOS</a:t>
                      </a:r>
                      <a:endParaRPr lang="es-PE" sz="18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MX" sz="1800">
                          <a:solidFill>
                            <a:srgbClr val="000000"/>
                          </a:solidFill>
                          <a:latin typeface="Arial Narrow"/>
                          <a:ea typeface="Times New Roman"/>
                          <a:cs typeface="Arial"/>
                        </a:rPr>
                        <a:t>176</a:t>
                      </a:r>
                      <a:endParaRPr lang="es-PE" sz="18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PE"/>
                    </a:p>
                  </a:txBody>
                  <a:tcPr/>
                </a:tc>
              </a:tr>
              <a:tr h="620339">
                <a:tc rowSpan="2">
                  <a:txBody>
                    <a:bodyPr/>
                    <a:lstStyle/>
                    <a:p>
                      <a:pPr algn="ctr">
                        <a:lnSpc>
                          <a:spcPct val="150000"/>
                        </a:lnSpc>
                        <a:spcAft>
                          <a:spcPts val="0"/>
                        </a:spcAft>
                      </a:pPr>
                      <a:r>
                        <a:rPr lang="es-MX" sz="1800">
                          <a:solidFill>
                            <a:srgbClr val="000000"/>
                          </a:solidFill>
                          <a:latin typeface="Arial Narrow"/>
                          <a:ea typeface="Times New Roman"/>
                          <a:cs typeface="Arial"/>
                        </a:rPr>
                        <a:t>2010</a:t>
                      </a:r>
                      <a:endParaRPr lang="es-PE" sz="18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MX" sz="1800">
                          <a:solidFill>
                            <a:srgbClr val="000000"/>
                          </a:solidFill>
                          <a:latin typeface="Arial Narrow"/>
                          <a:ea typeface="Times New Roman"/>
                          <a:cs typeface="Arial"/>
                        </a:rPr>
                        <a:t>ADMITIDOS</a:t>
                      </a:r>
                      <a:endParaRPr lang="es-PE" sz="18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MX" sz="1800">
                          <a:solidFill>
                            <a:srgbClr val="000000"/>
                          </a:solidFill>
                          <a:latin typeface="Arial Narrow"/>
                          <a:ea typeface="Times New Roman"/>
                          <a:cs typeface="Arial"/>
                        </a:rPr>
                        <a:t>356</a:t>
                      </a:r>
                      <a:endParaRPr lang="es-PE" sz="18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50000"/>
                        </a:lnSpc>
                        <a:spcAft>
                          <a:spcPts val="0"/>
                        </a:spcAft>
                      </a:pPr>
                      <a:r>
                        <a:rPr lang="es-MX" sz="1800">
                          <a:solidFill>
                            <a:srgbClr val="000000"/>
                          </a:solidFill>
                          <a:latin typeface="Arial Narrow"/>
                          <a:ea typeface="Times New Roman"/>
                          <a:cs typeface="Arial"/>
                        </a:rPr>
                        <a:t>53.94%</a:t>
                      </a:r>
                      <a:endParaRPr lang="es-PE" sz="180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339">
                <a:tc vMerge="1">
                  <a:txBody>
                    <a:bodyPr/>
                    <a:lstStyle/>
                    <a:p>
                      <a:endParaRPr lang="es-PE"/>
                    </a:p>
                  </a:txBody>
                  <a:tcPr/>
                </a:tc>
                <a:tc>
                  <a:txBody>
                    <a:bodyPr/>
                    <a:lstStyle/>
                    <a:p>
                      <a:pPr>
                        <a:lnSpc>
                          <a:spcPct val="150000"/>
                        </a:lnSpc>
                        <a:spcAft>
                          <a:spcPts val="0"/>
                        </a:spcAft>
                      </a:pPr>
                      <a:r>
                        <a:rPr lang="es-MX" sz="1800">
                          <a:solidFill>
                            <a:srgbClr val="000000"/>
                          </a:solidFill>
                          <a:latin typeface="Arial Narrow"/>
                          <a:ea typeface="Times New Roman"/>
                          <a:cs typeface="Arial"/>
                        </a:rPr>
                        <a:t>NO ADMITIDOS</a:t>
                      </a:r>
                      <a:endParaRPr lang="es-PE" sz="18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MX" sz="1800" dirty="0">
                          <a:solidFill>
                            <a:srgbClr val="000000"/>
                          </a:solidFill>
                          <a:latin typeface="Arial Narrow"/>
                          <a:ea typeface="Times New Roman"/>
                          <a:cs typeface="Arial"/>
                        </a:rPr>
                        <a:t>304</a:t>
                      </a:r>
                      <a:endParaRPr lang="es-PE" sz="18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PE"/>
                    </a:p>
                  </a:txBody>
                  <a:tcPr/>
                </a:tc>
              </a:tr>
            </a:tbl>
          </a:graphicData>
        </a:graphic>
      </p:graphicFrame>
      <p:sp>
        <p:nvSpPr>
          <p:cNvPr id="71681" name="Rectangle 1"/>
          <p:cNvSpPr>
            <a:spLocks noChangeArrowheads="1"/>
          </p:cNvSpPr>
          <p:nvPr/>
        </p:nvSpPr>
        <p:spPr bwMode="auto">
          <a:xfrm>
            <a:off x="267653" y="5949280"/>
            <a:ext cx="668061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Referencia y </a:t>
            </a:r>
            <a:r>
              <a:rPr kumimoji="0" lang="es-ES"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Contrarreferencia</a:t>
            </a:r>
            <a:r>
              <a:rPr kumimoji="0" lang="es-E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_ Oficina de Seguros 2011</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600" b="1" dirty="0" smtClean="0"/>
              <a:t>Exámenes </a:t>
            </a:r>
            <a:r>
              <a:rPr lang="es-ES" sz="2600" b="1" dirty="0" smtClean="0"/>
              <a:t>Diagnostico </a:t>
            </a:r>
            <a:r>
              <a:rPr lang="es-ES" sz="2600" b="1" dirty="0" smtClean="0"/>
              <a:t>por </a:t>
            </a:r>
            <a:r>
              <a:rPr lang="es-ES" sz="2600" b="1" dirty="0" smtClean="0"/>
              <a:t>Imágenes –Año 2010</a:t>
            </a:r>
            <a:r>
              <a:rPr lang="es-PE" sz="2600" dirty="0" smtClean="0"/>
              <a:t/>
            </a:r>
            <a:br>
              <a:rPr lang="es-PE" sz="2600" dirty="0" smtClean="0"/>
            </a:br>
            <a:endParaRPr lang="es-PE" sz="2600" dirty="0"/>
          </a:p>
        </p:txBody>
      </p:sp>
      <p:pic>
        <p:nvPicPr>
          <p:cNvPr id="73730" name="Chart 12"/>
          <p:cNvPicPr>
            <a:picLocks noChangeArrowheads="1"/>
          </p:cNvPicPr>
          <p:nvPr/>
        </p:nvPicPr>
        <p:blipFill>
          <a:blip r:embed="rId2" cstate="print"/>
          <a:srcRect/>
          <a:stretch>
            <a:fillRect/>
          </a:stretch>
        </p:blipFill>
        <p:spPr bwMode="auto">
          <a:xfrm>
            <a:off x="611560" y="1196752"/>
            <a:ext cx="7776864" cy="4941168"/>
          </a:xfrm>
          <a:prstGeom prst="rect">
            <a:avLst/>
          </a:prstGeom>
          <a:noFill/>
          <a:ln w="9525">
            <a:noFill/>
            <a:miter lim="800000"/>
            <a:headEnd/>
            <a:tailEnd/>
          </a:ln>
        </p:spPr>
      </p:pic>
      <p:sp>
        <p:nvSpPr>
          <p:cNvPr id="73731" name="Rectangle 3"/>
          <p:cNvSpPr>
            <a:spLocks noChangeArrowheads="1"/>
          </p:cNvSpPr>
          <p:nvPr/>
        </p:nvSpPr>
        <p:spPr bwMode="auto">
          <a:xfrm>
            <a:off x="1464383" y="6228020"/>
            <a:ext cx="497982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OEI HONADOMANI 2011</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2800" b="1" dirty="0" smtClean="0"/>
              <a:t>Medicina de Rehabilitación</a:t>
            </a:r>
            <a:r>
              <a:rPr lang="es-PE" sz="2800" dirty="0" smtClean="0"/>
              <a:t/>
            </a:r>
            <a:br>
              <a:rPr lang="es-PE" sz="2800" dirty="0" smtClean="0"/>
            </a:br>
            <a:r>
              <a:rPr lang="es-PE" sz="2800" dirty="0" smtClean="0"/>
              <a:t>Años 2006- </a:t>
            </a:r>
            <a:r>
              <a:rPr lang="es-ES" sz="2800" b="1" dirty="0" smtClean="0"/>
              <a:t>2010</a:t>
            </a:r>
            <a:r>
              <a:rPr lang="es-PE" sz="2800" dirty="0" smtClean="0"/>
              <a:t/>
            </a:r>
            <a:br>
              <a:rPr lang="es-PE" sz="2800" dirty="0" smtClean="0"/>
            </a:br>
            <a:endParaRPr lang="es-PE" sz="2800" dirty="0"/>
          </a:p>
        </p:txBody>
      </p:sp>
      <p:pic>
        <p:nvPicPr>
          <p:cNvPr id="77826" name="Picture 2"/>
          <p:cNvPicPr>
            <a:picLocks noChangeArrowheads="1"/>
          </p:cNvPicPr>
          <p:nvPr/>
        </p:nvPicPr>
        <p:blipFill>
          <a:blip r:embed="rId2" cstate="print"/>
          <a:srcRect/>
          <a:stretch>
            <a:fillRect/>
          </a:stretch>
        </p:blipFill>
        <p:spPr bwMode="auto">
          <a:xfrm>
            <a:off x="539552" y="1340768"/>
            <a:ext cx="6696744" cy="4828630"/>
          </a:xfrm>
          <a:prstGeom prst="rect">
            <a:avLst/>
          </a:prstGeom>
          <a:noFill/>
          <a:ln w="9525">
            <a:noFill/>
            <a:miter lim="800000"/>
            <a:headEnd/>
            <a:tailEnd/>
          </a:ln>
        </p:spPr>
      </p:pic>
      <p:sp>
        <p:nvSpPr>
          <p:cNvPr id="4" name="3 Rectángulo"/>
          <p:cNvSpPr/>
          <p:nvPr/>
        </p:nvSpPr>
        <p:spPr>
          <a:xfrm>
            <a:off x="467544" y="6300028"/>
            <a:ext cx="7776864" cy="369332"/>
          </a:xfrm>
          <a:prstGeom prst="rect">
            <a:avLst/>
          </a:prstGeom>
        </p:spPr>
        <p:txBody>
          <a:bodyPr wrap="square">
            <a:spAutoFit/>
          </a:bodyPr>
          <a:lstStyle/>
          <a:p>
            <a:r>
              <a:rPr lang="es-PE" dirty="0" smtClean="0"/>
              <a:t>Fuente:  Unidad de Estadística OEI HONADOMANI 2011</a:t>
            </a:r>
            <a:endParaRPr lang="es-P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b="1" dirty="0" smtClean="0"/>
              <a:t>Muestras de Citología Procesadas </a:t>
            </a:r>
            <a:r>
              <a:rPr lang="es-ES" sz="2800" b="1" dirty="0" smtClean="0"/>
              <a:t/>
            </a:r>
            <a:br>
              <a:rPr lang="es-ES" sz="2800" b="1" dirty="0" smtClean="0"/>
            </a:br>
            <a:r>
              <a:rPr lang="es-ES" sz="2800" b="1" dirty="0" smtClean="0"/>
              <a:t>Anatomía Patológica- Año 2009-2010</a:t>
            </a:r>
            <a:endParaRPr lang="es-PE" sz="2800" dirty="0"/>
          </a:p>
        </p:txBody>
      </p:sp>
      <p:pic>
        <p:nvPicPr>
          <p:cNvPr id="80898" name="Picture 2"/>
          <p:cNvPicPr>
            <a:picLocks noChangeArrowheads="1"/>
          </p:cNvPicPr>
          <p:nvPr/>
        </p:nvPicPr>
        <p:blipFill>
          <a:blip r:embed="rId2" cstate="print"/>
          <a:srcRect/>
          <a:stretch>
            <a:fillRect/>
          </a:stretch>
        </p:blipFill>
        <p:spPr bwMode="auto">
          <a:xfrm>
            <a:off x="683568" y="1412776"/>
            <a:ext cx="7416823" cy="4968551"/>
          </a:xfrm>
          <a:prstGeom prst="rect">
            <a:avLst/>
          </a:prstGeom>
          <a:noFill/>
          <a:ln w="9525">
            <a:noFill/>
            <a:miter lim="800000"/>
            <a:headEnd/>
            <a:tailEnd/>
          </a:ln>
        </p:spPr>
      </p:pic>
      <p:sp>
        <p:nvSpPr>
          <p:cNvPr id="80899" name="Rectangle 3"/>
          <p:cNvSpPr>
            <a:spLocks noChangeArrowheads="1"/>
          </p:cNvSpPr>
          <p:nvPr/>
        </p:nvSpPr>
        <p:spPr bwMode="auto">
          <a:xfrm>
            <a:off x="297052" y="6402814"/>
            <a:ext cx="456298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OEI HONADOMANI 2011</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1143000"/>
          </a:xfrm>
        </p:spPr>
        <p:txBody>
          <a:bodyPr>
            <a:noAutofit/>
          </a:bodyPr>
          <a:lstStyle/>
          <a:p>
            <a:r>
              <a:rPr lang="es-ES" sz="3600" b="1" dirty="0" smtClean="0"/>
              <a:t>Necropsias realizadas en Laboratorio y Patología </a:t>
            </a:r>
            <a:r>
              <a:rPr lang="es-ES" sz="3600" b="1" dirty="0" smtClean="0"/>
              <a:t>Quirúrgica-</a:t>
            </a:r>
            <a:r>
              <a:rPr lang="es-PE" sz="3600" dirty="0" smtClean="0"/>
              <a:t>Año </a:t>
            </a:r>
            <a:r>
              <a:rPr lang="es-ES" sz="3600" b="1" dirty="0" smtClean="0"/>
              <a:t>2010</a:t>
            </a:r>
            <a:endParaRPr lang="es-PE" sz="3600" dirty="0"/>
          </a:p>
        </p:txBody>
      </p:sp>
      <p:pic>
        <p:nvPicPr>
          <p:cNvPr id="81922" name="Chart 16"/>
          <p:cNvPicPr>
            <a:picLocks noChangeArrowheads="1"/>
          </p:cNvPicPr>
          <p:nvPr/>
        </p:nvPicPr>
        <p:blipFill>
          <a:blip r:embed="rId2" cstate="print"/>
          <a:srcRect/>
          <a:stretch>
            <a:fillRect/>
          </a:stretch>
        </p:blipFill>
        <p:spPr bwMode="auto">
          <a:xfrm>
            <a:off x="539552" y="1628800"/>
            <a:ext cx="7848871" cy="4752527"/>
          </a:xfrm>
          <a:prstGeom prst="rect">
            <a:avLst/>
          </a:prstGeom>
          <a:noFill/>
          <a:ln w="9525">
            <a:noFill/>
            <a:miter lim="800000"/>
            <a:headEnd/>
            <a:tailEnd/>
          </a:ln>
        </p:spPr>
      </p:pic>
      <p:sp>
        <p:nvSpPr>
          <p:cNvPr id="81923" name="Rectangle 3"/>
          <p:cNvSpPr>
            <a:spLocks noChangeArrowheads="1"/>
          </p:cNvSpPr>
          <p:nvPr/>
        </p:nvSpPr>
        <p:spPr bwMode="auto">
          <a:xfrm>
            <a:off x="0" y="6413266"/>
            <a:ext cx="589231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OEI HONADOMANI 2011</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r>
              <a:rPr lang="es-ES_tradnl" sz="2800" b="1" dirty="0" smtClean="0"/>
              <a:t>Diagnósticos de Egresos Hospitalarios </a:t>
            </a:r>
            <a:r>
              <a:rPr lang="es-ES_tradnl" sz="2800" b="1" dirty="0" smtClean="0"/>
              <a:t/>
            </a:r>
            <a:br>
              <a:rPr lang="es-ES_tradnl" sz="2800" b="1" dirty="0" smtClean="0"/>
            </a:br>
            <a:r>
              <a:rPr lang="es-ES_tradnl" sz="2800" b="1" dirty="0" err="1" smtClean="0"/>
              <a:t>Gineco</a:t>
            </a:r>
            <a:r>
              <a:rPr lang="es-ES_tradnl" sz="2800" b="1" dirty="0" smtClean="0"/>
              <a:t>-Obstetricia </a:t>
            </a:r>
            <a:r>
              <a:rPr lang="es-PE" sz="2800" b="1" dirty="0" smtClean="0"/>
              <a:t>Año</a:t>
            </a:r>
            <a:r>
              <a:rPr lang="es-ES_tradnl" sz="2800" b="1" dirty="0" smtClean="0"/>
              <a:t> </a:t>
            </a:r>
            <a:r>
              <a:rPr lang="es-ES_tradnl" sz="2800" b="1" dirty="0" smtClean="0"/>
              <a:t>2010</a:t>
            </a:r>
            <a:r>
              <a:rPr lang="es-PE" sz="2800" b="1" dirty="0" smtClean="0"/>
              <a:t/>
            </a:r>
            <a:br>
              <a:rPr lang="es-PE" sz="2800" b="1" dirty="0" smtClean="0"/>
            </a:br>
            <a:endParaRPr lang="es-PE" sz="2800" b="1" dirty="0"/>
          </a:p>
        </p:txBody>
      </p:sp>
      <p:graphicFrame>
        <p:nvGraphicFramePr>
          <p:cNvPr id="3" name="2 Tabla"/>
          <p:cNvGraphicFramePr>
            <a:graphicFrameLocks noGrp="1"/>
          </p:cNvGraphicFramePr>
          <p:nvPr/>
        </p:nvGraphicFramePr>
        <p:xfrm>
          <a:off x="539552" y="836708"/>
          <a:ext cx="8136904" cy="5628337"/>
        </p:xfrm>
        <a:graphic>
          <a:graphicData uri="http://schemas.openxmlformats.org/drawingml/2006/table">
            <a:tbl>
              <a:tblPr/>
              <a:tblGrid>
                <a:gridCol w="678841"/>
                <a:gridCol w="953364"/>
                <a:gridCol w="4901209"/>
                <a:gridCol w="825867"/>
                <a:gridCol w="777623"/>
              </a:tblGrid>
              <a:tr h="403074">
                <a:tc>
                  <a:txBody>
                    <a:bodyPr/>
                    <a:lstStyle/>
                    <a:p>
                      <a:pPr algn="r">
                        <a:lnSpc>
                          <a:spcPct val="115000"/>
                        </a:lnSpc>
                        <a:spcAft>
                          <a:spcPts val="0"/>
                        </a:spcAft>
                      </a:pPr>
                      <a:endParaRPr lang="es-PE" sz="1100" dirty="0">
                        <a:solidFill>
                          <a:srgbClr val="000000"/>
                        </a:solidFill>
                        <a:latin typeface="Arial Narrow"/>
                        <a:ea typeface="Times New Roman"/>
                        <a:cs typeface="Arial"/>
                      </a:endParaRPr>
                    </a:p>
                    <a:p>
                      <a:pPr algn="r">
                        <a:lnSpc>
                          <a:spcPct val="115000"/>
                        </a:lnSpc>
                        <a:spcAft>
                          <a:spcPts val="0"/>
                        </a:spcAft>
                      </a:pPr>
                      <a:r>
                        <a:rPr lang="es-PE" sz="1100" dirty="0">
                          <a:solidFill>
                            <a:srgbClr val="000000"/>
                          </a:solidFill>
                          <a:latin typeface="Arial Narrow"/>
                          <a:ea typeface="Times New Roman"/>
                          <a:cs typeface="Arial"/>
                        </a:rPr>
                        <a:t>ORD.</a:t>
                      </a:r>
                      <a:endParaRPr lang="es-PE" sz="1100" dirty="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15000"/>
                        </a:lnSpc>
                        <a:spcAft>
                          <a:spcPts val="0"/>
                        </a:spcAft>
                      </a:pPr>
                      <a:endParaRPr lang="es-PE" sz="1100">
                        <a:solidFill>
                          <a:srgbClr val="000000"/>
                        </a:solidFill>
                        <a:latin typeface="Arial Narrow"/>
                        <a:ea typeface="Times New Roman"/>
                        <a:cs typeface="Arial"/>
                      </a:endParaRPr>
                    </a:p>
                    <a:p>
                      <a:pPr>
                        <a:lnSpc>
                          <a:spcPct val="115000"/>
                        </a:lnSpc>
                        <a:spcAft>
                          <a:spcPts val="0"/>
                        </a:spcAft>
                      </a:pPr>
                      <a:r>
                        <a:rPr lang="es-PE" sz="1100">
                          <a:solidFill>
                            <a:srgbClr val="000000"/>
                          </a:solidFill>
                          <a:latin typeface="Arial Narrow"/>
                          <a:ea typeface="Times New Roman"/>
                          <a:cs typeface="Arial"/>
                        </a:rPr>
                        <a:t>CODIGO</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endParaRPr lang="es-PE" sz="1100">
                        <a:solidFill>
                          <a:srgbClr val="000000"/>
                        </a:solidFill>
                        <a:latin typeface="Arial Narrow"/>
                        <a:ea typeface="Times New Roman"/>
                        <a:cs typeface="Arial"/>
                      </a:endParaRPr>
                    </a:p>
                    <a:p>
                      <a:pPr algn="ctr">
                        <a:lnSpc>
                          <a:spcPct val="115000"/>
                        </a:lnSpc>
                        <a:spcAft>
                          <a:spcPts val="0"/>
                        </a:spcAft>
                      </a:pPr>
                      <a:r>
                        <a:rPr lang="pt-BR" sz="1100">
                          <a:solidFill>
                            <a:srgbClr val="000000"/>
                          </a:solidFill>
                          <a:latin typeface="Arial Narrow"/>
                          <a:ea typeface="Times New Roman"/>
                          <a:cs typeface="Arial"/>
                        </a:rPr>
                        <a:t>P A T O L O G I A S</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15000"/>
                        </a:lnSpc>
                        <a:spcAft>
                          <a:spcPts val="0"/>
                        </a:spcAft>
                      </a:pPr>
                      <a:endParaRPr lang="pt-BR" sz="1100">
                        <a:solidFill>
                          <a:srgbClr val="000000"/>
                        </a:solidFill>
                        <a:latin typeface="Arial Narrow"/>
                        <a:ea typeface="Times New Roman"/>
                        <a:cs typeface="Arial"/>
                      </a:endParaRPr>
                    </a:p>
                    <a:p>
                      <a:pPr>
                        <a:lnSpc>
                          <a:spcPct val="115000"/>
                        </a:lnSpc>
                        <a:spcAft>
                          <a:spcPts val="0"/>
                        </a:spcAft>
                      </a:pPr>
                      <a:r>
                        <a:rPr lang="es-PE" sz="1100">
                          <a:solidFill>
                            <a:srgbClr val="000000"/>
                          </a:solidFill>
                          <a:latin typeface="Arial Narrow"/>
                          <a:ea typeface="Times New Roman"/>
                          <a:cs typeface="Arial"/>
                        </a:rPr>
                        <a:t>TOTAL</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15000"/>
                        </a:lnSpc>
                        <a:spcAft>
                          <a:spcPts val="0"/>
                        </a:spcAft>
                      </a:pPr>
                      <a:endParaRPr lang="es-PE" sz="1100">
                        <a:solidFill>
                          <a:srgbClr val="000000"/>
                        </a:solidFill>
                        <a:latin typeface="Arial Narrow"/>
                        <a:ea typeface="Times New Roman"/>
                        <a:cs typeface="Arial"/>
                      </a:endParaRPr>
                    </a:p>
                    <a:p>
                      <a:pPr>
                        <a:lnSpc>
                          <a:spcPct val="115000"/>
                        </a:lnSpc>
                        <a:spcAft>
                          <a:spcPts val="0"/>
                        </a:spcAft>
                      </a:pPr>
                      <a:r>
                        <a:rPr lang="es-PE" sz="1100">
                          <a:solidFill>
                            <a:srgbClr val="000000"/>
                          </a:solidFill>
                          <a:latin typeface="Arial Narrow"/>
                          <a:ea typeface="Times New Roman"/>
                          <a:cs typeface="Arial"/>
                        </a:rPr>
                        <a:t>%</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03074">
                <a:tc>
                  <a:txBody>
                    <a:bodyPr/>
                    <a:lstStyle/>
                    <a:p>
                      <a:pPr algn="ctr">
                        <a:lnSpc>
                          <a:spcPct val="115000"/>
                        </a:lnSpc>
                        <a:spcAft>
                          <a:spcPts val="0"/>
                        </a:spcAft>
                      </a:pPr>
                      <a:r>
                        <a:rPr lang="es-PE" sz="1100">
                          <a:solidFill>
                            <a:srgbClr val="000000"/>
                          </a:solidFill>
                          <a:latin typeface="Arial Narrow"/>
                          <a:ea typeface="Times New Roman"/>
                          <a:cs typeface="Arial"/>
                        </a:rPr>
                        <a:t>1</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O998</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s-PE" sz="1100">
                          <a:solidFill>
                            <a:srgbClr val="000000"/>
                          </a:solidFill>
                          <a:highlight>
                            <a:srgbClr val="FF0000"/>
                          </a:highlight>
                          <a:latin typeface="Arial Narrow"/>
                          <a:ea typeface="Times New Roman"/>
                          <a:cs typeface="Arial"/>
                        </a:rPr>
                        <a:t>OTRAS ENFERMEDADES ESPECIFICADAS Y AFECCIONES QUE COMPLICAN EL EMBARAZO</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745</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16.00</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99483">
                <a:tc>
                  <a:txBody>
                    <a:bodyPr/>
                    <a:lstStyle/>
                    <a:p>
                      <a:pPr algn="ctr">
                        <a:lnSpc>
                          <a:spcPct val="115000"/>
                        </a:lnSpc>
                        <a:spcAft>
                          <a:spcPts val="0"/>
                        </a:spcAft>
                      </a:pPr>
                      <a:r>
                        <a:rPr lang="es-PE" sz="1100">
                          <a:solidFill>
                            <a:srgbClr val="000000"/>
                          </a:solidFill>
                          <a:latin typeface="Arial Narrow"/>
                          <a:ea typeface="Times New Roman"/>
                          <a:cs typeface="Arial"/>
                        </a:rPr>
                        <a:t>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O990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dirty="0">
                          <a:solidFill>
                            <a:srgbClr val="000000"/>
                          </a:solidFill>
                          <a:latin typeface="Arial Narrow"/>
                          <a:ea typeface="Times New Roman"/>
                          <a:cs typeface="Arial"/>
                        </a:rPr>
                        <a:t>ANEMIA QUE COMPLICA EL EMBARAZO, PARTO Y/O PUERPERIO</a:t>
                      </a:r>
                      <a:endParaRPr lang="es-PE" sz="1100" dirty="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681</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14.62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3</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O034</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ABORTO ESPONTANEO, INCOMPLETO, SIN COMPLICACION</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563</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12.09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4</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O479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highlight>
                            <a:srgbClr val="FF0000"/>
                          </a:highlight>
                          <a:latin typeface="Arial Narrow"/>
                          <a:ea typeface="Times New Roman"/>
                          <a:cs typeface="Arial"/>
                        </a:rPr>
                        <a:t>FALSO TRABAJO DE PARTO, SIN OTRA ESPECIFICACION</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204</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4.38</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5</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D259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LEIOMIOMA DEL UTERO, SIN OTRA ESPECIFICACION</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191</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4.10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6</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O141</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PRE- ECLAMPSIA SEVERA</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135</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2.90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299483">
                <a:tc>
                  <a:txBody>
                    <a:bodyPr/>
                    <a:lstStyle/>
                    <a:p>
                      <a:pPr algn="ctr">
                        <a:lnSpc>
                          <a:spcPct val="115000"/>
                        </a:lnSpc>
                        <a:spcAft>
                          <a:spcPts val="0"/>
                        </a:spcAft>
                      </a:pPr>
                      <a:r>
                        <a:rPr lang="es-PE" sz="1100">
                          <a:solidFill>
                            <a:srgbClr val="000000"/>
                          </a:solidFill>
                          <a:latin typeface="Arial Narrow"/>
                          <a:ea typeface="Times New Roman"/>
                          <a:cs typeface="Arial"/>
                        </a:rPr>
                        <a:t>7</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O268</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OTRAS COMPLICACIONES ESPECIFICADAS RELACIONADAS CON EL EMBARAZO</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131</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2.81</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8</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O021</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ABORTO RETENIDO</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130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2.79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299483">
                <a:tc>
                  <a:txBody>
                    <a:bodyPr/>
                    <a:lstStyle/>
                    <a:p>
                      <a:pPr algn="ctr">
                        <a:lnSpc>
                          <a:spcPct val="115000"/>
                        </a:lnSpc>
                        <a:spcAft>
                          <a:spcPts val="0"/>
                        </a:spcAft>
                      </a:pPr>
                      <a:r>
                        <a:rPr lang="es-PE" sz="1100">
                          <a:solidFill>
                            <a:srgbClr val="000000"/>
                          </a:solidFill>
                          <a:latin typeface="Arial Narrow"/>
                          <a:ea typeface="Times New Roman"/>
                          <a:cs typeface="Arial"/>
                        </a:rPr>
                        <a:t>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O429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RUPTURA PREMATURA DE MEMBRANAS, SIN ESPECIFICACION</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123</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2.64</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10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N819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pt-BR" sz="1100">
                          <a:solidFill>
                            <a:srgbClr val="000000"/>
                          </a:solidFill>
                          <a:latin typeface="Arial Narrow"/>
                          <a:ea typeface="Times New Roman"/>
                          <a:cs typeface="Arial"/>
                        </a:rPr>
                        <a:t>PROLAPSO GENITAL FEMENINO, NO ESPECIFICADO</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102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2.19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299483">
                <a:tc>
                  <a:txBody>
                    <a:bodyPr/>
                    <a:lstStyle/>
                    <a:p>
                      <a:pPr algn="ctr">
                        <a:lnSpc>
                          <a:spcPct val="115000"/>
                        </a:lnSpc>
                        <a:spcAft>
                          <a:spcPts val="0"/>
                        </a:spcAft>
                      </a:pPr>
                      <a:r>
                        <a:rPr lang="es-PE" sz="1100">
                          <a:solidFill>
                            <a:srgbClr val="000000"/>
                          </a:solidFill>
                          <a:latin typeface="Arial Narrow"/>
                          <a:ea typeface="Times New Roman"/>
                          <a:cs typeface="Arial"/>
                        </a:rPr>
                        <a:t>11</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O064</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ABORTO NO ESPECIFICADO, INCOMPLETO, SIN COMPLICACION</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86</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1.85</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12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O470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AMENAZA DE PARTO PREMATURO</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82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1.76</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13</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O210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pt-BR" sz="1100">
                          <a:solidFill>
                            <a:srgbClr val="000000"/>
                          </a:solidFill>
                          <a:latin typeface="Arial Narrow"/>
                          <a:ea typeface="Times New Roman"/>
                          <a:cs typeface="Arial"/>
                        </a:rPr>
                        <a:t>HIPEREMESIS GRAVIDICA LEVE O NO ESPECIFICADA</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72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dirty="0">
                          <a:solidFill>
                            <a:srgbClr val="000000"/>
                          </a:solidFill>
                          <a:latin typeface="Arial Narrow"/>
                          <a:ea typeface="Times New Roman"/>
                          <a:cs typeface="Arial"/>
                        </a:rPr>
                        <a:t>1.55</a:t>
                      </a:r>
                      <a:endParaRPr lang="es-PE" sz="1100" dirty="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14</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N979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INFERTILIDAD FEMENINA, NO ESPECIFICADA</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71</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1.52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15</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O039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ABORTO ESPONTANEO COMPLETO, SIN COMPLICACION</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71</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1.52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16</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O13X</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PRE- ECLAMPSIA LEVE</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70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1.50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299483">
                <a:tc>
                  <a:txBody>
                    <a:bodyPr/>
                    <a:lstStyle/>
                    <a:p>
                      <a:pPr algn="ctr">
                        <a:lnSpc>
                          <a:spcPct val="115000"/>
                        </a:lnSpc>
                        <a:spcAft>
                          <a:spcPts val="0"/>
                        </a:spcAft>
                      </a:pPr>
                      <a:r>
                        <a:rPr lang="es-PE" sz="1100">
                          <a:solidFill>
                            <a:srgbClr val="000000"/>
                          </a:solidFill>
                          <a:latin typeface="Arial Narrow"/>
                          <a:ea typeface="Times New Roman"/>
                          <a:cs typeface="Arial"/>
                        </a:rPr>
                        <a:t>17</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O709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DESGARRO PERINEAL DURANTE EL PARTO, DE GRADO NO ESPECIFICADO</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55</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1.18</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18</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N971</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INFERTILIDAD FEMENINA DE ORIGEN TUBARICO</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53</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1.14</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403074">
                <a:tc>
                  <a:txBody>
                    <a:bodyPr/>
                    <a:lstStyle/>
                    <a:p>
                      <a:pPr algn="ctr">
                        <a:lnSpc>
                          <a:spcPct val="115000"/>
                        </a:lnSpc>
                        <a:spcAft>
                          <a:spcPts val="0"/>
                        </a:spcAft>
                      </a:pPr>
                      <a:r>
                        <a:rPr lang="es-PE" sz="1100">
                          <a:solidFill>
                            <a:srgbClr val="000000"/>
                          </a:solidFill>
                          <a:latin typeface="Arial Narrow"/>
                          <a:ea typeface="Times New Roman"/>
                          <a:cs typeface="Arial"/>
                        </a:rPr>
                        <a:t>19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O239</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OTRAS INFECCIONES Y LAS NO ESPECIFICADAS DE LAS VIAS GENITOURINARIAS EN EL EMBARAZO</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43</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0.92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gn="ctr">
                        <a:lnSpc>
                          <a:spcPct val="115000"/>
                        </a:lnSpc>
                        <a:spcAft>
                          <a:spcPts val="0"/>
                        </a:spcAft>
                      </a:pPr>
                      <a:r>
                        <a:rPr lang="es-PE" sz="1100">
                          <a:solidFill>
                            <a:srgbClr val="000000"/>
                          </a:solidFill>
                          <a:latin typeface="Arial Narrow"/>
                          <a:ea typeface="Times New Roman"/>
                          <a:cs typeface="Arial"/>
                        </a:rPr>
                        <a:t>20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ctr">
                        <a:lnSpc>
                          <a:spcPct val="115000"/>
                        </a:lnSpc>
                        <a:spcAft>
                          <a:spcPts val="0"/>
                        </a:spcAft>
                      </a:pPr>
                      <a:r>
                        <a:rPr lang="es-PE" sz="1100">
                          <a:solidFill>
                            <a:srgbClr val="000000"/>
                          </a:solidFill>
                          <a:latin typeface="Arial Narrow"/>
                          <a:ea typeface="Times New Roman"/>
                          <a:cs typeface="Arial"/>
                        </a:rPr>
                        <a:t>N832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OTROS QUISTES OVARICOS Y LOS NO ESPECIFICADOS</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42</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0.90</a:t>
                      </a:r>
                      <a:endParaRPr lang="es-PE" sz="1100">
                        <a:latin typeface="Calibri"/>
                        <a:ea typeface="Times New Roman"/>
                        <a:cs typeface="Times New Roman"/>
                      </a:endParaRPr>
                    </a:p>
                  </a:txBody>
                  <a:tcPr marL="66261" marR="66261" marT="0" marB="0">
                    <a:lnL>
                      <a:noFill/>
                    </a:lnL>
                    <a:lnR>
                      <a:noFill/>
                    </a:lnR>
                    <a:lnT>
                      <a:noFill/>
                    </a:lnT>
                    <a:lnB>
                      <a:noFill/>
                    </a:lnB>
                    <a:solidFill>
                      <a:srgbClr val="FFFFFF"/>
                    </a:solidFill>
                  </a:tcPr>
                </a:tc>
              </a:tr>
              <a:tr h="194780">
                <a:tc>
                  <a:txBody>
                    <a:bodyPr/>
                    <a:lstStyle/>
                    <a:p>
                      <a:pPr>
                        <a:lnSpc>
                          <a:spcPct val="115000"/>
                        </a:lnSpc>
                        <a:spcAft>
                          <a:spcPts val="0"/>
                        </a:spcAft>
                      </a:pPr>
                      <a:r>
                        <a:rPr lang="es-PE" sz="1100">
                          <a:solidFill>
                            <a:srgbClr val="000000"/>
                          </a:solidFill>
                          <a:latin typeface="Arial Narrow"/>
                          <a:ea typeface="Times New Roman"/>
                          <a:cs typeface="Arial"/>
                        </a:rPr>
                        <a:t> </a:t>
                      </a:r>
                      <a:endParaRPr lang="es-PE" sz="1100">
                        <a:latin typeface="Calibri"/>
                        <a:ea typeface="Times New Roman"/>
                        <a:cs typeface="Times New Roman"/>
                      </a:endParaRPr>
                    </a:p>
                  </a:txBody>
                  <a:tcPr marL="66261" marR="66261"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 </a:t>
                      </a:r>
                      <a:endParaRPr lang="es-PE" sz="1100">
                        <a:latin typeface="Calibri"/>
                        <a:ea typeface="Times New Roman"/>
                        <a:cs typeface="Times New Roman"/>
                      </a:endParaRPr>
                    </a:p>
                  </a:txBody>
                  <a:tcPr marL="66261" marR="66261"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TODAS LAS DEMAS</a:t>
                      </a:r>
                      <a:endParaRPr lang="es-PE" sz="1100">
                        <a:latin typeface="Calibri"/>
                        <a:ea typeface="Times New Roman"/>
                        <a:cs typeface="Times New Roman"/>
                      </a:endParaRPr>
                    </a:p>
                  </a:txBody>
                  <a:tcPr marL="66261" marR="66261"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1007</a:t>
                      </a:r>
                      <a:endParaRPr lang="es-PE" sz="1100">
                        <a:latin typeface="Calibri"/>
                        <a:ea typeface="Times New Roman"/>
                        <a:cs typeface="Times New Roman"/>
                      </a:endParaRPr>
                    </a:p>
                  </a:txBody>
                  <a:tcPr marL="66261" marR="66261"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21.62</a:t>
                      </a:r>
                      <a:endParaRPr lang="es-PE" sz="1100">
                        <a:latin typeface="Calibri"/>
                        <a:ea typeface="Times New Roman"/>
                        <a:cs typeface="Times New Roman"/>
                      </a:endParaRPr>
                    </a:p>
                  </a:txBody>
                  <a:tcPr marL="66261" marR="66261"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4780">
                <a:tc>
                  <a:txBody>
                    <a:bodyPr/>
                    <a:lstStyle/>
                    <a:p>
                      <a:pPr>
                        <a:lnSpc>
                          <a:spcPct val="115000"/>
                        </a:lnSpc>
                        <a:spcAft>
                          <a:spcPts val="0"/>
                        </a:spcAft>
                      </a:pPr>
                      <a:r>
                        <a:rPr lang="es-PE" sz="1100">
                          <a:solidFill>
                            <a:srgbClr val="000000"/>
                          </a:solidFill>
                          <a:latin typeface="Arial Narrow"/>
                          <a:ea typeface="Times New Roman"/>
                          <a:cs typeface="Arial"/>
                        </a:rPr>
                        <a:t> </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PE" sz="1100">
                          <a:solidFill>
                            <a:srgbClr val="000000"/>
                          </a:solidFill>
                          <a:latin typeface="Arial Narrow"/>
                          <a:ea typeface="Times New Roman"/>
                          <a:cs typeface="Arial"/>
                        </a:rPr>
                        <a:t> </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PE" sz="1100" b="1">
                          <a:solidFill>
                            <a:srgbClr val="000000"/>
                          </a:solidFill>
                          <a:latin typeface="Arial Narrow"/>
                          <a:ea typeface="Times New Roman"/>
                          <a:cs typeface="Arial"/>
                        </a:rPr>
                        <a:t>TOTAL</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PE" sz="1100">
                          <a:solidFill>
                            <a:srgbClr val="000000"/>
                          </a:solidFill>
                          <a:latin typeface="Arial Narrow"/>
                          <a:ea typeface="Times New Roman"/>
                          <a:cs typeface="Arial"/>
                        </a:rPr>
                        <a:t>4657</a:t>
                      </a:r>
                      <a:endParaRPr lang="es-PE" sz="110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PE" sz="1100" b="1" dirty="0">
                          <a:solidFill>
                            <a:srgbClr val="000000"/>
                          </a:solidFill>
                          <a:latin typeface="Arial Narrow"/>
                          <a:ea typeface="Times New Roman"/>
                          <a:cs typeface="Arial"/>
                        </a:rPr>
                        <a:t>100.00</a:t>
                      </a:r>
                      <a:endParaRPr lang="es-PE" sz="1100" dirty="0">
                        <a:latin typeface="Calibri"/>
                        <a:ea typeface="Times New Roman"/>
                        <a:cs typeface="Times New Roman"/>
                      </a:endParaRPr>
                    </a:p>
                  </a:txBody>
                  <a:tcPr marL="66261" marR="662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2945" name="Rectangle 1"/>
          <p:cNvSpPr>
            <a:spLocks noChangeArrowheads="1"/>
          </p:cNvSpPr>
          <p:nvPr/>
        </p:nvSpPr>
        <p:spPr bwMode="auto">
          <a:xfrm>
            <a:off x="107504" y="6453336"/>
            <a:ext cx="692914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Oficina de Estadística e Informática 2011</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680" y="72008"/>
            <a:ext cx="8686800" cy="1124744"/>
          </a:xfrm>
        </p:spPr>
        <p:txBody>
          <a:bodyPr>
            <a:noAutofit/>
          </a:bodyPr>
          <a:lstStyle/>
          <a:p>
            <a:r>
              <a:rPr lang="es-ES_tradnl" sz="3200" b="1" dirty="0" smtClean="0"/>
              <a:t>Diagnósticos de Egresos Hospitalarios </a:t>
            </a:r>
            <a:r>
              <a:rPr lang="es-ES_tradnl" sz="3200" b="1" dirty="0" smtClean="0"/>
              <a:t/>
            </a:r>
            <a:br>
              <a:rPr lang="es-ES_tradnl" sz="3200" b="1" dirty="0" smtClean="0"/>
            </a:br>
            <a:r>
              <a:rPr lang="es-ES_tradnl" sz="3200" b="1" dirty="0" smtClean="0"/>
              <a:t>Pediatría Año 2010</a:t>
            </a:r>
            <a:endParaRPr lang="es-PE" sz="3200" dirty="0"/>
          </a:p>
        </p:txBody>
      </p:sp>
      <p:pic>
        <p:nvPicPr>
          <p:cNvPr id="83970" name="Imagen 490"/>
          <p:cNvPicPr>
            <a:picLocks noChangeAspect="1" noChangeArrowheads="1"/>
          </p:cNvPicPr>
          <p:nvPr/>
        </p:nvPicPr>
        <p:blipFill>
          <a:blip r:embed="rId2" cstate="print"/>
          <a:srcRect/>
          <a:stretch>
            <a:fillRect/>
          </a:stretch>
        </p:blipFill>
        <p:spPr bwMode="auto">
          <a:xfrm>
            <a:off x="519594" y="1266278"/>
            <a:ext cx="7724814" cy="5043041"/>
          </a:xfrm>
          <a:prstGeom prst="rect">
            <a:avLst/>
          </a:prstGeom>
          <a:noFill/>
        </p:spPr>
      </p:pic>
      <p:sp>
        <p:nvSpPr>
          <p:cNvPr id="83971" name="Rectangle 3"/>
          <p:cNvSpPr>
            <a:spLocks noChangeArrowheads="1"/>
          </p:cNvSpPr>
          <p:nvPr/>
        </p:nvSpPr>
        <p:spPr bwMode="auto">
          <a:xfrm>
            <a:off x="0" y="6381328"/>
            <a:ext cx="727539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Oficina de Estadística e Informática 2011</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2800" b="1" dirty="0" smtClean="0"/>
              <a:t>Diagnósticos de Egresos Hospitalarios </a:t>
            </a:r>
            <a:r>
              <a:rPr lang="es-ES_tradnl" sz="2800" b="1" dirty="0" smtClean="0"/>
              <a:t/>
            </a:r>
            <a:br>
              <a:rPr lang="es-ES_tradnl" sz="2800" b="1" dirty="0" smtClean="0"/>
            </a:br>
            <a:r>
              <a:rPr lang="es-ES_tradnl" sz="2800" b="1" dirty="0" smtClean="0"/>
              <a:t>Cirugía </a:t>
            </a:r>
            <a:r>
              <a:rPr lang="es-ES_tradnl" sz="2800" b="1" dirty="0" smtClean="0"/>
              <a:t>Pediátrica</a:t>
            </a:r>
            <a:r>
              <a:rPr lang="es-PE" sz="2800" dirty="0" smtClean="0"/>
              <a:t> </a:t>
            </a:r>
            <a:r>
              <a:rPr lang="es-PE" sz="2800" dirty="0" smtClean="0"/>
              <a:t>Año </a:t>
            </a:r>
            <a:r>
              <a:rPr lang="es-ES_tradnl" sz="2800" b="1" dirty="0" smtClean="0"/>
              <a:t>2010</a:t>
            </a:r>
            <a:endParaRPr lang="es-PE" sz="2800" dirty="0"/>
          </a:p>
        </p:txBody>
      </p:sp>
      <p:pic>
        <p:nvPicPr>
          <p:cNvPr id="84994" name="Imagen 489"/>
          <p:cNvPicPr>
            <a:picLocks noChangeAspect="1" noChangeArrowheads="1"/>
          </p:cNvPicPr>
          <p:nvPr/>
        </p:nvPicPr>
        <p:blipFill>
          <a:blip r:embed="rId2" cstate="print"/>
          <a:srcRect l="22178"/>
          <a:stretch>
            <a:fillRect/>
          </a:stretch>
        </p:blipFill>
        <p:spPr bwMode="auto">
          <a:xfrm>
            <a:off x="971600" y="1196752"/>
            <a:ext cx="7056784" cy="5089027"/>
          </a:xfrm>
          <a:prstGeom prst="rect">
            <a:avLst/>
          </a:prstGeom>
          <a:noFill/>
        </p:spPr>
      </p:pic>
      <p:sp>
        <p:nvSpPr>
          <p:cNvPr id="84995" name="Rectangle 3"/>
          <p:cNvSpPr>
            <a:spLocks noChangeArrowheads="1"/>
          </p:cNvSpPr>
          <p:nvPr/>
        </p:nvSpPr>
        <p:spPr bwMode="auto">
          <a:xfrm>
            <a:off x="0" y="6516052"/>
            <a:ext cx="662771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Unidad de Estadística Oficina de Estadística e Informática 2011</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2800" b="1" dirty="0" smtClean="0"/>
              <a:t>Morbilidad por Emergencias </a:t>
            </a:r>
            <a:r>
              <a:rPr lang="es-ES_tradnl" sz="2800" b="1" dirty="0" smtClean="0"/>
              <a:t> </a:t>
            </a:r>
            <a:br>
              <a:rPr lang="es-ES_tradnl" sz="2800" b="1" dirty="0" smtClean="0"/>
            </a:br>
            <a:r>
              <a:rPr lang="es-ES_tradnl" sz="2800" b="1" dirty="0" err="1" smtClean="0"/>
              <a:t>Gineco</a:t>
            </a:r>
            <a:r>
              <a:rPr lang="es-ES_tradnl" sz="2800" b="1" dirty="0" smtClean="0"/>
              <a:t>-Obstetricia </a:t>
            </a:r>
            <a:r>
              <a:rPr lang="es-PE" sz="2800" b="1" dirty="0" smtClean="0"/>
              <a:t>Año-</a:t>
            </a:r>
            <a:r>
              <a:rPr lang="es-ES_tradnl" sz="2800" b="1" dirty="0" smtClean="0"/>
              <a:t>2010</a:t>
            </a:r>
            <a:endParaRPr lang="es-PE" sz="2800" b="1" dirty="0"/>
          </a:p>
        </p:txBody>
      </p:sp>
      <p:pic>
        <p:nvPicPr>
          <p:cNvPr id="90114" name="Picture 6"/>
          <p:cNvPicPr>
            <a:picLocks noChangeAspect="1" noChangeArrowheads="1"/>
          </p:cNvPicPr>
          <p:nvPr/>
        </p:nvPicPr>
        <p:blipFill>
          <a:blip r:embed="rId2" cstate="print"/>
          <a:srcRect/>
          <a:stretch>
            <a:fillRect/>
          </a:stretch>
        </p:blipFill>
        <p:spPr bwMode="auto">
          <a:xfrm>
            <a:off x="1115616" y="1346200"/>
            <a:ext cx="6912768" cy="5276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Morbilidad por Emergencias </a:t>
            </a:r>
            <a:r>
              <a:rPr lang="es-ES_tradnl" sz="3200" b="1" dirty="0" smtClean="0"/>
              <a:t/>
            </a:r>
            <a:br>
              <a:rPr lang="es-ES_tradnl" sz="3200" b="1" dirty="0" smtClean="0"/>
            </a:br>
            <a:r>
              <a:rPr lang="es-ES_tradnl" sz="3200" b="1" dirty="0" smtClean="0"/>
              <a:t>Pediatría Año 2010</a:t>
            </a:r>
            <a:endParaRPr lang="es-PE" sz="3200" dirty="0"/>
          </a:p>
        </p:txBody>
      </p:sp>
      <p:pic>
        <p:nvPicPr>
          <p:cNvPr id="91138" name="Picture 7"/>
          <p:cNvPicPr>
            <a:picLocks noChangeAspect="1" noChangeArrowheads="1"/>
          </p:cNvPicPr>
          <p:nvPr/>
        </p:nvPicPr>
        <p:blipFill>
          <a:blip r:embed="rId2" cstate="print"/>
          <a:srcRect/>
          <a:stretch>
            <a:fillRect/>
          </a:stretch>
        </p:blipFill>
        <p:spPr bwMode="auto">
          <a:xfrm>
            <a:off x="611561" y="1484784"/>
            <a:ext cx="7704856" cy="4680520"/>
          </a:xfrm>
          <a:prstGeom prst="rect">
            <a:avLst/>
          </a:prstGeom>
          <a:noFill/>
          <a:ln w="9525">
            <a:noFill/>
            <a:miter lim="800000"/>
            <a:headEnd/>
            <a:tailEnd/>
          </a:ln>
        </p:spPr>
      </p:pic>
      <p:sp>
        <p:nvSpPr>
          <p:cNvPr id="91139" name="Rectangle 3"/>
          <p:cNvSpPr>
            <a:spLocks noChangeArrowheads="1"/>
          </p:cNvSpPr>
          <p:nvPr/>
        </p:nvSpPr>
        <p:spPr bwMode="auto">
          <a:xfrm>
            <a:off x="611560" y="6258798"/>
            <a:ext cx="552157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Fuente: Unidad de Estadística Oficina de Estadística e Informática 2011</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363272" cy="980728"/>
          </a:xfrm>
        </p:spPr>
        <p:txBody>
          <a:bodyPr>
            <a:noAutofit/>
          </a:bodyPr>
          <a:lstStyle/>
          <a:p>
            <a:r>
              <a:rPr lang="es-PE" sz="3200" b="1" dirty="0" smtClean="0"/>
              <a:t>Población atendida según procedencia de distritos </a:t>
            </a:r>
            <a:r>
              <a:rPr lang="es-PE" sz="3200" b="1" dirty="0"/>
              <a:t>de Lima </a:t>
            </a:r>
            <a:r>
              <a:rPr lang="es-PE" sz="3200" b="1" dirty="0" smtClean="0"/>
              <a:t>- </a:t>
            </a:r>
            <a:r>
              <a:rPr lang="es-PE" sz="3200" b="1" dirty="0"/>
              <a:t>Año </a:t>
            </a:r>
            <a:r>
              <a:rPr lang="es-PE" sz="3200" b="1" dirty="0" smtClean="0"/>
              <a:t>2010 </a:t>
            </a:r>
            <a:br>
              <a:rPr lang="es-PE" sz="3200" b="1" dirty="0" smtClean="0"/>
            </a:br>
            <a:r>
              <a:rPr lang="es-PE" sz="3200" b="1" dirty="0" smtClean="0"/>
              <a:t>( Perfil de procedencia)</a:t>
            </a:r>
            <a:endParaRPr lang="es-PE" sz="3200" dirty="0"/>
          </a:p>
        </p:txBody>
      </p:sp>
      <p:sp>
        <p:nvSpPr>
          <p:cNvPr id="2049" name="Rectangle 1"/>
          <p:cNvSpPr>
            <a:spLocks noChangeArrowheads="1"/>
          </p:cNvSpPr>
          <p:nvPr/>
        </p:nvSpPr>
        <p:spPr bwMode="auto">
          <a:xfrm>
            <a:off x="971600" y="6567155"/>
            <a:ext cx="4390946"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000"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Fuente: Unidad de Informática Oficina de Estadística e Informática Hospital San Bartolomé</a:t>
            </a:r>
            <a:endParaRPr kumimoji="0" lang="es-PE"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568833328"/>
              </p:ext>
            </p:extLst>
          </p:nvPr>
        </p:nvGraphicFramePr>
        <p:xfrm>
          <a:off x="899593" y="1484784"/>
          <a:ext cx="6912768" cy="4848165"/>
        </p:xfrm>
        <a:graphic>
          <a:graphicData uri="http://schemas.openxmlformats.org/drawingml/2006/table">
            <a:tbl>
              <a:tblPr/>
              <a:tblGrid>
                <a:gridCol w="3914997"/>
                <a:gridCol w="1566000"/>
                <a:gridCol w="1431771"/>
              </a:tblGrid>
              <a:tr h="229740">
                <a:tc>
                  <a:txBody>
                    <a:bodyPr/>
                    <a:lstStyle/>
                    <a:p>
                      <a:pPr algn="ctr" fontAlgn="b"/>
                      <a:r>
                        <a:rPr lang="es-MX" sz="1600" b="1" i="0" u="none" strike="noStrike" dirty="0">
                          <a:solidFill>
                            <a:srgbClr val="000000"/>
                          </a:solidFill>
                          <a:latin typeface="Arial Narrow"/>
                        </a:rPr>
                        <a:t>DISTRITOS</a:t>
                      </a:r>
                      <a:endParaRPr lang="es-PE" sz="16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s-MX" sz="1600" b="1" i="0" u="none" strike="noStrike" dirty="0">
                          <a:solidFill>
                            <a:srgbClr val="000000"/>
                          </a:solidFill>
                          <a:latin typeface="Arial Narrow"/>
                        </a:rPr>
                        <a:t>CANT. DEMANDA</a:t>
                      </a:r>
                      <a:endParaRPr lang="es-PE" sz="16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MX" sz="1600" b="1" i="0" u="none" strike="noStrike" dirty="0">
                          <a:solidFill>
                            <a:srgbClr val="000000"/>
                          </a:solidFill>
                          <a:latin typeface="Arial Narrow"/>
                        </a:rPr>
                        <a:t>FREC. RELATIV.</a:t>
                      </a:r>
                      <a:endParaRPr lang="es-PE" sz="16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229740">
                <a:tc>
                  <a:txBody>
                    <a:bodyPr/>
                    <a:lstStyle/>
                    <a:p>
                      <a:pPr algn="l" fontAlgn="b"/>
                      <a:r>
                        <a:rPr lang="es-MX" sz="1400" b="0" i="0" u="none" strike="noStrike" dirty="0">
                          <a:solidFill>
                            <a:srgbClr val="000000"/>
                          </a:solidFill>
                          <a:latin typeface="Arial Narrow"/>
                        </a:rPr>
                        <a:t>LIMA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MX" sz="1400" b="0" i="0" u="none" strike="noStrike" dirty="0">
                          <a:solidFill>
                            <a:srgbClr val="000000"/>
                          </a:solidFill>
                          <a:latin typeface="Arial Narrow"/>
                        </a:rPr>
                        <a:t>19755</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MX" sz="1400" b="0" i="0" u="none" strike="noStrike" dirty="0">
                          <a:solidFill>
                            <a:srgbClr val="000000"/>
                          </a:solidFill>
                          <a:latin typeface="Arial Narrow"/>
                        </a:rPr>
                        <a:t>26.99%</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9740">
                <a:tc>
                  <a:txBody>
                    <a:bodyPr/>
                    <a:lstStyle/>
                    <a:p>
                      <a:pPr algn="l" fontAlgn="b"/>
                      <a:r>
                        <a:rPr lang="es-MX" sz="1400" b="0" i="0" u="none" strike="noStrike" dirty="0">
                          <a:solidFill>
                            <a:srgbClr val="000000"/>
                          </a:solidFill>
                          <a:latin typeface="Arial Narrow"/>
                        </a:rPr>
                        <a:t>SAN MARTIN DE PORRES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MX" sz="1400" b="0" i="0" u="none" strike="noStrike" dirty="0">
                          <a:solidFill>
                            <a:srgbClr val="000000"/>
                          </a:solidFill>
                          <a:latin typeface="Arial Narrow"/>
                        </a:rPr>
                        <a:t>10275</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MX" sz="1400" b="0" i="0" u="none" strike="noStrike" dirty="0">
                          <a:solidFill>
                            <a:srgbClr val="000000"/>
                          </a:solidFill>
                          <a:latin typeface="Arial Narrow"/>
                        </a:rPr>
                        <a:t>14.04%</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9740">
                <a:tc>
                  <a:txBody>
                    <a:bodyPr/>
                    <a:lstStyle/>
                    <a:p>
                      <a:pPr algn="l" fontAlgn="b"/>
                      <a:r>
                        <a:rPr lang="es-MX" sz="1400" b="0" i="0" u="none" strike="noStrike" dirty="0">
                          <a:solidFill>
                            <a:srgbClr val="000000"/>
                          </a:solidFill>
                          <a:latin typeface="Arial Narrow"/>
                        </a:rPr>
                        <a:t>SAN JUAN DE LURIGANCHO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MX" sz="1400" b="0" i="0" u="none" strike="noStrike" dirty="0">
                          <a:solidFill>
                            <a:srgbClr val="000000"/>
                          </a:solidFill>
                          <a:latin typeface="Arial Narrow"/>
                        </a:rPr>
                        <a:t>6326</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MX" sz="1400" b="0" i="0" u="none" strike="noStrike" dirty="0">
                          <a:solidFill>
                            <a:srgbClr val="000000"/>
                          </a:solidFill>
                          <a:latin typeface="Arial Narrow"/>
                        </a:rPr>
                        <a:t>8.64%</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9740">
                <a:tc>
                  <a:txBody>
                    <a:bodyPr/>
                    <a:lstStyle/>
                    <a:p>
                      <a:pPr algn="l" fontAlgn="b"/>
                      <a:r>
                        <a:rPr lang="es-MX" sz="1400" b="0" i="0" u="none" strike="noStrike" dirty="0">
                          <a:solidFill>
                            <a:srgbClr val="000000"/>
                          </a:solidFill>
                          <a:latin typeface="Arial Narrow"/>
                        </a:rPr>
                        <a:t>RIMAC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5681</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7.76%</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COMAS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5055</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6.91%</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LOS OLIVOS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4297</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5.87%</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INDEPENDENCIA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3169</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4.33%</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PUENTE PIEDRA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1893</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2.59%</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LA VICTORIA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1660</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2.27%</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BREÑA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1637</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2.24%</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ATE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1630</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2.23%</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CARABAYLLO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1335</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1.82%</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VILLA MARIA DEL TRIUNFO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1106</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1.51%</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SAN JUAN DE MIRAFLORES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1084</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1.48%</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EL AGUSTINO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1080</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1.48%</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VILLA EL SALVADOR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1030</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1.41%</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SANTA ANITA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1010</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1.38%</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MX" sz="1400" b="0" i="0" u="none" strike="noStrike" dirty="0">
                          <a:solidFill>
                            <a:srgbClr val="000000"/>
                          </a:solidFill>
                          <a:latin typeface="Arial Narrow"/>
                        </a:rPr>
                        <a:t>CHORRILLOS                                   </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985</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1.35%</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l" fontAlgn="b"/>
                      <a:r>
                        <a:rPr lang="es-PE" sz="1400" b="0" i="0" u="none" strike="noStrike" dirty="0">
                          <a:solidFill>
                            <a:srgbClr val="000000"/>
                          </a:solidFill>
                          <a:latin typeface="Arial Narrow"/>
                        </a:rPr>
                        <a:t>OTROS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400" b="0" i="0" u="none" strike="noStrike" dirty="0">
                          <a:solidFill>
                            <a:srgbClr val="000000"/>
                          </a:solidFill>
                          <a:latin typeface="Arial Narrow"/>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400" b="0" i="0" u="none" strike="noStrike" dirty="0">
                          <a:solidFill>
                            <a:srgbClr val="000000"/>
                          </a:solidFill>
                          <a:latin typeface="Arial Narrow"/>
                        </a:rPr>
                        <a:t>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740">
                <a:tc>
                  <a:txBody>
                    <a:bodyPr/>
                    <a:lstStyle/>
                    <a:p>
                      <a:pPr algn="r" fontAlgn="b"/>
                      <a:r>
                        <a:rPr lang="es-PE" sz="1400" b="1" i="0" u="none" strike="noStrike" dirty="0">
                          <a:solidFill>
                            <a:srgbClr val="000000"/>
                          </a:solidFill>
                          <a:latin typeface="Arial Narrow"/>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400" b="1" i="0" u="none" strike="noStrike" dirty="0">
                          <a:solidFill>
                            <a:srgbClr val="000000"/>
                          </a:solidFill>
                          <a:latin typeface="Arial Narrow"/>
                        </a:rPr>
                        <a:t>69032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400" b="1" i="0" u="none" strike="noStrike" dirty="0">
                          <a:solidFill>
                            <a:srgbClr val="000000"/>
                          </a:solidFill>
                          <a:latin typeface="Arial Narrow"/>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2800" b="1" dirty="0" smtClean="0"/>
              <a:t>Morbilidad por Emergencias </a:t>
            </a:r>
            <a:r>
              <a:rPr lang="es-ES_tradnl" sz="2800" b="1" dirty="0" smtClean="0"/>
              <a:t> </a:t>
            </a:r>
            <a:br>
              <a:rPr lang="es-ES_tradnl" sz="2800" b="1" dirty="0" smtClean="0"/>
            </a:br>
            <a:r>
              <a:rPr lang="es-ES_tradnl" sz="2800" b="1" dirty="0" smtClean="0"/>
              <a:t>Cirugía </a:t>
            </a:r>
            <a:r>
              <a:rPr lang="es-ES_tradnl" sz="2800" b="1" dirty="0" smtClean="0"/>
              <a:t>Pediátrica </a:t>
            </a:r>
            <a:r>
              <a:rPr lang="es-PE" sz="2800" b="1" dirty="0" smtClean="0"/>
              <a:t> </a:t>
            </a:r>
            <a:r>
              <a:rPr lang="es-PE" sz="2800" b="1" dirty="0" smtClean="0"/>
              <a:t>Año </a:t>
            </a:r>
            <a:r>
              <a:rPr lang="es-ES_tradnl" sz="2800" b="1" dirty="0" smtClean="0"/>
              <a:t>2010</a:t>
            </a:r>
            <a:endParaRPr lang="es-PE" sz="2800" b="1" dirty="0"/>
          </a:p>
        </p:txBody>
      </p:sp>
      <p:pic>
        <p:nvPicPr>
          <p:cNvPr id="92162" name="Picture 8"/>
          <p:cNvPicPr>
            <a:picLocks noChangeAspect="1" noChangeArrowheads="1"/>
          </p:cNvPicPr>
          <p:nvPr/>
        </p:nvPicPr>
        <p:blipFill>
          <a:blip r:embed="rId2" cstate="print"/>
          <a:srcRect/>
          <a:stretch>
            <a:fillRect/>
          </a:stretch>
        </p:blipFill>
        <p:spPr bwMode="auto">
          <a:xfrm>
            <a:off x="1619672" y="1412777"/>
            <a:ext cx="5904656" cy="4968552"/>
          </a:xfrm>
          <a:prstGeom prst="rect">
            <a:avLst/>
          </a:prstGeom>
          <a:noFill/>
          <a:ln w="9525">
            <a:noFill/>
            <a:miter lim="800000"/>
            <a:headEnd/>
            <a:tailEnd/>
          </a:ln>
        </p:spPr>
      </p:pic>
      <p:sp>
        <p:nvSpPr>
          <p:cNvPr id="92163" name="Rectangle 3"/>
          <p:cNvSpPr>
            <a:spLocks noChangeArrowheads="1"/>
          </p:cNvSpPr>
          <p:nvPr/>
        </p:nvSpPr>
        <p:spPr bwMode="auto">
          <a:xfrm>
            <a:off x="1214480" y="6444044"/>
            <a:ext cx="586782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Fuente: Unidad de Estadística Oficina de Estadística e Informática 2011</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Morbilidad en Consulta Externa </a:t>
            </a:r>
            <a:r>
              <a:rPr lang="es-ES_tradnl" sz="3200" b="1" dirty="0" smtClean="0"/>
              <a:t/>
            </a:r>
            <a:br>
              <a:rPr lang="es-ES_tradnl" sz="3200" b="1" dirty="0" smtClean="0"/>
            </a:br>
            <a:r>
              <a:rPr lang="es-ES_tradnl" sz="3200" b="1" dirty="0" smtClean="0"/>
              <a:t>Ginecología Año 2010</a:t>
            </a:r>
            <a:endParaRPr lang="es-PE" sz="3200" dirty="0"/>
          </a:p>
        </p:txBody>
      </p:sp>
      <p:pic>
        <p:nvPicPr>
          <p:cNvPr id="93186" name="Picture 14"/>
          <p:cNvPicPr>
            <a:picLocks noChangeAspect="1" noChangeArrowheads="1"/>
          </p:cNvPicPr>
          <p:nvPr/>
        </p:nvPicPr>
        <p:blipFill>
          <a:blip r:embed="rId2" cstate="print"/>
          <a:srcRect/>
          <a:stretch>
            <a:fillRect/>
          </a:stretch>
        </p:blipFill>
        <p:spPr bwMode="auto">
          <a:xfrm>
            <a:off x="1835696" y="1484784"/>
            <a:ext cx="5544616" cy="5021114"/>
          </a:xfrm>
          <a:prstGeom prst="rect">
            <a:avLst/>
          </a:prstGeom>
          <a:noFill/>
          <a:ln w="9525">
            <a:noFill/>
            <a:miter lim="800000"/>
            <a:headEnd/>
            <a:tailEnd/>
          </a:ln>
        </p:spPr>
      </p:pic>
      <p:sp>
        <p:nvSpPr>
          <p:cNvPr id="93187" name="Rectangle 3"/>
          <p:cNvSpPr>
            <a:spLocks noChangeArrowheads="1"/>
          </p:cNvSpPr>
          <p:nvPr/>
        </p:nvSpPr>
        <p:spPr bwMode="auto">
          <a:xfrm>
            <a:off x="0" y="6484113"/>
            <a:ext cx="522655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Fuente: Unidad de Estadística Oficina de Estadística e Informática 2011</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Morbilidad en Consulta Externa </a:t>
            </a:r>
            <a:r>
              <a:rPr lang="es-ES_tradnl" sz="3200" b="1" dirty="0" smtClean="0"/>
              <a:t/>
            </a:r>
            <a:br>
              <a:rPr lang="es-ES_tradnl" sz="3200" b="1" dirty="0" smtClean="0"/>
            </a:br>
            <a:r>
              <a:rPr lang="es-ES_tradnl" sz="3200" b="1" dirty="0" smtClean="0"/>
              <a:t>Obstetricia Año </a:t>
            </a:r>
            <a:r>
              <a:rPr lang="es-PE" sz="3200" b="1" dirty="0" smtClean="0"/>
              <a:t>2010</a:t>
            </a:r>
            <a:endParaRPr lang="es-PE" sz="3200" dirty="0"/>
          </a:p>
        </p:txBody>
      </p:sp>
      <p:pic>
        <p:nvPicPr>
          <p:cNvPr id="94210" name="Picture 15"/>
          <p:cNvPicPr>
            <a:picLocks noChangeAspect="1" noChangeArrowheads="1"/>
          </p:cNvPicPr>
          <p:nvPr/>
        </p:nvPicPr>
        <p:blipFill>
          <a:blip r:embed="rId2" cstate="print"/>
          <a:srcRect/>
          <a:stretch>
            <a:fillRect/>
          </a:stretch>
        </p:blipFill>
        <p:spPr bwMode="auto">
          <a:xfrm>
            <a:off x="1835696" y="1484784"/>
            <a:ext cx="5616624" cy="5158640"/>
          </a:xfrm>
          <a:prstGeom prst="rect">
            <a:avLst/>
          </a:prstGeom>
          <a:noFill/>
          <a:ln w="9525">
            <a:noFill/>
            <a:miter lim="800000"/>
            <a:headEnd/>
            <a:tailEnd/>
          </a:ln>
        </p:spPr>
      </p:pic>
      <p:sp>
        <p:nvSpPr>
          <p:cNvPr id="94211" name="Rectangle 3"/>
          <p:cNvSpPr>
            <a:spLocks noChangeArrowheads="1"/>
          </p:cNvSpPr>
          <p:nvPr/>
        </p:nvSpPr>
        <p:spPr bwMode="auto">
          <a:xfrm>
            <a:off x="-36512" y="6525344"/>
            <a:ext cx="657481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Fuente: Unidad de Estadística Oficina de Estadística e Informática 2011</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Morbilidad en Consulta Externa </a:t>
            </a:r>
            <a:r>
              <a:rPr lang="es-ES_tradnl" sz="3200" b="1" dirty="0" smtClean="0"/>
              <a:t/>
            </a:r>
            <a:br>
              <a:rPr lang="es-ES_tradnl" sz="3200" b="1" dirty="0" smtClean="0"/>
            </a:br>
            <a:r>
              <a:rPr lang="es-ES_tradnl" sz="3200" b="1" dirty="0" err="1" smtClean="0"/>
              <a:t>Pediatria</a:t>
            </a:r>
            <a:r>
              <a:rPr lang="es-ES_tradnl" sz="3200" b="1" dirty="0" smtClean="0"/>
              <a:t> Año </a:t>
            </a:r>
            <a:r>
              <a:rPr lang="es-PE" sz="3200" b="1" dirty="0" smtClean="0"/>
              <a:t>2010</a:t>
            </a:r>
            <a:endParaRPr lang="es-PE" sz="3200" dirty="0"/>
          </a:p>
        </p:txBody>
      </p:sp>
      <p:sp>
        <p:nvSpPr>
          <p:cNvPr id="94211" name="Rectangle 3"/>
          <p:cNvSpPr>
            <a:spLocks noChangeArrowheads="1"/>
          </p:cNvSpPr>
          <p:nvPr/>
        </p:nvSpPr>
        <p:spPr bwMode="auto">
          <a:xfrm>
            <a:off x="-36512" y="6525344"/>
            <a:ext cx="657481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Fuente: Unidad de Estadística Oficina de Estadística e Informática 2011</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29881"/>
            <a:ext cx="5904656" cy="511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9226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Morbilidad en Consulta Externa </a:t>
            </a:r>
            <a:r>
              <a:rPr lang="es-ES_tradnl" sz="3200" b="1" dirty="0" smtClean="0"/>
              <a:t/>
            </a:r>
            <a:br>
              <a:rPr lang="es-ES_tradnl" sz="3200" b="1" dirty="0" smtClean="0"/>
            </a:br>
            <a:r>
              <a:rPr lang="es-ES_tradnl" sz="3200" b="1" dirty="0" smtClean="0"/>
              <a:t>Cirugía Pediátrica Año </a:t>
            </a:r>
            <a:r>
              <a:rPr lang="es-PE" sz="3200" b="1" dirty="0" smtClean="0"/>
              <a:t>2010</a:t>
            </a:r>
            <a:endParaRPr lang="es-PE" sz="3200" dirty="0"/>
          </a:p>
        </p:txBody>
      </p:sp>
      <p:sp>
        <p:nvSpPr>
          <p:cNvPr id="94211" name="Rectangle 3"/>
          <p:cNvSpPr>
            <a:spLocks noChangeArrowheads="1"/>
          </p:cNvSpPr>
          <p:nvPr/>
        </p:nvSpPr>
        <p:spPr bwMode="auto">
          <a:xfrm>
            <a:off x="-36512" y="6525344"/>
            <a:ext cx="657481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Fuente: Unidad de Estadística Oficina de Estadística e Informática 2011</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767"/>
            <a:ext cx="5472608" cy="515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6828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b="1" dirty="0" smtClean="0"/>
              <a:t>Tasa de Infecciones del Sitio Operatorio Asociada a Cesárea</a:t>
            </a:r>
            <a:r>
              <a:rPr lang="es-PE" sz="2800" dirty="0" smtClean="0"/>
              <a:t>, </a:t>
            </a:r>
            <a:r>
              <a:rPr lang="es-ES_tradnl" sz="2800" b="1" dirty="0" smtClean="0"/>
              <a:t>Hospital</a:t>
            </a:r>
            <a:r>
              <a:rPr lang="es-ES" sz="2800" b="1" dirty="0" smtClean="0"/>
              <a:t> “San Bartolomé” 2006 – 2010</a:t>
            </a:r>
            <a:r>
              <a:rPr lang="es-PE" sz="2800" dirty="0" smtClean="0"/>
              <a:t/>
            </a:r>
            <a:br>
              <a:rPr lang="es-PE" sz="2800" dirty="0" smtClean="0"/>
            </a:br>
            <a:endParaRPr lang="es-PE" sz="2800" dirty="0"/>
          </a:p>
        </p:txBody>
      </p:sp>
      <p:pic>
        <p:nvPicPr>
          <p:cNvPr id="102402" name="Picture 2"/>
          <p:cNvPicPr>
            <a:picLocks noChangeAspect="1" noChangeArrowheads="1"/>
          </p:cNvPicPr>
          <p:nvPr/>
        </p:nvPicPr>
        <p:blipFill>
          <a:blip r:embed="rId2" cstate="print"/>
          <a:srcRect/>
          <a:stretch>
            <a:fillRect/>
          </a:stretch>
        </p:blipFill>
        <p:spPr bwMode="auto">
          <a:xfrm>
            <a:off x="611560" y="1052736"/>
            <a:ext cx="8116005" cy="5256584"/>
          </a:xfrm>
          <a:prstGeom prst="rect">
            <a:avLst/>
          </a:prstGeom>
          <a:noFill/>
          <a:ln w="9525">
            <a:noFill/>
            <a:miter lim="800000"/>
            <a:headEnd/>
            <a:tailEnd/>
          </a:ln>
        </p:spPr>
      </p:pic>
      <p:sp>
        <p:nvSpPr>
          <p:cNvPr id="102403" name="Rectangle 3"/>
          <p:cNvSpPr>
            <a:spLocks noChangeArrowheads="1"/>
          </p:cNvSpPr>
          <p:nvPr/>
        </p:nvSpPr>
        <p:spPr bwMode="auto">
          <a:xfrm>
            <a:off x="611560" y="6402814"/>
            <a:ext cx="445275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Oficina de Epidemiología y Salud Ambiental 2011</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b="1" dirty="0" smtClean="0"/>
              <a:t>Tasa de Endometritis Puerperal asociada a Parto Vaginal, </a:t>
            </a:r>
            <a:r>
              <a:rPr lang="es-ES" sz="2800" b="1" dirty="0" smtClean="0"/>
              <a:t>Año 2006 </a:t>
            </a:r>
            <a:r>
              <a:rPr lang="es-ES" sz="2800" b="1" dirty="0" smtClean="0"/>
              <a:t>– 2010</a:t>
            </a:r>
            <a:r>
              <a:rPr lang="es-PE" sz="2800" b="1" dirty="0" smtClean="0"/>
              <a:t/>
            </a:r>
            <a:br>
              <a:rPr lang="es-PE" sz="2800" b="1" dirty="0" smtClean="0"/>
            </a:br>
            <a:endParaRPr lang="es-PE" sz="2800" b="1" dirty="0"/>
          </a:p>
        </p:txBody>
      </p:sp>
      <p:pic>
        <p:nvPicPr>
          <p:cNvPr id="103426" name="Imagen 28"/>
          <p:cNvPicPr>
            <a:picLocks noChangeAspect="1" noChangeArrowheads="1"/>
          </p:cNvPicPr>
          <p:nvPr/>
        </p:nvPicPr>
        <p:blipFill>
          <a:blip r:embed="rId2" cstate="print"/>
          <a:srcRect t="7108"/>
          <a:stretch>
            <a:fillRect/>
          </a:stretch>
        </p:blipFill>
        <p:spPr bwMode="auto">
          <a:xfrm>
            <a:off x="323528" y="1340768"/>
            <a:ext cx="8568952" cy="5040560"/>
          </a:xfrm>
          <a:prstGeom prst="rect">
            <a:avLst/>
          </a:prstGeom>
          <a:noFill/>
          <a:ln w="9525">
            <a:noFill/>
            <a:miter lim="800000"/>
            <a:headEnd/>
            <a:tailEnd/>
          </a:ln>
        </p:spPr>
      </p:pic>
      <p:sp>
        <p:nvSpPr>
          <p:cNvPr id="103427" name="Rectangle 3"/>
          <p:cNvSpPr>
            <a:spLocks noChangeArrowheads="1"/>
          </p:cNvSpPr>
          <p:nvPr/>
        </p:nvSpPr>
        <p:spPr bwMode="auto">
          <a:xfrm>
            <a:off x="216024" y="6392361"/>
            <a:ext cx="399593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Oficina de Epidemiología y Salud Ambiental 2011</a:t>
            </a:r>
            <a:endParaRPr kumimoji="0" lang="es-PE"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b="1" dirty="0" smtClean="0"/>
              <a:t>Accidentes de exposición a sangre y fluidos corporales </a:t>
            </a:r>
            <a:r>
              <a:rPr lang="es-PE" sz="2800" dirty="0" smtClean="0"/>
              <a:t/>
            </a:r>
            <a:br>
              <a:rPr lang="es-PE" sz="2800" dirty="0" smtClean="0"/>
            </a:br>
            <a:r>
              <a:rPr lang="es-PE" sz="2800" b="1" dirty="0" smtClean="0"/>
              <a:t>Años </a:t>
            </a:r>
            <a:r>
              <a:rPr lang="es-ES_tradnl" sz="2800" b="1" dirty="0" smtClean="0"/>
              <a:t>2005-2010</a:t>
            </a:r>
            <a:endParaRPr lang="es-PE" sz="2800" dirty="0"/>
          </a:p>
        </p:txBody>
      </p:sp>
      <p:graphicFrame>
        <p:nvGraphicFramePr>
          <p:cNvPr id="3" name="2 Tabla"/>
          <p:cNvGraphicFramePr>
            <a:graphicFrameLocks noGrp="1"/>
          </p:cNvGraphicFramePr>
          <p:nvPr>
            <p:extLst>
              <p:ext uri="{D42A27DB-BD31-4B8C-83A1-F6EECF244321}">
                <p14:modId xmlns:p14="http://schemas.microsoft.com/office/powerpoint/2010/main" val="2146892544"/>
              </p:ext>
            </p:extLst>
          </p:nvPr>
        </p:nvGraphicFramePr>
        <p:xfrm>
          <a:off x="827584" y="1689692"/>
          <a:ext cx="7200798" cy="4475616"/>
        </p:xfrm>
        <a:graphic>
          <a:graphicData uri="http://schemas.openxmlformats.org/drawingml/2006/table">
            <a:tbl>
              <a:tblPr/>
              <a:tblGrid>
                <a:gridCol w="1616428"/>
                <a:gridCol w="1005975"/>
                <a:gridCol w="915679"/>
                <a:gridCol w="915679"/>
                <a:gridCol w="915679"/>
                <a:gridCol w="915679"/>
                <a:gridCol w="915679"/>
              </a:tblGrid>
              <a:tr h="372968">
                <a:tc>
                  <a:txBody>
                    <a:bodyPr/>
                    <a:lstStyle/>
                    <a:p>
                      <a:pPr>
                        <a:lnSpc>
                          <a:spcPct val="150000"/>
                        </a:lnSpc>
                        <a:spcAft>
                          <a:spcPts val="0"/>
                        </a:spcAft>
                      </a:pPr>
                      <a:r>
                        <a:rPr lang="es-PE" sz="1800" dirty="0">
                          <a:latin typeface="Arial Narrow"/>
                          <a:ea typeface="Times New Roman"/>
                          <a:cs typeface="Arial"/>
                        </a:rPr>
                        <a:t>PERSONAL</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50000"/>
                        </a:lnSpc>
                        <a:spcAft>
                          <a:spcPts val="0"/>
                        </a:spcAft>
                      </a:pPr>
                      <a:r>
                        <a:rPr lang="es-PE" sz="1800" dirty="0">
                          <a:latin typeface="Arial Narrow"/>
                          <a:ea typeface="Times New Roman"/>
                          <a:cs typeface="Arial"/>
                        </a:rPr>
                        <a:t>2005</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50000"/>
                        </a:lnSpc>
                        <a:spcAft>
                          <a:spcPts val="0"/>
                        </a:spcAft>
                      </a:pPr>
                      <a:r>
                        <a:rPr lang="es-PE" sz="1800" dirty="0">
                          <a:latin typeface="Arial Narrow"/>
                          <a:ea typeface="Times New Roman"/>
                          <a:cs typeface="Arial"/>
                        </a:rPr>
                        <a:t>2006</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50000"/>
                        </a:lnSpc>
                        <a:spcAft>
                          <a:spcPts val="0"/>
                        </a:spcAft>
                      </a:pPr>
                      <a:r>
                        <a:rPr lang="es-PE" sz="1800" dirty="0">
                          <a:latin typeface="Arial Narrow"/>
                          <a:ea typeface="Times New Roman"/>
                          <a:cs typeface="Arial"/>
                        </a:rPr>
                        <a:t>2007</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50000"/>
                        </a:lnSpc>
                        <a:spcAft>
                          <a:spcPts val="0"/>
                        </a:spcAft>
                      </a:pPr>
                      <a:r>
                        <a:rPr lang="es-PE" sz="1800" dirty="0">
                          <a:latin typeface="Arial Narrow"/>
                          <a:ea typeface="Times New Roman"/>
                          <a:cs typeface="Arial"/>
                        </a:rPr>
                        <a:t>2008</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50000"/>
                        </a:lnSpc>
                        <a:spcAft>
                          <a:spcPts val="0"/>
                        </a:spcAft>
                      </a:pPr>
                      <a:r>
                        <a:rPr lang="es-PE" sz="1800" dirty="0">
                          <a:latin typeface="Arial Narrow"/>
                          <a:ea typeface="Times New Roman"/>
                          <a:cs typeface="Arial"/>
                        </a:rPr>
                        <a:t>2009</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50000"/>
                        </a:lnSpc>
                        <a:spcAft>
                          <a:spcPts val="0"/>
                        </a:spcAft>
                      </a:pPr>
                      <a:r>
                        <a:rPr lang="es-PE" sz="1800" dirty="0">
                          <a:latin typeface="Arial Narrow"/>
                          <a:ea typeface="Times New Roman"/>
                          <a:cs typeface="Arial"/>
                        </a:rPr>
                        <a:t>2010</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2968">
                <a:tc>
                  <a:txBody>
                    <a:bodyPr/>
                    <a:lstStyle/>
                    <a:p>
                      <a:pPr>
                        <a:lnSpc>
                          <a:spcPct val="150000"/>
                        </a:lnSpc>
                        <a:spcAft>
                          <a:spcPts val="0"/>
                        </a:spcAft>
                      </a:pPr>
                      <a:r>
                        <a:rPr lang="es-PE" sz="1800" dirty="0">
                          <a:latin typeface="Arial Narrow"/>
                          <a:ea typeface="Times New Roman"/>
                          <a:cs typeface="Arial"/>
                        </a:rPr>
                        <a:t>MEDICO</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2</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2</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3</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68">
                <a:tc>
                  <a:txBody>
                    <a:bodyPr/>
                    <a:lstStyle/>
                    <a:p>
                      <a:pPr>
                        <a:lnSpc>
                          <a:spcPct val="150000"/>
                        </a:lnSpc>
                        <a:spcAft>
                          <a:spcPts val="0"/>
                        </a:spcAft>
                      </a:pPr>
                      <a:r>
                        <a:rPr lang="es-PE" sz="1800" dirty="0">
                          <a:latin typeface="Arial Narrow"/>
                          <a:ea typeface="Times New Roman"/>
                          <a:cs typeface="Arial"/>
                        </a:rPr>
                        <a:t>ENFERMERA</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2</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4</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3</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2</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3</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68">
                <a:tc>
                  <a:txBody>
                    <a:bodyPr/>
                    <a:lstStyle/>
                    <a:p>
                      <a:pPr>
                        <a:lnSpc>
                          <a:spcPct val="150000"/>
                        </a:lnSpc>
                        <a:spcAft>
                          <a:spcPts val="0"/>
                        </a:spcAft>
                      </a:pPr>
                      <a:r>
                        <a:rPr lang="es-PE" sz="1800">
                          <a:latin typeface="Arial Narrow"/>
                          <a:ea typeface="Times New Roman"/>
                          <a:cs typeface="Arial"/>
                        </a:rPr>
                        <a:t>TEC. ENFER</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4</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3</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2</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68">
                <a:tc>
                  <a:txBody>
                    <a:bodyPr/>
                    <a:lstStyle/>
                    <a:p>
                      <a:pPr>
                        <a:lnSpc>
                          <a:spcPct val="150000"/>
                        </a:lnSpc>
                        <a:spcAft>
                          <a:spcPts val="0"/>
                        </a:spcAft>
                      </a:pPr>
                      <a:r>
                        <a:rPr lang="es-PE" sz="1800">
                          <a:latin typeface="Arial Narrow"/>
                          <a:ea typeface="Times New Roman"/>
                          <a:cs typeface="Arial"/>
                        </a:rPr>
                        <a:t>OBSTETR</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2</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1</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0</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68">
                <a:tc>
                  <a:txBody>
                    <a:bodyPr/>
                    <a:lstStyle/>
                    <a:p>
                      <a:pPr>
                        <a:lnSpc>
                          <a:spcPct val="150000"/>
                        </a:lnSpc>
                        <a:spcAft>
                          <a:spcPts val="0"/>
                        </a:spcAft>
                      </a:pPr>
                      <a:r>
                        <a:rPr lang="es-PE" sz="1800">
                          <a:latin typeface="Arial Narrow"/>
                          <a:ea typeface="Times New Roman"/>
                          <a:cs typeface="Arial"/>
                        </a:rPr>
                        <a:t>EST. ENFER</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1</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68">
                <a:tc>
                  <a:txBody>
                    <a:bodyPr/>
                    <a:lstStyle/>
                    <a:p>
                      <a:pPr>
                        <a:lnSpc>
                          <a:spcPct val="150000"/>
                        </a:lnSpc>
                        <a:spcAft>
                          <a:spcPts val="0"/>
                        </a:spcAft>
                      </a:pPr>
                      <a:r>
                        <a:rPr lang="es-PE" sz="1800">
                          <a:latin typeface="Arial Narrow"/>
                          <a:ea typeface="Times New Roman"/>
                          <a:cs typeface="Arial"/>
                        </a:rPr>
                        <a:t>INTERNO</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4</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2</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6</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2</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0</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68">
                <a:tc>
                  <a:txBody>
                    <a:bodyPr/>
                    <a:lstStyle/>
                    <a:p>
                      <a:pPr>
                        <a:lnSpc>
                          <a:spcPct val="150000"/>
                        </a:lnSpc>
                        <a:spcAft>
                          <a:spcPts val="0"/>
                        </a:spcAft>
                      </a:pPr>
                      <a:r>
                        <a:rPr lang="es-PE" sz="1800">
                          <a:latin typeface="Arial Narrow"/>
                          <a:ea typeface="Times New Roman"/>
                          <a:cs typeface="Arial"/>
                        </a:rPr>
                        <a:t>RESIDENTE</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0</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68">
                <a:tc>
                  <a:txBody>
                    <a:bodyPr/>
                    <a:lstStyle/>
                    <a:p>
                      <a:pPr>
                        <a:lnSpc>
                          <a:spcPct val="150000"/>
                        </a:lnSpc>
                        <a:spcAft>
                          <a:spcPts val="0"/>
                        </a:spcAft>
                      </a:pPr>
                      <a:r>
                        <a:rPr lang="es-PE" sz="1800">
                          <a:latin typeface="Arial Narrow"/>
                          <a:ea typeface="Times New Roman"/>
                          <a:cs typeface="Arial"/>
                        </a:rPr>
                        <a:t>PER. LIMPIE</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4</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3</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2</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2</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1</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68">
                <a:tc>
                  <a:txBody>
                    <a:bodyPr/>
                    <a:lstStyle/>
                    <a:p>
                      <a:pPr>
                        <a:lnSpc>
                          <a:spcPct val="150000"/>
                        </a:lnSpc>
                        <a:spcAft>
                          <a:spcPts val="0"/>
                        </a:spcAft>
                      </a:pPr>
                      <a:r>
                        <a:rPr lang="es-PE" sz="1800">
                          <a:latin typeface="Arial Narrow"/>
                          <a:ea typeface="Times New Roman"/>
                          <a:cs typeface="Arial"/>
                        </a:rPr>
                        <a:t>PER LABOR</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2</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2</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2</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5</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1</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68">
                <a:tc>
                  <a:txBody>
                    <a:bodyPr/>
                    <a:lstStyle/>
                    <a:p>
                      <a:pPr>
                        <a:lnSpc>
                          <a:spcPct val="150000"/>
                        </a:lnSpc>
                        <a:spcAft>
                          <a:spcPts val="0"/>
                        </a:spcAft>
                      </a:pPr>
                      <a:r>
                        <a:rPr lang="es-PE" sz="1800">
                          <a:latin typeface="Arial Narrow"/>
                          <a:ea typeface="Times New Roman"/>
                          <a:cs typeface="Arial"/>
                        </a:rPr>
                        <a:t>OTROS</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3</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0</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1</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968">
                <a:tc>
                  <a:txBody>
                    <a:bodyPr/>
                    <a:lstStyle/>
                    <a:p>
                      <a:pPr>
                        <a:lnSpc>
                          <a:spcPct val="150000"/>
                        </a:lnSpc>
                        <a:spcAft>
                          <a:spcPts val="0"/>
                        </a:spcAft>
                      </a:pPr>
                      <a:r>
                        <a:rPr lang="es-PE" sz="1800">
                          <a:latin typeface="Arial Narrow"/>
                          <a:ea typeface="Times New Roman"/>
                          <a:cs typeface="Arial"/>
                        </a:rPr>
                        <a:t>TOTAL</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12</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17</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17</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21</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a:latin typeface="Arial Narrow"/>
                          <a:ea typeface="Times New Roman"/>
                          <a:cs typeface="Arial"/>
                        </a:rPr>
                        <a:t>11</a:t>
                      </a:r>
                      <a:endParaRPr lang="es-PE" sz="18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PE" sz="1800" dirty="0">
                          <a:latin typeface="Arial Narrow"/>
                          <a:ea typeface="Times New Roman"/>
                          <a:cs typeface="Arial"/>
                        </a:rPr>
                        <a:t>6</a:t>
                      </a:r>
                      <a:endParaRPr lang="es-PE" sz="18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4449" name="Rectangle 1"/>
          <p:cNvSpPr>
            <a:spLocks noChangeArrowheads="1"/>
          </p:cNvSpPr>
          <p:nvPr/>
        </p:nvSpPr>
        <p:spPr bwMode="auto">
          <a:xfrm>
            <a:off x="767315" y="6165304"/>
            <a:ext cx="445275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Oficina de Epidemiología y Salud Ambiental 2011</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3200" b="1" dirty="0" smtClean="0"/>
              <a:t>Razón de Mortalidad Materna </a:t>
            </a:r>
            <a:r>
              <a:rPr lang="es-PE" sz="3200" dirty="0" smtClean="0"/>
              <a:t/>
            </a:r>
            <a:br>
              <a:rPr lang="es-PE" sz="3200" dirty="0" smtClean="0"/>
            </a:br>
            <a:r>
              <a:rPr lang="es-ES" sz="3200" b="1" dirty="0" smtClean="0"/>
              <a:t>2000-2010</a:t>
            </a:r>
            <a:endParaRPr lang="es-PE" sz="3200" dirty="0"/>
          </a:p>
        </p:txBody>
      </p:sp>
      <p:pic>
        <p:nvPicPr>
          <p:cNvPr id="107522" name="Picture 2"/>
          <p:cNvPicPr>
            <a:picLocks noChangeArrowheads="1"/>
          </p:cNvPicPr>
          <p:nvPr/>
        </p:nvPicPr>
        <p:blipFill>
          <a:blip r:embed="rId2" cstate="print"/>
          <a:srcRect/>
          <a:stretch>
            <a:fillRect/>
          </a:stretch>
        </p:blipFill>
        <p:spPr bwMode="auto">
          <a:xfrm>
            <a:off x="755576" y="1556792"/>
            <a:ext cx="7488832" cy="4589066"/>
          </a:xfrm>
          <a:prstGeom prst="rect">
            <a:avLst/>
          </a:prstGeom>
          <a:noFill/>
          <a:ln w="9525">
            <a:noFill/>
            <a:miter lim="800000"/>
            <a:headEnd/>
            <a:tailEnd/>
          </a:ln>
        </p:spPr>
      </p:pic>
      <p:sp>
        <p:nvSpPr>
          <p:cNvPr id="4" name="3 Rectángulo"/>
          <p:cNvSpPr/>
          <p:nvPr/>
        </p:nvSpPr>
        <p:spPr>
          <a:xfrm>
            <a:off x="701824" y="6093296"/>
            <a:ext cx="6174432" cy="369332"/>
          </a:xfrm>
          <a:prstGeom prst="rect">
            <a:avLst/>
          </a:prstGeom>
        </p:spPr>
        <p:txBody>
          <a:bodyPr wrap="square">
            <a:spAutoFit/>
          </a:bodyPr>
          <a:lstStyle/>
          <a:p>
            <a:r>
              <a:rPr lang="es-PE" dirty="0" smtClean="0"/>
              <a:t>Fuente: Sistema de Información Perinatal  SIP2000 V2.0</a:t>
            </a:r>
            <a:endParaRPr lang="es-P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200" b="1" dirty="0" smtClean="0"/>
              <a:t>Tasa de Mortalidad Neonatal  </a:t>
            </a:r>
            <a:r>
              <a:rPr lang="es-PE" sz="3200" b="1" dirty="0" smtClean="0"/>
              <a:t>2001-2010</a:t>
            </a:r>
            <a:r>
              <a:rPr lang="es-PE" sz="3200" b="1" dirty="0" smtClean="0"/>
              <a:t/>
            </a:r>
            <a:br>
              <a:rPr lang="es-PE" sz="3200" b="1" dirty="0" smtClean="0"/>
            </a:br>
            <a:endParaRPr lang="es-PE" sz="3200" b="1" dirty="0"/>
          </a:p>
        </p:txBody>
      </p:sp>
      <p:pic>
        <p:nvPicPr>
          <p:cNvPr id="108546" name="Picture 2"/>
          <p:cNvPicPr>
            <a:picLocks noChangeArrowheads="1"/>
          </p:cNvPicPr>
          <p:nvPr/>
        </p:nvPicPr>
        <p:blipFill>
          <a:blip r:embed="rId2" cstate="print"/>
          <a:srcRect/>
          <a:stretch>
            <a:fillRect/>
          </a:stretch>
        </p:blipFill>
        <p:spPr bwMode="auto">
          <a:xfrm>
            <a:off x="1043608" y="1196752"/>
            <a:ext cx="7272808" cy="4824536"/>
          </a:xfrm>
          <a:prstGeom prst="rect">
            <a:avLst/>
          </a:prstGeom>
          <a:noFill/>
          <a:ln w="9525">
            <a:noFill/>
            <a:miter lim="800000"/>
            <a:headEnd/>
            <a:tailEnd/>
          </a:ln>
        </p:spPr>
      </p:pic>
      <p:sp>
        <p:nvSpPr>
          <p:cNvPr id="108547" name="Rectangle 3"/>
          <p:cNvSpPr>
            <a:spLocks noChangeArrowheads="1"/>
          </p:cNvSpPr>
          <p:nvPr/>
        </p:nvSpPr>
        <p:spPr bwMode="auto">
          <a:xfrm>
            <a:off x="116757" y="6156012"/>
            <a:ext cx="439254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Fuente: Sistema de Información Perinatal  SIP2000 V2.0</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143000"/>
          </a:xfrm>
        </p:spPr>
        <p:txBody>
          <a:bodyPr>
            <a:noAutofit/>
          </a:bodyPr>
          <a:lstStyle/>
          <a:p>
            <a:r>
              <a:rPr lang="es-PE" sz="3600" b="1" dirty="0" smtClean="0"/>
              <a:t>Población atendida según  procedencia de otros </a:t>
            </a:r>
            <a:r>
              <a:rPr lang="es-PE" sz="3600" b="1" dirty="0" smtClean="0"/>
              <a:t>Departamentos-Año 2010</a:t>
            </a:r>
            <a:endParaRPr lang="es-PE" sz="3600" dirty="0"/>
          </a:p>
        </p:txBody>
      </p:sp>
      <p:graphicFrame>
        <p:nvGraphicFramePr>
          <p:cNvPr id="5" name="4 Tabla"/>
          <p:cNvGraphicFramePr>
            <a:graphicFrameLocks noGrp="1"/>
          </p:cNvGraphicFramePr>
          <p:nvPr>
            <p:extLst>
              <p:ext uri="{D42A27DB-BD31-4B8C-83A1-F6EECF244321}">
                <p14:modId xmlns:p14="http://schemas.microsoft.com/office/powerpoint/2010/main" val="2723843329"/>
              </p:ext>
            </p:extLst>
          </p:nvPr>
        </p:nvGraphicFramePr>
        <p:xfrm>
          <a:off x="971600" y="1519237"/>
          <a:ext cx="7344815" cy="4457700"/>
        </p:xfrm>
        <a:graphic>
          <a:graphicData uri="http://schemas.openxmlformats.org/drawingml/2006/table">
            <a:tbl>
              <a:tblPr/>
              <a:tblGrid>
                <a:gridCol w="2544955"/>
                <a:gridCol w="2554312"/>
                <a:gridCol w="2245548"/>
              </a:tblGrid>
              <a:tr h="200025">
                <a:tc>
                  <a:txBody>
                    <a:bodyPr/>
                    <a:lstStyle/>
                    <a:p>
                      <a:pPr algn="ctr" fontAlgn="b"/>
                      <a:r>
                        <a:rPr lang="es-MX" sz="1400" b="1" i="0" u="none" strike="noStrike" dirty="0">
                          <a:solidFill>
                            <a:schemeClr val="tx1"/>
                          </a:solidFill>
                          <a:latin typeface="Arial Narrow"/>
                        </a:rPr>
                        <a:t>DEPARTAMENTOS</a:t>
                      </a:r>
                      <a:endParaRPr lang="es-PE" sz="1400" b="1" i="0" u="none" strike="noStrike" dirty="0">
                        <a:solidFill>
                          <a:schemeClr val="tx1"/>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MX" sz="1400" b="1" i="0" u="none" strike="noStrike" dirty="0">
                          <a:solidFill>
                            <a:schemeClr val="tx1"/>
                          </a:solidFill>
                          <a:latin typeface="Arial Narrow"/>
                        </a:rPr>
                        <a:t>CANT. ATENDIDOS</a:t>
                      </a:r>
                      <a:endParaRPr lang="es-PE" sz="1400" b="1" i="0" u="none" strike="noStrike" dirty="0">
                        <a:solidFill>
                          <a:schemeClr val="tx1"/>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MX" sz="1400" b="1" i="0" u="none" strike="noStrike" dirty="0">
                          <a:solidFill>
                            <a:schemeClr val="tx1"/>
                          </a:solidFill>
                          <a:latin typeface="Arial Narrow"/>
                        </a:rPr>
                        <a:t>FREC. RELATIV.</a:t>
                      </a:r>
                      <a:endParaRPr lang="es-PE" sz="1400" b="1" i="0" u="none" strike="noStrike" dirty="0">
                        <a:solidFill>
                          <a:schemeClr val="tx1"/>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90500">
                <a:tc>
                  <a:txBody>
                    <a:bodyPr/>
                    <a:lstStyle/>
                    <a:p>
                      <a:pPr algn="l" fontAlgn="b"/>
                      <a:r>
                        <a:rPr lang="es-MX" sz="1400" b="0" i="0" u="none" strike="noStrike" dirty="0">
                          <a:solidFill>
                            <a:srgbClr val="000000"/>
                          </a:solidFill>
                          <a:latin typeface="Arial Narrow"/>
                        </a:rPr>
                        <a:t>Junín</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400" b="0" i="0" u="none" strike="noStrike" dirty="0">
                          <a:solidFill>
                            <a:srgbClr val="000000"/>
                          </a:solidFill>
                          <a:latin typeface="Arial Narrow"/>
                        </a:rPr>
                        <a:t>153</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MX" sz="1400" b="0" i="0" u="none" strike="noStrike" dirty="0">
                          <a:solidFill>
                            <a:srgbClr val="000000"/>
                          </a:solidFill>
                          <a:latin typeface="Arial Narrow"/>
                        </a:rPr>
                        <a:t>16.91%</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b"/>
                      <a:r>
                        <a:rPr lang="es-MX" sz="1400" b="0" i="0" u="none" strike="noStrike" dirty="0">
                          <a:solidFill>
                            <a:srgbClr val="000000"/>
                          </a:solidFill>
                          <a:latin typeface="Arial Narrow"/>
                        </a:rPr>
                        <a:t>Ancash</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400" b="0" i="0" u="none" strike="noStrike" dirty="0">
                          <a:solidFill>
                            <a:srgbClr val="000000"/>
                          </a:solidFill>
                          <a:latin typeface="Arial Narrow"/>
                        </a:rPr>
                        <a:t>112</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MX" sz="1400" b="0" i="0" u="none" strike="noStrike" dirty="0">
                          <a:solidFill>
                            <a:srgbClr val="000000"/>
                          </a:solidFill>
                          <a:latin typeface="Arial Narrow"/>
                        </a:rPr>
                        <a:t>12.38%</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b"/>
                      <a:r>
                        <a:rPr lang="es-MX" sz="1400" b="0" i="0" u="none" strike="noStrike" dirty="0">
                          <a:solidFill>
                            <a:srgbClr val="000000"/>
                          </a:solidFill>
                          <a:latin typeface="Arial Narrow"/>
                        </a:rPr>
                        <a:t>Ica</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400" b="0" i="0" u="none" strike="noStrike" dirty="0">
                          <a:solidFill>
                            <a:srgbClr val="000000"/>
                          </a:solidFill>
                          <a:latin typeface="Arial Narrow"/>
                        </a:rPr>
                        <a:t>112</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MX" sz="1400" b="0" i="0" u="none" strike="noStrike" dirty="0">
                          <a:solidFill>
                            <a:srgbClr val="000000"/>
                          </a:solidFill>
                          <a:latin typeface="Arial Narrow"/>
                        </a:rPr>
                        <a:t>12.38%</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b"/>
                      <a:r>
                        <a:rPr lang="es-MX" sz="1400" b="0" i="0" u="none" strike="noStrike" dirty="0">
                          <a:solidFill>
                            <a:srgbClr val="000000"/>
                          </a:solidFill>
                          <a:latin typeface="Arial Narrow"/>
                        </a:rPr>
                        <a:t>Huánuco</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74</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8.18%</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San Martin</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72</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7.96%</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Piura</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57</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6.30%</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Ayacucho</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44</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4.86%</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Cajamarca</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43</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4.75%</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Lambayeque</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42</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4.64%</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La Libertad</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27</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2.98%</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Pasco</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26</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2.87%</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Huancavelica</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26</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2.87%</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Loreto</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25</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2.76%</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Cusco</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16</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1.77%</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Amazonas</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latin typeface="Arial Narrow"/>
                        </a:rPr>
                        <a:t>16</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400" b="0" i="0" u="none" strike="noStrike" dirty="0">
                          <a:solidFill>
                            <a:srgbClr val="000000"/>
                          </a:solidFill>
                          <a:latin typeface="Arial Narrow"/>
                        </a:rPr>
                        <a:t>1.77%</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400" b="0" i="0" u="none" strike="noStrike" dirty="0">
                          <a:solidFill>
                            <a:srgbClr val="000000"/>
                          </a:solidFill>
                          <a:latin typeface="Arial Narrow"/>
                        </a:rPr>
                        <a:t>Arequipa</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1400" b="0" i="0" u="none" strike="noStrike" dirty="0">
                          <a:solidFill>
                            <a:srgbClr val="000000"/>
                          </a:solidFill>
                          <a:latin typeface="Arial Narrow"/>
                        </a:rPr>
                        <a:t>13</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MX" sz="1400" b="0" i="0" u="none" strike="noStrike" dirty="0">
                          <a:solidFill>
                            <a:srgbClr val="000000"/>
                          </a:solidFill>
                          <a:latin typeface="Arial Narrow"/>
                        </a:rPr>
                        <a:t>1.44%</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0500">
                <a:tc>
                  <a:txBody>
                    <a:bodyPr/>
                    <a:lstStyle/>
                    <a:p>
                      <a:pPr algn="l" fontAlgn="b"/>
                      <a:r>
                        <a:rPr lang="es-MX" sz="1400" b="0" i="0" u="none" strike="noStrike" dirty="0">
                          <a:solidFill>
                            <a:srgbClr val="000000"/>
                          </a:solidFill>
                          <a:latin typeface="Arial Narrow"/>
                        </a:rPr>
                        <a:t>Puno</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MX" sz="1400" b="0" i="0" u="none" strike="noStrike" dirty="0">
                          <a:solidFill>
                            <a:srgbClr val="000000"/>
                          </a:solidFill>
                          <a:latin typeface="Arial Narrow"/>
                        </a:rPr>
                        <a:t>12</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MX" sz="1400" b="0" i="0" u="none" strike="noStrike" dirty="0">
                          <a:solidFill>
                            <a:srgbClr val="000000"/>
                          </a:solidFill>
                          <a:latin typeface="Arial Narrow"/>
                        </a:rPr>
                        <a:t>1.33%</a:t>
                      </a:r>
                      <a:endParaRPr lang="es-PE" sz="1400" b="0"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0500">
                <a:tc>
                  <a:txBody>
                    <a:bodyPr/>
                    <a:lstStyle/>
                    <a:p>
                      <a:pPr algn="l" fontAlgn="b"/>
                      <a:r>
                        <a:rPr lang="es-PE" sz="1400" b="0" i="0" u="none" strike="noStrike" dirty="0">
                          <a:solidFill>
                            <a:srgbClr val="000000"/>
                          </a:solidFill>
                          <a:latin typeface="Arial Narrow"/>
                        </a:rPr>
                        <a:t>Otros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latin typeface="Arial Narrow"/>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400" b="0" i="0" u="none" strike="noStrike" dirty="0">
                          <a:solidFill>
                            <a:srgbClr val="000000"/>
                          </a:solidFill>
                          <a:latin typeface="Arial Narrow"/>
                        </a:rPr>
                        <a:t>3.85%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s-PE" sz="1400" b="0" i="0" u="none" strike="noStrike" dirty="0">
                          <a:solidFill>
                            <a:srgbClr val="000000"/>
                          </a:solidFill>
                          <a:latin typeface="Arial Narrow"/>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latin typeface="Arial Narrow"/>
                        </a:rPr>
                        <a:t>905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400" b="0" i="0" u="none" strike="noStrike" dirty="0">
                          <a:solidFill>
                            <a:srgbClr val="000000"/>
                          </a:solidFill>
                          <a:latin typeface="Arial Narrow"/>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3 Rectángulo"/>
          <p:cNvSpPr/>
          <p:nvPr/>
        </p:nvSpPr>
        <p:spPr>
          <a:xfrm>
            <a:off x="395536" y="6023029"/>
            <a:ext cx="7560840" cy="646331"/>
          </a:xfrm>
          <a:prstGeom prst="rect">
            <a:avLst/>
          </a:prstGeom>
        </p:spPr>
        <p:txBody>
          <a:bodyPr wrap="square">
            <a:spAutoFit/>
          </a:bodyPr>
          <a:lstStyle/>
          <a:p>
            <a:r>
              <a:rPr lang="es-PE" dirty="0" smtClean="0"/>
              <a:t>Fuente: Unidad de Informática Oficina de Estadística e Informática Hospital San Bartolomé</a:t>
            </a:r>
            <a:endParaRPr lang="es-P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600" b="1" dirty="0" smtClean="0"/>
              <a:t>Matriz de Priorización </a:t>
            </a:r>
            <a:br>
              <a:rPr lang="es-PE" sz="3600" b="1" dirty="0" smtClean="0"/>
            </a:br>
            <a:r>
              <a:rPr lang="es-PE" sz="3600" b="1" dirty="0" smtClean="0"/>
              <a:t>según Matriz de Hanlon</a:t>
            </a:r>
            <a:endParaRPr lang="es-PE" sz="3600" b="1" dirty="0"/>
          </a:p>
        </p:txBody>
      </p:sp>
      <p:graphicFrame>
        <p:nvGraphicFramePr>
          <p:cNvPr id="6" name="5 Tabla"/>
          <p:cNvGraphicFramePr>
            <a:graphicFrameLocks noGrp="1"/>
          </p:cNvGraphicFramePr>
          <p:nvPr>
            <p:extLst>
              <p:ext uri="{D42A27DB-BD31-4B8C-83A1-F6EECF244321}">
                <p14:modId xmlns:p14="http://schemas.microsoft.com/office/powerpoint/2010/main" val="1910923353"/>
              </p:ext>
            </p:extLst>
          </p:nvPr>
        </p:nvGraphicFramePr>
        <p:xfrm>
          <a:off x="683568" y="1427829"/>
          <a:ext cx="7776864" cy="5204376"/>
        </p:xfrm>
        <a:graphic>
          <a:graphicData uri="http://schemas.openxmlformats.org/drawingml/2006/table">
            <a:tbl>
              <a:tblPr>
                <a:tableStyleId>{5C22544A-7EE6-4342-B048-85BDC9FD1C3A}</a:tableStyleId>
              </a:tblPr>
              <a:tblGrid>
                <a:gridCol w="6404476"/>
                <a:gridCol w="1372388"/>
              </a:tblGrid>
              <a:tr h="561011">
                <a:tc>
                  <a:txBody>
                    <a:bodyPr/>
                    <a:lstStyle/>
                    <a:p>
                      <a:pPr algn="ctr" fontAlgn="ctr"/>
                      <a:r>
                        <a:rPr lang="es-PE" sz="1200" b="1" i="0" u="none" strike="noStrike" dirty="0" smtClean="0">
                          <a:solidFill>
                            <a:srgbClr val="000000"/>
                          </a:solidFill>
                          <a:effectLst/>
                          <a:latin typeface="Arial Narrow"/>
                        </a:rPr>
                        <a:t>PROBLEMAS</a:t>
                      </a:r>
                      <a:endParaRPr lang="es-PE" sz="1200" b="1"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1" i="0" u="none" strike="noStrike" dirty="0" smtClean="0">
                          <a:solidFill>
                            <a:srgbClr val="000000"/>
                          </a:solidFill>
                          <a:effectLst/>
                          <a:latin typeface="Arial Narrow"/>
                        </a:rPr>
                        <a:t>PUNTAJE DE PRIORIZACION </a:t>
                      </a:r>
                      <a:endParaRPr lang="es-ES" sz="1200" b="1"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173">
                <a:tc>
                  <a:txBody>
                    <a:bodyPr/>
                    <a:lstStyle/>
                    <a:p>
                      <a:pPr algn="l" fontAlgn="ctr"/>
                      <a:r>
                        <a:rPr lang="es-PE" sz="1200" u="none" strike="noStrike" dirty="0">
                          <a:effectLst/>
                        </a:rPr>
                        <a:t>En el año 2010 se produjo un fallecimiento con el diagnostico de TROMBOSIS MESENTERICA+SHOCK SEPTICO con lo cual la razón de mortalidad materna será de 14.4 y la tasa de mortalidad perinatal de 9 a 13.2 fallecidos por cada 1000 nacidos en el año 2010.</a:t>
                      </a:r>
                      <a:endParaRPr lang="es-PE" sz="12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S" sz="1200" u="none" strike="noStrike">
                          <a:effectLst/>
                        </a:rPr>
                        <a:t>90</a:t>
                      </a:r>
                      <a:endParaRPr lang="es-ES" sz="1200" b="0" i="0" u="none" strike="noStrike">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339432">
                <a:tc>
                  <a:txBody>
                    <a:bodyPr/>
                    <a:lstStyle/>
                    <a:p>
                      <a:pPr algn="l" fontAlgn="ctr"/>
                      <a:r>
                        <a:rPr lang="es-PE" sz="1200" u="none" strike="noStrike" dirty="0">
                          <a:effectLst/>
                        </a:rPr>
                        <a:t>Durante el año 2010 en mayo se presentó el pico más elevado de la Densidad de Incidencia de Infección del Torrente Sanguíneo (ITS) asociada a Catéter Venoso Central (CVC) en la UCI de Neonatología (20,7) que corresponde a un incremento de casos a </a:t>
                      </a:r>
                      <a:r>
                        <a:rPr lang="es-PE" sz="1200" u="none" strike="noStrike" dirty="0" err="1">
                          <a:effectLst/>
                        </a:rPr>
                        <a:t>Candida</a:t>
                      </a:r>
                      <a:r>
                        <a:rPr lang="es-PE" sz="1200" u="none" strike="noStrike" dirty="0">
                          <a:effectLst/>
                        </a:rPr>
                        <a:t> y Estafilococo </a:t>
                      </a:r>
                      <a:r>
                        <a:rPr lang="es-PE" sz="1200" u="none" strike="noStrike" dirty="0" err="1">
                          <a:effectLst/>
                        </a:rPr>
                        <a:t>Coagulasa</a:t>
                      </a:r>
                      <a:r>
                        <a:rPr lang="es-PE" sz="1200" u="none" strike="noStrike" dirty="0">
                          <a:effectLst/>
                        </a:rPr>
                        <a:t> negativo asociada a quiebre de la técnica aséptica durante la instalación y manejo del catéter y sus conexiones, ruptura del circuito cerrado estéril, así como el desplazamiento de los catéteres en el sitio de punción.</a:t>
                      </a:r>
                      <a:endParaRPr lang="es-PE" sz="12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S" sz="1200" u="none" strike="noStrike" dirty="0">
                          <a:effectLst/>
                        </a:rPr>
                        <a:t>80</a:t>
                      </a:r>
                      <a:endParaRPr lang="es-ES" sz="12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0668">
                <a:tc>
                  <a:txBody>
                    <a:bodyPr/>
                    <a:lstStyle/>
                    <a:p>
                      <a:pPr algn="l" fontAlgn="ctr"/>
                      <a:r>
                        <a:rPr lang="es-PE" sz="1200" u="none" strike="noStrike">
                          <a:effectLst/>
                        </a:rPr>
                        <a:t>Los servicios de Ginecoobstetrica y neonatología tienen un rendimiento cama superior a 100.</a:t>
                      </a:r>
                      <a:endParaRPr lang="es-PE" sz="1200" b="0" i="0" u="none" strike="noStrike">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S" sz="1200" u="none" strike="noStrike" dirty="0">
                          <a:effectLst/>
                        </a:rPr>
                        <a:t>70</a:t>
                      </a:r>
                      <a:endParaRPr lang="es-ES" sz="12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80420">
                <a:tc>
                  <a:txBody>
                    <a:bodyPr/>
                    <a:lstStyle/>
                    <a:p>
                      <a:pPr algn="just" fontAlgn="ctr"/>
                      <a:r>
                        <a:rPr lang="es-PE" sz="1200" u="none" strike="noStrike">
                          <a:effectLst/>
                        </a:rPr>
                        <a:t>La mayor insatisfacción presentada por los usuarios externos fue lo relacionado al trato 46% brindado por parte del personal de salud en los diferentes servicios y de los servicios tercerizados</a:t>
                      </a:r>
                      <a:endParaRPr lang="es-PE" sz="1200" b="0" i="0" u="none" strike="noStrike">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u="none" strike="noStrike" dirty="0">
                          <a:effectLst/>
                        </a:rPr>
                        <a:t>42</a:t>
                      </a:r>
                      <a:endParaRPr lang="es-ES" sz="12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200" u="none" strike="noStrike">
                          <a:effectLst/>
                        </a:rPr>
                        <a:t>El promedio de permanencia sobrepasa el estándar esperado en los servicios de Neonatología, Cirugía Pediátrica y Pediatría.</a:t>
                      </a:r>
                      <a:endParaRPr lang="es-PE" sz="1200" b="0" i="0" u="none" strike="noStrike">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u="none" strike="noStrike">
                          <a:effectLst/>
                        </a:rPr>
                        <a:t>40</a:t>
                      </a:r>
                      <a:endParaRPr lang="es-ES" sz="1200" b="0" i="0" u="none" strike="noStrike">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200" u="none" strike="noStrike">
                          <a:effectLst/>
                        </a:rPr>
                        <a:t>El Intervalo de sustitución en el año 2010 muestra que Pediatría y Cirugía pediátrica presentan un intervalo de sustitución por encima de 3 días.</a:t>
                      </a:r>
                      <a:endParaRPr lang="es-PE" sz="1200" b="0" i="0" u="none" strike="noStrike">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u="none" strike="noStrike">
                          <a:effectLst/>
                        </a:rPr>
                        <a:t>30</a:t>
                      </a:r>
                      <a:endParaRPr lang="es-ES" sz="1200" b="0" i="0" u="none" strike="noStrike">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200" u="none" strike="noStrike">
                          <a:effectLst/>
                        </a:rPr>
                        <a:t>Satisfacción de usuario interno está muy por debajo del estándar dentro de nuestro hospital en lo que respecta a la evaluación del usuario interno</a:t>
                      </a:r>
                      <a:endParaRPr lang="es-PE" sz="1200" b="0" i="0" u="none" strike="noStrike">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u="none" strike="noStrike">
                          <a:effectLst/>
                        </a:rPr>
                        <a:t>30</a:t>
                      </a:r>
                      <a:endParaRPr lang="es-ES" sz="1200" b="0" i="0" u="none" strike="noStrike">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200" u="none" strike="noStrike" dirty="0">
                          <a:effectLst/>
                        </a:rPr>
                        <a:t>Los tratamientos especializados que se realicen en el Hospital y la población blanco deben estar de acuerdo a la razón de ser del hospital (ROF).</a:t>
                      </a:r>
                      <a:endParaRPr lang="es-PE" sz="12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u="none" strike="noStrike" dirty="0">
                          <a:effectLst/>
                        </a:rPr>
                        <a:t>24</a:t>
                      </a:r>
                      <a:endParaRPr lang="es-ES" sz="12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66592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600" b="1" dirty="0" smtClean="0"/>
              <a:t>Matriz de Priorización </a:t>
            </a:r>
            <a:br>
              <a:rPr lang="es-PE" sz="3600" b="1" dirty="0" smtClean="0"/>
            </a:br>
            <a:r>
              <a:rPr lang="es-PE" sz="3600" b="1" dirty="0" smtClean="0"/>
              <a:t>según Matriz de Hanlon</a:t>
            </a:r>
            <a:endParaRPr lang="es-PE" sz="3600" b="1" dirty="0"/>
          </a:p>
        </p:txBody>
      </p:sp>
      <p:graphicFrame>
        <p:nvGraphicFramePr>
          <p:cNvPr id="6" name="5 Tabla"/>
          <p:cNvGraphicFramePr>
            <a:graphicFrameLocks noGrp="1"/>
          </p:cNvGraphicFramePr>
          <p:nvPr>
            <p:extLst>
              <p:ext uri="{D42A27DB-BD31-4B8C-83A1-F6EECF244321}">
                <p14:modId xmlns:p14="http://schemas.microsoft.com/office/powerpoint/2010/main" val="2014349771"/>
              </p:ext>
            </p:extLst>
          </p:nvPr>
        </p:nvGraphicFramePr>
        <p:xfrm>
          <a:off x="683568" y="1427829"/>
          <a:ext cx="7776864" cy="4930704"/>
        </p:xfrm>
        <a:graphic>
          <a:graphicData uri="http://schemas.openxmlformats.org/drawingml/2006/table">
            <a:tbl>
              <a:tblPr>
                <a:tableStyleId>{5C22544A-7EE6-4342-B048-85BDC9FD1C3A}</a:tableStyleId>
              </a:tblPr>
              <a:tblGrid>
                <a:gridCol w="6404476"/>
                <a:gridCol w="1372388"/>
              </a:tblGrid>
              <a:tr h="561011">
                <a:tc>
                  <a:txBody>
                    <a:bodyPr/>
                    <a:lstStyle/>
                    <a:p>
                      <a:pPr algn="ctr" fontAlgn="ctr"/>
                      <a:r>
                        <a:rPr lang="es-PE" sz="1200" b="1" i="0" u="none" strike="noStrike" dirty="0" smtClean="0">
                          <a:solidFill>
                            <a:srgbClr val="000000"/>
                          </a:solidFill>
                          <a:effectLst/>
                          <a:latin typeface="+mn-lt"/>
                        </a:rPr>
                        <a:t>PROBLEMAS</a:t>
                      </a:r>
                      <a:endParaRPr lang="es-PE"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1" i="0" u="none" strike="noStrike" dirty="0" smtClean="0">
                          <a:solidFill>
                            <a:srgbClr val="000000"/>
                          </a:solidFill>
                          <a:effectLst/>
                          <a:latin typeface="+mn-lt"/>
                        </a:rPr>
                        <a:t>PUNTAJE DE PRIORIZACION </a:t>
                      </a:r>
                      <a:endParaRPr lang="es-ES"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just" fontAlgn="ctr"/>
                      <a:r>
                        <a:rPr lang="es-PE" sz="1200" b="0" i="0" u="none" strike="noStrike" dirty="0">
                          <a:solidFill>
                            <a:srgbClr val="000000"/>
                          </a:solidFill>
                          <a:effectLst/>
                          <a:latin typeface="+mn-lt"/>
                        </a:rPr>
                        <a:t>La evaluación de la autoevaluación alcanzo  el puntaje de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mn-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4003">
                <a:tc>
                  <a:txBody>
                    <a:bodyPr/>
                    <a:lstStyle/>
                    <a:p>
                      <a:pPr algn="l" fontAlgn="ctr"/>
                      <a:r>
                        <a:rPr lang="es-PE" sz="1200" b="0" i="0" u="none" strike="noStrike" dirty="0">
                          <a:solidFill>
                            <a:srgbClr val="000000"/>
                          </a:solidFill>
                          <a:effectLst/>
                          <a:latin typeface="+mn-lt"/>
                        </a:rPr>
                        <a:t>Se adolece privacidad para entrevistas personales y privadas con “pacientes delicados” o con enfermedades “estigmatizadas” (como TBC, VIH-SIDA).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mn-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just" fontAlgn="ctr"/>
                      <a:r>
                        <a:rPr lang="es-PE" sz="1200" b="0" i="0" u="none" strike="noStrike" dirty="0">
                          <a:solidFill>
                            <a:srgbClr val="000000"/>
                          </a:solidFill>
                          <a:effectLst/>
                          <a:latin typeface="+mn-lt"/>
                        </a:rPr>
                        <a:t>Desde el año 2004 a la fecha se han formulado 20 Proyectos de Inversión Pública de los cuales 6 han sido ejecutados, 3 en reformulación formulación, 2 financiados para el año 2012 y 9 pendientes de ejecución. El grado de ejecución al año 2009 fue de 66.73% y en el año 2010 fue de 51.76%.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mn-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420">
                <a:tc>
                  <a:txBody>
                    <a:bodyPr/>
                    <a:lstStyle/>
                    <a:p>
                      <a:pPr algn="l" fontAlgn="ctr"/>
                      <a:r>
                        <a:rPr lang="es-PE" sz="1200" b="0" i="0" u="none" strike="noStrike" dirty="0">
                          <a:solidFill>
                            <a:srgbClr val="000000"/>
                          </a:solidFill>
                          <a:effectLst/>
                          <a:latin typeface="+mn-lt"/>
                        </a:rPr>
                        <a:t>Los sesgos de información entre la Unidad de estadística y los usuarios internos debe mejorarse a fin de ser concordantes.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mn-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200" b="0" i="0" u="none" strike="noStrike" dirty="0">
                          <a:solidFill>
                            <a:srgbClr val="000000"/>
                          </a:solidFill>
                          <a:effectLst/>
                          <a:latin typeface="+mn-lt"/>
                        </a:rPr>
                        <a:t>La disposición final de los residuos sólidos (Acopio) no cuenta con ambientes independientes separados uno para residuos </a:t>
                      </a:r>
                      <a:r>
                        <a:rPr lang="es-PE" sz="1200" b="0" i="0" u="none" strike="noStrike" dirty="0" err="1">
                          <a:solidFill>
                            <a:srgbClr val="000000"/>
                          </a:solidFill>
                          <a:effectLst/>
                          <a:latin typeface="+mn-lt"/>
                        </a:rPr>
                        <a:t>biocontaminados</a:t>
                      </a:r>
                      <a:r>
                        <a:rPr lang="es-PE" sz="1200" b="0" i="0" u="none" strike="noStrike" dirty="0">
                          <a:solidFill>
                            <a:srgbClr val="000000"/>
                          </a:solidFill>
                          <a:effectLst/>
                          <a:latin typeface="+mn-lt"/>
                        </a:rPr>
                        <a:t> y otro para residuos comunes.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mn-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just" fontAlgn="ctr"/>
                      <a:r>
                        <a:rPr lang="es-PE" sz="1200" b="0" i="0" u="none" strike="noStrike" dirty="0">
                          <a:solidFill>
                            <a:srgbClr val="000000"/>
                          </a:solidFill>
                          <a:effectLst/>
                          <a:latin typeface="+mn-lt"/>
                        </a:rPr>
                        <a:t>Los diagnósticos registrados en consulta ambulatoria y emergencia (Prioridades) no reflejan la especialidad de destino del paciente, con errores de diagnóstico en el orden de registro el cual debe ser concordante con los daños trazadores para la capacidad resolutiva y la complejidad al cual ha sido referido.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mn-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just" fontAlgn="ctr"/>
                      <a:r>
                        <a:rPr lang="es-PE" sz="1200" b="0" i="0" u="none" strike="noStrike">
                          <a:solidFill>
                            <a:srgbClr val="000000"/>
                          </a:solidFill>
                          <a:effectLst/>
                          <a:latin typeface="+mn-lt"/>
                        </a:rPr>
                        <a:t>La evaluación de la autoevaluación alcanzo  el puntaje de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mn-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200" b="0" i="0" u="none" strike="noStrike" dirty="0">
                          <a:solidFill>
                            <a:srgbClr val="000000"/>
                          </a:solidFill>
                          <a:effectLst/>
                          <a:latin typeface="+mn-lt"/>
                        </a:rPr>
                        <a:t>Se adolece privacidad para entrevistas personales y privadas con “pacientes delicados” o con enfermedades “estigmatizadas” (como TBC, VIH-SIDA).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mn-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2392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600" b="1" dirty="0" smtClean="0"/>
              <a:t>Matriz de Priorización de Intervenciones </a:t>
            </a:r>
            <a:br>
              <a:rPr lang="es-PE" sz="3600" b="1" dirty="0" smtClean="0"/>
            </a:br>
            <a:endParaRPr lang="es-PE" sz="3600" b="1" dirty="0"/>
          </a:p>
        </p:txBody>
      </p:sp>
      <p:graphicFrame>
        <p:nvGraphicFramePr>
          <p:cNvPr id="6" name="5 Tabla"/>
          <p:cNvGraphicFramePr>
            <a:graphicFrameLocks noGrp="1"/>
          </p:cNvGraphicFramePr>
          <p:nvPr>
            <p:extLst>
              <p:ext uri="{D42A27DB-BD31-4B8C-83A1-F6EECF244321}">
                <p14:modId xmlns:p14="http://schemas.microsoft.com/office/powerpoint/2010/main" val="1967936487"/>
              </p:ext>
            </p:extLst>
          </p:nvPr>
        </p:nvGraphicFramePr>
        <p:xfrm>
          <a:off x="683568" y="908720"/>
          <a:ext cx="7776864" cy="4871118"/>
        </p:xfrm>
        <a:graphic>
          <a:graphicData uri="http://schemas.openxmlformats.org/drawingml/2006/table">
            <a:tbl>
              <a:tblPr>
                <a:tableStyleId>{5C22544A-7EE6-4342-B048-85BDC9FD1C3A}</a:tableStyleId>
              </a:tblPr>
              <a:tblGrid>
                <a:gridCol w="3512132"/>
                <a:gridCol w="3512132"/>
                <a:gridCol w="752600"/>
              </a:tblGrid>
              <a:tr h="561011">
                <a:tc>
                  <a:txBody>
                    <a:bodyPr/>
                    <a:lstStyle/>
                    <a:p>
                      <a:pPr algn="ctr" fontAlgn="ctr"/>
                      <a:r>
                        <a:rPr lang="es-PE" sz="1200" b="1" i="0" u="none" strike="noStrike" dirty="0" smtClean="0">
                          <a:solidFill>
                            <a:srgbClr val="000000"/>
                          </a:solidFill>
                          <a:effectLst/>
                          <a:latin typeface="+mn-lt"/>
                        </a:rPr>
                        <a:t>PROBLEMAS</a:t>
                      </a:r>
                      <a:endParaRPr lang="es-PE"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1200" b="1" i="0" u="none" strike="noStrike" dirty="0" smtClean="0">
                          <a:solidFill>
                            <a:srgbClr val="000000"/>
                          </a:solidFill>
                          <a:effectLst/>
                          <a:latin typeface="+mn-lt"/>
                        </a:rPr>
                        <a:t>DETERMINACION DE INTERVENCIONES</a:t>
                      </a:r>
                      <a:endParaRPr lang="es-PE"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1" i="0" u="none" strike="noStrike" dirty="0" smtClean="0">
                          <a:solidFill>
                            <a:srgbClr val="000000"/>
                          </a:solidFill>
                          <a:effectLst/>
                          <a:latin typeface="+mn-lt"/>
                        </a:rPr>
                        <a:t>PUNTAJE</a:t>
                      </a:r>
                      <a:endParaRPr lang="es-ES"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just" fontAlgn="ctr"/>
                      <a:r>
                        <a:rPr lang="es-PE" sz="1000" b="0" i="0" u="none" strike="noStrike" dirty="0">
                          <a:solidFill>
                            <a:srgbClr val="000000"/>
                          </a:solidFill>
                          <a:effectLst/>
                          <a:latin typeface="+mn-lt"/>
                        </a:rPr>
                        <a:t>Los diagnósticos registrados en consulta ambulatoria y emergencia (Prioridades) no reflejan la especialidad de destino del paciente, con errores de diagnóstico en el orden de registro el cual debe ser concordante con los daños trazadores para la capacidad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r>
                        <a:rPr lang="es-PE" sz="1000" b="0" i="0" u="none" strike="noStrike">
                          <a:solidFill>
                            <a:srgbClr val="000000"/>
                          </a:solidFill>
                          <a:effectLst/>
                          <a:latin typeface="+mn-lt"/>
                        </a:rPr>
                        <a:t>Operativizar al 100% los sistemas informáticos en los servicios de atención directa y de soporte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effectLst/>
                          <a:latin typeface="+mn-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814003">
                <a:tc>
                  <a:txBody>
                    <a:bodyPr/>
                    <a:lstStyle/>
                    <a:p>
                      <a:pPr algn="l" fontAlgn="ctr"/>
                      <a:r>
                        <a:rPr lang="es-PE" sz="1000" b="0" i="0" u="none" strike="noStrike" dirty="0">
                          <a:solidFill>
                            <a:srgbClr val="000000"/>
                          </a:solidFill>
                          <a:effectLst/>
                          <a:latin typeface="+mn-lt"/>
                        </a:rPr>
                        <a:t>El Intervalo de sustitución en el año 2010 muestra que Pediatría y Cirugía pediátrica presentan un intervalo de sustitución por encima de 3 días.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PE" sz="1000" b="0" i="0" u="none" strike="noStrike">
                          <a:solidFill>
                            <a:srgbClr val="000000"/>
                          </a:solidFill>
                          <a:effectLst/>
                          <a:latin typeface="+mn-lt"/>
                        </a:rPr>
                        <a:t>Incidir en campañas de difusión masivas de las especialidades con mayor intervalo de sustitución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effectLst/>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0668">
                <a:tc>
                  <a:txBody>
                    <a:bodyPr/>
                    <a:lstStyle/>
                    <a:p>
                      <a:pPr algn="l" fontAlgn="ctr"/>
                      <a:r>
                        <a:rPr lang="es-PE" sz="1000" b="0" i="0" u="none" strike="noStrike" dirty="0">
                          <a:solidFill>
                            <a:srgbClr val="000000"/>
                          </a:solidFill>
                          <a:effectLst/>
                          <a:latin typeface="+mn-lt"/>
                        </a:rPr>
                        <a:t>La disposición final de los residuos sólidos (Acopio) no cuenta con ambientes independientes separados uno para residuos </a:t>
                      </a:r>
                      <a:r>
                        <a:rPr lang="es-PE" sz="1000" b="0" i="0" u="none" strike="noStrike" dirty="0" err="1">
                          <a:solidFill>
                            <a:srgbClr val="000000"/>
                          </a:solidFill>
                          <a:effectLst/>
                          <a:latin typeface="+mn-lt"/>
                        </a:rPr>
                        <a:t>biocontaminados</a:t>
                      </a:r>
                      <a:r>
                        <a:rPr lang="es-PE" sz="1000" b="0" i="0" u="none" strike="noStrike" dirty="0">
                          <a:solidFill>
                            <a:srgbClr val="000000"/>
                          </a:solidFill>
                          <a:effectLst/>
                          <a:latin typeface="+mn-lt"/>
                        </a:rPr>
                        <a:t> y otro para residuos comunes.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PE" sz="1000" b="0" i="0" u="none" strike="noStrike" dirty="0">
                          <a:solidFill>
                            <a:srgbClr val="000000"/>
                          </a:solidFill>
                          <a:effectLst/>
                          <a:latin typeface="+mn-lt"/>
                        </a:rPr>
                        <a:t>Se implementa en la cartera de proyectos del Plan Maestro de Inversiones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S" sz="1000" b="0" i="0" u="none" strike="noStrike" dirty="0">
                          <a:solidFill>
                            <a:srgbClr val="000000"/>
                          </a:solidFill>
                          <a:effectLst/>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80420">
                <a:tc>
                  <a:txBody>
                    <a:bodyPr/>
                    <a:lstStyle/>
                    <a:p>
                      <a:pPr algn="l" fontAlgn="ctr"/>
                      <a:r>
                        <a:rPr lang="es-PE" sz="1000" b="0" i="0" u="none" strike="noStrike">
                          <a:solidFill>
                            <a:srgbClr val="000000"/>
                          </a:solidFill>
                          <a:effectLst/>
                          <a:latin typeface="+mn-lt"/>
                        </a:rPr>
                        <a:t>En el año 2010 se produjo un fallecimiento con el diagnostico de TROMBOSIS MESENTERICA+SHOCK SEPTICO con lo cual la razón de mortalidad materna será de 14.4 y la tasa de mortalidad perinatal de 9 a 13.2 fallecidos por cada 1000 nacidos en el año 2010.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000" b="0" i="0" u="none" strike="noStrike" dirty="0">
                          <a:solidFill>
                            <a:srgbClr val="000000"/>
                          </a:solidFill>
                          <a:effectLst/>
                          <a:latin typeface="+mn-lt"/>
                        </a:rPr>
                        <a:t>Se promueve auditoria clínica de pacientes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000" b="0" i="0" u="none" strike="noStrike">
                          <a:solidFill>
                            <a:srgbClr val="000000"/>
                          </a:solidFill>
                          <a:effectLst/>
                          <a:latin typeface="+mn-lt"/>
                        </a:rPr>
                        <a:t>El promedio de permanencia sobrepasa el estándar esperado en los servicios de Neonatología, Cirugía Pediátrica y Pediatría.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Determinar un estudio de demanda oferta que indique el promedio de permanencia ideal en cada especialidad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000" b="0" i="0" u="none" strike="noStrike">
                          <a:solidFill>
                            <a:srgbClr val="000000"/>
                          </a:solidFill>
                          <a:effectLst/>
                          <a:latin typeface="+mn-lt"/>
                        </a:rPr>
                        <a:t>Los servicios de Ginecoobstetrica y neonatología tienen un rendimiento cama superior a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Referir y contrareferir pacientes según complejidad asignada a los establecimientos de la 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000" b="0" i="0" u="none" strike="noStrike">
                          <a:solidFill>
                            <a:srgbClr val="000000"/>
                          </a:solidFill>
                          <a:effectLst/>
                          <a:latin typeface="+mn-lt"/>
                        </a:rPr>
                        <a:t>Los sesgos de información entre la Unidad de estadística y los usuarios internos debe mejorarse a fin de ser concordantes.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Evaluaciones del sistema de información periódicos según puntos muéstrales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000" b="0" i="0" u="none" strike="noStrike">
                          <a:solidFill>
                            <a:srgbClr val="000000"/>
                          </a:solidFill>
                          <a:effectLst/>
                          <a:latin typeface="+mn-lt"/>
                        </a:rPr>
                        <a:t>Durante el año 2010 en mayo se presentó el pico más elevado de la Densidad de Incidencia de Infección del Torrente Sanguíneo (ITS) asociada a Catéter Venoso Central (CVC) en la UCI de Neonatología (20,7) que corresponde a un incremento de casos a Candida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Monitorizar este servicio durante un periodo mínimo de 6  meses en procesos, dotándole de recursos, insumos, equipos, etc.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a:solidFill>
                            <a:srgbClr val="000000"/>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241189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3600" b="1" dirty="0" smtClean="0"/>
              <a:t>Matriz de Priorización de Intervenciones </a:t>
            </a:r>
            <a:br>
              <a:rPr lang="es-PE" sz="3600" b="1" dirty="0" smtClean="0"/>
            </a:br>
            <a:endParaRPr lang="es-PE" sz="3600" b="1" dirty="0"/>
          </a:p>
        </p:txBody>
      </p:sp>
      <p:graphicFrame>
        <p:nvGraphicFramePr>
          <p:cNvPr id="6" name="5 Tabla"/>
          <p:cNvGraphicFramePr>
            <a:graphicFrameLocks noGrp="1"/>
          </p:cNvGraphicFramePr>
          <p:nvPr>
            <p:extLst>
              <p:ext uri="{D42A27DB-BD31-4B8C-83A1-F6EECF244321}">
                <p14:modId xmlns:p14="http://schemas.microsoft.com/office/powerpoint/2010/main" val="102806356"/>
              </p:ext>
            </p:extLst>
          </p:nvPr>
        </p:nvGraphicFramePr>
        <p:xfrm>
          <a:off x="683568" y="1151840"/>
          <a:ext cx="7776864" cy="4149368"/>
        </p:xfrm>
        <a:graphic>
          <a:graphicData uri="http://schemas.openxmlformats.org/drawingml/2006/table">
            <a:tbl>
              <a:tblPr>
                <a:tableStyleId>{5C22544A-7EE6-4342-B048-85BDC9FD1C3A}</a:tableStyleId>
              </a:tblPr>
              <a:tblGrid>
                <a:gridCol w="3512132"/>
                <a:gridCol w="3512132"/>
                <a:gridCol w="752600"/>
              </a:tblGrid>
              <a:tr h="561011">
                <a:tc>
                  <a:txBody>
                    <a:bodyPr/>
                    <a:lstStyle/>
                    <a:p>
                      <a:pPr algn="ctr" fontAlgn="ctr"/>
                      <a:r>
                        <a:rPr lang="es-PE" sz="1200" b="1" i="0" u="none" strike="noStrike" dirty="0" smtClean="0">
                          <a:solidFill>
                            <a:srgbClr val="000000"/>
                          </a:solidFill>
                          <a:effectLst/>
                          <a:latin typeface="+mn-lt"/>
                        </a:rPr>
                        <a:t>PROBLEMAS</a:t>
                      </a:r>
                      <a:endParaRPr lang="es-PE"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1200" b="1" i="0" u="none" strike="noStrike" dirty="0" smtClean="0">
                          <a:solidFill>
                            <a:srgbClr val="000000"/>
                          </a:solidFill>
                          <a:effectLst/>
                          <a:latin typeface="+mn-lt"/>
                        </a:rPr>
                        <a:t>DETERMINACION DE INTERVENCIONES</a:t>
                      </a:r>
                      <a:endParaRPr lang="es-PE"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1" i="0" u="none" strike="noStrike" dirty="0" smtClean="0">
                          <a:solidFill>
                            <a:srgbClr val="000000"/>
                          </a:solidFill>
                          <a:effectLst/>
                          <a:latin typeface="+mn-lt"/>
                        </a:rPr>
                        <a:t>PUNTAJE</a:t>
                      </a:r>
                      <a:endParaRPr lang="es-ES"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l" fontAlgn="ctr"/>
                      <a:r>
                        <a:rPr lang="es-PE" sz="1050" b="0" i="0" u="none" strike="noStrike">
                          <a:solidFill>
                            <a:srgbClr val="000000"/>
                          </a:solidFill>
                          <a:effectLst/>
                          <a:latin typeface="+mj-lt"/>
                        </a:rPr>
                        <a:t>Satisfacción de usuario interno está muy por debajo del estándar dentro de nuestro hospital en lo que respecta a la evaluación del usuario interno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mj-lt"/>
                        </a:rPr>
                        <a:t> Incorporar un plan de atención a los trabajadores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4003">
                <a:tc>
                  <a:txBody>
                    <a:bodyPr/>
                    <a:lstStyle/>
                    <a:p>
                      <a:pPr algn="just" fontAlgn="ctr"/>
                      <a:r>
                        <a:rPr lang="es-PE" sz="1050" b="0" i="0" u="none" strike="noStrike">
                          <a:solidFill>
                            <a:srgbClr val="000000"/>
                          </a:solidFill>
                          <a:effectLst/>
                          <a:latin typeface="+mj-lt"/>
                        </a:rPr>
                        <a:t>La mayor insatisfacción presentada por los usuarios externos fue lo relacionado al trato 46% brindado por parte del personal de salud en los diferentes servicios y de los servicios tercerizados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PE" sz="1050" b="0" i="0" u="none" strike="noStrike">
                          <a:solidFill>
                            <a:srgbClr val="000000"/>
                          </a:solidFill>
                          <a:effectLst/>
                          <a:latin typeface="+mj-lt"/>
                        </a:rPr>
                        <a:t>Capacitar al personal de salud en buen trato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just" fontAlgn="ctr"/>
                      <a:r>
                        <a:rPr lang="es-PE" sz="1050" b="0" i="0" u="none" strike="noStrike">
                          <a:solidFill>
                            <a:srgbClr val="000000"/>
                          </a:solidFill>
                          <a:effectLst/>
                          <a:latin typeface="+mj-lt"/>
                        </a:rPr>
                        <a:t>Desde el año 2004 a la fecha se han formulado 20 Proyectos de Inversión Pública de los cuales 6 han sido ejecutados, 3 en reformulación formulación, 2 financiados para el año 2012 y 9 pendientes de ejecución. El grado de ejecución al año 2009 fue de 66.73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PE" sz="1050" b="0" i="0" u="none" strike="noStrike">
                          <a:solidFill>
                            <a:srgbClr val="000000"/>
                          </a:solidFill>
                          <a:effectLst/>
                          <a:latin typeface="+mj-lt"/>
                        </a:rPr>
                        <a:t>Sistematizar en un gerente de proyectos la ejecución de los mismos.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420">
                <a:tc>
                  <a:txBody>
                    <a:bodyPr/>
                    <a:lstStyle/>
                    <a:p>
                      <a:pPr algn="l" fontAlgn="ctr"/>
                      <a:r>
                        <a:rPr lang="es-PE" sz="1050" b="0" i="0" u="none" strike="noStrike">
                          <a:solidFill>
                            <a:srgbClr val="000000"/>
                          </a:solidFill>
                          <a:effectLst/>
                          <a:latin typeface="+mj-lt"/>
                        </a:rPr>
                        <a:t>Los tratamientos especializados que se realicen en el Hospital y la población blanco deben estar de acuerdo a la razón de ser del hospital (ROF).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050" b="0" i="0" u="none" strike="noStrike">
                          <a:solidFill>
                            <a:srgbClr val="000000"/>
                          </a:solidFill>
                          <a:effectLst/>
                          <a:latin typeface="+mj-lt"/>
                        </a:rPr>
                        <a:t>Cartera de servicios actualizada periódicamente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l" fontAlgn="ctr"/>
                      <a:r>
                        <a:rPr lang="es-PE" sz="1050" b="0" i="0" u="none" strike="noStrike">
                          <a:solidFill>
                            <a:srgbClr val="000000"/>
                          </a:solidFill>
                          <a:effectLst/>
                          <a:latin typeface="+mj-lt"/>
                        </a:rPr>
                        <a:t>Se adolece privacidad para entrevistas personales y privadas con “pacientes delicados” o con enfermedades “estigmatizadas” (como TBC, VIH-SIDA).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050" b="0" i="0" u="none" strike="noStrike">
                          <a:solidFill>
                            <a:srgbClr val="000000"/>
                          </a:solidFill>
                          <a:effectLst/>
                          <a:latin typeface="+mj-lt"/>
                        </a:rPr>
                        <a:t>Se utiliza consultorios con capacidad instalada minima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668">
                <a:tc>
                  <a:txBody>
                    <a:bodyPr/>
                    <a:lstStyle/>
                    <a:p>
                      <a:pPr algn="just" fontAlgn="ctr"/>
                      <a:r>
                        <a:rPr lang="es-PE" sz="1050" b="0" i="0" u="none" strike="noStrike">
                          <a:solidFill>
                            <a:srgbClr val="000000"/>
                          </a:solidFill>
                          <a:effectLst/>
                          <a:latin typeface="+mj-lt"/>
                        </a:rPr>
                        <a:t>La evaluación de la autoevaluación alcanzo  el puntaje de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PE" sz="1050" b="0" i="0" u="none" strike="noStrike" dirty="0">
                          <a:solidFill>
                            <a:srgbClr val="000000"/>
                          </a:solidFill>
                          <a:effectLst/>
                          <a:latin typeface="+mj-lt"/>
                        </a:rPr>
                        <a:t>Evaluar los nudos críticos de su ejecución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01384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395288" y="5445125"/>
            <a:ext cx="8642350" cy="1223963"/>
          </a:xfrm>
          <a:prstGeom prst="rect">
            <a:avLst/>
          </a:prstGeom>
          <a:solidFill>
            <a:srgbClr val="0000FF"/>
          </a:solidFill>
          <a:ln w="9525">
            <a:noFill/>
            <a:miter lim="800000"/>
            <a:headEnd/>
            <a:tailEnd/>
          </a:ln>
          <a:effectLst/>
        </p:spPr>
        <p:txBody>
          <a:bodyPr anchor="ctr"/>
          <a:lstStyle/>
          <a:p>
            <a:pPr algn="ctr" eaLnBrk="0" hangingPunct="0"/>
            <a:r>
              <a:rPr lang="es-PE" sz="4000" b="1" dirty="0">
                <a:solidFill>
                  <a:schemeClr val="bg1"/>
                </a:solidFill>
              </a:rPr>
              <a:t>GRACIAS </a:t>
            </a:r>
            <a:endParaRPr lang="es-ES" sz="4000" b="1" dirty="0">
              <a:solidFill>
                <a:schemeClr val="bg1"/>
              </a:solidFill>
            </a:endParaRPr>
          </a:p>
        </p:txBody>
      </p:sp>
      <p:pic>
        <p:nvPicPr>
          <p:cNvPr id="31751" name="Picture 7" descr="DSC03077"/>
          <p:cNvPicPr>
            <a:picLocks noChangeAspect="1" noChangeArrowheads="1"/>
          </p:cNvPicPr>
          <p:nvPr/>
        </p:nvPicPr>
        <p:blipFill>
          <a:blip r:embed="rId2" cstate="print"/>
          <a:srcRect/>
          <a:stretch>
            <a:fillRect/>
          </a:stretch>
        </p:blipFill>
        <p:spPr bwMode="auto">
          <a:xfrm>
            <a:off x="1082675" y="260350"/>
            <a:ext cx="6729413" cy="50482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7" name="Group 5"/>
          <p:cNvGrpSpPr>
            <a:grpSpLocks noChangeAspect="1"/>
          </p:cNvGrpSpPr>
          <p:nvPr/>
        </p:nvGrpSpPr>
        <p:grpSpPr bwMode="auto">
          <a:xfrm>
            <a:off x="467544" y="980728"/>
            <a:ext cx="8352928" cy="5760640"/>
            <a:chOff x="1474" y="1434"/>
            <a:chExt cx="2192" cy="1496"/>
          </a:xfrm>
        </p:grpSpPr>
        <p:sp>
          <p:nvSpPr>
            <p:cNvPr id="23556" name="AutoShape 4"/>
            <p:cNvSpPr>
              <a:spLocks noChangeAspect="1" noChangeArrowheads="1" noTextEdit="1"/>
            </p:cNvSpPr>
            <p:nvPr/>
          </p:nvSpPr>
          <p:spPr bwMode="auto">
            <a:xfrm>
              <a:off x="1474" y="1434"/>
              <a:ext cx="2192" cy="1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dirty="0"/>
            </a:p>
          </p:txBody>
        </p:sp>
        <p:pic>
          <p:nvPicPr>
            <p:cNvPr id="23558" name="Picture 6"/>
            <p:cNvPicPr>
              <a:picLocks noChangeAspect="1" noChangeArrowheads="1"/>
            </p:cNvPicPr>
            <p:nvPr/>
          </p:nvPicPr>
          <p:blipFill>
            <a:blip r:embed="rId2" cstate="print"/>
            <a:srcRect/>
            <a:stretch>
              <a:fillRect/>
            </a:stretch>
          </p:blipFill>
          <p:spPr bwMode="auto">
            <a:xfrm>
              <a:off x="1474" y="1434"/>
              <a:ext cx="2195" cy="1500"/>
            </a:xfrm>
            <a:prstGeom prst="rect">
              <a:avLst/>
            </a:prstGeom>
            <a:noFill/>
            <a:ln w="9525">
              <a:noFill/>
              <a:miter lim="800000"/>
              <a:headEnd/>
              <a:tailEnd/>
            </a:ln>
          </p:spPr>
        </p:pic>
      </p:grpSp>
      <p:sp>
        <p:nvSpPr>
          <p:cNvPr id="3" name="2 CuadroTexto"/>
          <p:cNvSpPr txBox="1"/>
          <p:nvPr/>
        </p:nvSpPr>
        <p:spPr>
          <a:xfrm>
            <a:off x="827584" y="514926"/>
            <a:ext cx="7560840" cy="369332"/>
          </a:xfrm>
          <a:prstGeom prst="rect">
            <a:avLst/>
          </a:prstGeom>
          <a:noFill/>
        </p:spPr>
        <p:txBody>
          <a:bodyPr wrap="square" rtlCol="0">
            <a:spAutoFit/>
          </a:bodyPr>
          <a:lstStyle/>
          <a:p>
            <a:pPr algn="ctr"/>
            <a:r>
              <a:rPr lang="es-PE" b="1" dirty="0" smtClean="0">
                <a:latin typeface="Arial" pitchFamily="34" charset="0"/>
                <a:cs typeface="Arial" pitchFamily="34" charset="0"/>
              </a:rPr>
              <a:t>CARACETRISTICAS DEMOGRAFICAS</a:t>
            </a:r>
            <a:endParaRPr lang="es-P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5" name="Group 5"/>
          <p:cNvGrpSpPr>
            <a:grpSpLocks noChangeAspect="1"/>
          </p:cNvGrpSpPr>
          <p:nvPr/>
        </p:nvGrpSpPr>
        <p:grpSpPr bwMode="auto">
          <a:xfrm>
            <a:off x="539552" y="980728"/>
            <a:ext cx="8063728" cy="5634742"/>
            <a:chOff x="1346" y="2349"/>
            <a:chExt cx="2203" cy="1403"/>
          </a:xfrm>
        </p:grpSpPr>
        <p:sp>
          <p:nvSpPr>
            <p:cNvPr id="25604" name="AutoShape 4"/>
            <p:cNvSpPr>
              <a:spLocks noChangeAspect="1" noChangeArrowheads="1" noTextEdit="1"/>
            </p:cNvSpPr>
            <p:nvPr/>
          </p:nvSpPr>
          <p:spPr bwMode="auto">
            <a:xfrm>
              <a:off x="1346" y="2349"/>
              <a:ext cx="2200" cy="1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dirty="0"/>
            </a:p>
          </p:txBody>
        </p:sp>
        <p:pic>
          <p:nvPicPr>
            <p:cNvPr id="25606" name="Picture 6"/>
            <p:cNvPicPr>
              <a:picLocks noChangeAspect="1" noChangeArrowheads="1"/>
            </p:cNvPicPr>
            <p:nvPr/>
          </p:nvPicPr>
          <p:blipFill>
            <a:blip r:embed="rId2" cstate="print"/>
            <a:srcRect/>
            <a:stretch>
              <a:fillRect/>
            </a:stretch>
          </p:blipFill>
          <p:spPr bwMode="auto">
            <a:xfrm>
              <a:off x="1346" y="2349"/>
              <a:ext cx="2203" cy="1403"/>
            </a:xfrm>
            <a:prstGeom prst="rect">
              <a:avLst/>
            </a:prstGeom>
            <a:noFill/>
            <a:ln w="9525">
              <a:noFill/>
              <a:miter lim="800000"/>
              <a:headEnd/>
              <a:tailEnd/>
            </a:ln>
          </p:spPr>
        </p:pic>
      </p:grpSp>
      <p:sp>
        <p:nvSpPr>
          <p:cNvPr id="5" name="4 CuadroTexto"/>
          <p:cNvSpPr txBox="1"/>
          <p:nvPr/>
        </p:nvSpPr>
        <p:spPr>
          <a:xfrm>
            <a:off x="827584" y="514926"/>
            <a:ext cx="7560840" cy="369332"/>
          </a:xfrm>
          <a:prstGeom prst="rect">
            <a:avLst/>
          </a:prstGeom>
          <a:noFill/>
        </p:spPr>
        <p:txBody>
          <a:bodyPr wrap="square" rtlCol="0">
            <a:spAutoFit/>
          </a:bodyPr>
          <a:lstStyle/>
          <a:p>
            <a:pPr algn="ctr"/>
            <a:r>
              <a:rPr lang="es-PE" b="1" dirty="0" smtClean="0">
                <a:latin typeface="Arial" pitchFamily="34" charset="0"/>
                <a:cs typeface="Arial" pitchFamily="34" charset="0"/>
              </a:rPr>
              <a:t>CARACETRISTICAS EDUCATIVAS</a:t>
            </a:r>
            <a:endParaRPr lang="es-P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9" name="Group 5"/>
          <p:cNvGrpSpPr>
            <a:grpSpLocks noChangeAspect="1"/>
          </p:cNvGrpSpPr>
          <p:nvPr/>
        </p:nvGrpSpPr>
        <p:grpSpPr bwMode="auto">
          <a:xfrm>
            <a:off x="251520" y="260648"/>
            <a:ext cx="8424936" cy="6597352"/>
            <a:chOff x="1332" y="778"/>
            <a:chExt cx="2236" cy="1489"/>
          </a:xfrm>
        </p:grpSpPr>
        <p:sp>
          <p:nvSpPr>
            <p:cNvPr id="26628" name="AutoShape 4"/>
            <p:cNvSpPr>
              <a:spLocks noChangeAspect="1" noChangeArrowheads="1" noTextEdit="1"/>
            </p:cNvSpPr>
            <p:nvPr/>
          </p:nvSpPr>
          <p:spPr bwMode="auto">
            <a:xfrm>
              <a:off x="1332" y="778"/>
              <a:ext cx="2236" cy="1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PE" dirty="0"/>
            </a:p>
          </p:txBody>
        </p:sp>
        <p:pic>
          <p:nvPicPr>
            <p:cNvPr id="26630" name="Picture 6"/>
            <p:cNvPicPr>
              <a:picLocks noChangeAspect="1" noChangeArrowheads="1"/>
            </p:cNvPicPr>
            <p:nvPr/>
          </p:nvPicPr>
          <p:blipFill>
            <a:blip r:embed="rId3" cstate="print"/>
            <a:srcRect/>
            <a:stretch>
              <a:fillRect/>
            </a:stretch>
          </p:blipFill>
          <p:spPr bwMode="auto">
            <a:xfrm>
              <a:off x="1332" y="778"/>
              <a:ext cx="2240" cy="149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TC010274802[[fn=Tema Luz de fuego]]</Template>
  <TotalTime>751</TotalTime>
  <Words>4187</Words>
  <Application>Microsoft Office PowerPoint</Application>
  <PresentationFormat>Presentación en pantalla (4:3)</PresentationFormat>
  <Paragraphs>1661</Paragraphs>
  <Slides>64</Slides>
  <Notes>1</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Tema de Office</vt:lpstr>
      <vt:lpstr>Presentación de PowerPoint</vt:lpstr>
      <vt:lpstr>ANÁLISIS DE SITUACIÓN DE SALUD HOSPITALARIA -ASISHO</vt:lpstr>
      <vt:lpstr>Análisis de los determinantes y del estado de salud a nivel hospitalario -HONADOMANI San Bartolomé (Ubicación geográfica)</vt:lpstr>
      <vt:lpstr>Pirámide Poblacional de la Demanda del año 2010 </vt:lpstr>
      <vt:lpstr>Población atendida según procedencia de distritos de Lima - Año 2010  ( Perfil de procedencia)</vt:lpstr>
      <vt:lpstr>Población atendida según  procedencia de otros Departamentos-Año 2010</vt:lpstr>
      <vt:lpstr>Presentación de PowerPoint</vt:lpstr>
      <vt:lpstr>Presentación de PowerPoint</vt:lpstr>
      <vt:lpstr>Presentación de PowerPoint</vt:lpstr>
      <vt:lpstr>CARACETRISTICAS SOCIOECONOMICAS</vt:lpstr>
      <vt:lpstr>Análisis de los determinantes políticos, organizaciones, estructurales, económicos e inversiones del sistema hospitalario</vt:lpstr>
      <vt:lpstr>Distribución del personal por Cargos según clasificación de grupo ocupacional  2010</vt:lpstr>
      <vt:lpstr>Camas Presupuestadas/reales según Departamento - año 2010</vt:lpstr>
      <vt:lpstr>Listado de equipamiento de equipos biomédicos  y mobiliario  según Unidad</vt:lpstr>
      <vt:lpstr>Ejecución del gasto por genérica de gasto del año 2010</vt:lpstr>
      <vt:lpstr>Evolución del presupuesto por resultados  PPR  Año 2010 </vt:lpstr>
      <vt:lpstr>Desembolsos de dinero por prestaciones de seguro de salud  año 2010</vt:lpstr>
      <vt:lpstr>PIP según monto de inversión presupuestado y grado de ejecución </vt:lpstr>
      <vt:lpstr>Análisis de los determinantes relacionados a los servicios de salud a nivel hospitalario Producción de consulta externa e indicador de rendimiento hora- Año 2010</vt:lpstr>
      <vt:lpstr>Movimiento hospitalario según Departamento-Servicios del año 2010 </vt:lpstr>
      <vt:lpstr>Promedio de permanencia  Años2005-2010</vt:lpstr>
      <vt:lpstr>Porcentaje de Ocupación Cama Años 2005-2010</vt:lpstr>
      <vt:lpstr>Intervalo de Sustitución  Años 2005-2010</vt:lpstr>
      <vt:lpstr>Rendimiento Cama HONADOMANI  Años 2005-2010</vt:lpstr>
      <vt:lpstr>Porcentaje de Cesáreas  Años 2007-2010 </vt:lpstr>
      <vt:lpstr>Porcentaje de Abortos  Años 2007-2010</vt:lpstr>
      <vt:lpstr>Atenciones de emergencia Años  2007-2010 </vt:lpstr>
      <vt:lpstr>Tasa de rendimiento de quirófano Años 2009-2010 </vt:lpstr>
      <vt:lpstr>Tasa de intervenciones en Emergencia Años  2009-2010 </vt:lpstr>
      <vt:lpstr>Complicaciones en Sala de Operaciones Años  2009-2010 </vt:lpstr>
      <vt:lpstr>Tasa de cirugías suspendidas Años 2009-2010</vt:lpstr>
      <vt:lpstr> Porcentaje de Pacientes Re intervenidos  Cirugía Pediátrica Año 2010 </vt:lpstr>
      <vt:lpstr>Partos hospitalarios Años 2009-2010</vt:lpstr>
      <vt:lpstr>Partos complicados Años 2009-2010</vt:lpstr>
      <vt:lpstr>Tasa de cesáreas Años  2009-2010</vt:lpstr>
      <vt:lpstr>ESTRATEGIAS SANITARIAS</vt:lpstr>
      <vt:lpstr>Atenciones por SOAT, año 2008-2010 HONADOMANI San Bartolomé</vt:lpstr>
      <vt:lpstr>Atenciones por SIS (LPIS-PEAS) según componente, año 2008-2010</vt:lpstr>
      <vt:lpstr>Referencias admitidas/emitidas año 2010</vt:lpstr>
      <vt:lpstr>Referencias de emergencia admitidas y no admitidas en los años 2009-2010</vt:lpstr>
      <vt:lpstr>Exámenes Diagnostico por Imágenes –Año 2010 </vt:lpstr>
      <vt:lpstr>Medicina de Rehabilitación Años 2006- 2010 </vt:lpstr>
      <vt:lpstr>Muestras de Citología Procesadas  Anatomía Patológica- Año 2009-2010</vt:lpstr>
      <vt:lpstr>Necropsias realizadas en Laboratorio y Patología Quirúrgica-Año 2010</vt:lpstr>
      <vt:lpstr>Diagnósticos de Egresos Hospitalarios  Gineco-Obstetricia Año 2010 </vt:lpstr>
      <vt:lpstr>Diagnósticos de Egresos Hospitalarios  Pediatría Año 2010</vt:lpstr>
      <vt:lpstr>Diagnósticos de Egresos Hospitalarios  Cirugía Pediátrica Año 2010</vt:lpstr>
      <vt:lpstr>Morbilidad por Emergencias   Gineco-Obstetricia Año-2010</vt:lpstr>
      <vt:lpstr>Morbilidad por Emergencias  Pediatría Año 2010</vt:lpstr>
      <vt:lpstr>Morbilidad por Emergencias   Cirugía Pediátrica  Año 2010</vt:lpstr>
      <vt:lpstr>Morbilidad en Consulta Externa  Ginecología Año 2010</vt:lpstr>
      <vt:lpstr>Morbilidad en Consulta Externa  Obstetricia Año 2010</vt:lpstr>
      <vt:lpstr>Morbilidad en Consulta Externa  Pediatria Año 2010</vt:lpstr>
      <vt:lpstr>Morbilidad en Consulta Externa  Cirugía Pediátrica Año 2010</vt:lpstr>
      <vt:lpstr>Tasa de Infecciones del Sitio Operatorio Asociada a Cesárea, Hospital “San Bartolomé” 2006 – 2010 </vt:lpstr>
      <vt:lpstr>Tasa de Endometritis Puerperal asociada a Parto Vaginal, Año 2006 – 2010 </vt:lpstr>
      <vt:lpstr>Accidentes de exposición a sangre y fluidos corporales  Años 2005-2010</vt:lpstr>
      <vt:lpstr>Razón de Mortalidad Materna  2000-2010</vt:lpstr>
      <vt:lpstr>Tasa de Mortalidad Neonatal  2001-2010 </vt:lpstr>
      <vt:lpstr>Matriz de Priorización  según Matriz de Hanlon</vt:lpstr>
      <vt:lpstr>Matriz de Priorización  según Matriz de Hanlon</vt:lpstr>
      <vt:lpstr>Matriz de Priorización de Intervenciones  </vt:lpstr>
      <vt:lpstr>Matriz de Priorización de Intervenciones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Carlos</dc:creator>
  <cp:lastModifiedBy>Monica Carpio</cp:lastModifiedBy>
  <cp:revision>121</cp:revision>
  <dcterms:created xsi:type="dcterms:W3CDTF">2012-03-27T20:12:05Z</dcterms:created>
  <dcterms:modified xsi:type="dcterms:W3CDTF">2012-03-28T21:51:05Z</dcterms:modified>
</cp:coreProperties>
</file>