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3"/>
  </p:notesMasterIdLst>
  <p:sldIdLst>
    <p:sldId id="260" r:id="rId2"/>
    <p:sldId id="256" r:id="rId3"/>
    <p:sldId id="290" r:id="rId4"/>
    <p:sldId id="257" r:id="rId5"/>
    <p:sldId id="259" r:id="rId6"/>
    <p:sldId id="289" r:id="rId7"/>
    <p:sldId id="263" r:id="rId8"/>
    <p:sldId id="271" r:id="rId9"/>
    <p:sldId id="273" r:id="rId10"/>
    <p:sldId id="266" r:id="rId11"/>
    <p:sldId id="265" r:id="rId12"/>
    <p:sldId id="267" r:id="rId13"/>
    <p:sldId id="269" r:id="rId14"/>
    <p:sldId id="270" r:id="rId15"/>
    <p:sldId id="275" r:id="rId16"/>
    <p:sldId id="280" r:id="rId17"/>
    <p:sldId id="282" r:id="rId18"/>
    <p:sldId id="283" r:id="rId19"/>
    <p:sldId id="285" r:id="rId20"/>
    <p:sldId id="286" r:id="rId21"/>
    <p:sldId id="288" r:id="rId2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62" d="100"/>
          <a:sy n="62" d="100"/>
        </p:scale>
        <p:origin x="-223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98D9C-D9AB-4F84-82F9-C8F3045B8DC4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DCD12-41E0-417B-984F-A8630B5D7F5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9664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3BE88-D13F-4B0F-8582-9046D1C716FA}" type="slidenum">
              <a:rPr lang="es-ES"/>
              <a:pPr/>
              <a:t>14</a:t>
            </a:fld>
            <a:endParaRPr lang="es-E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AB595F8-75C9-4115-B187-5FD826D5872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46C493-A630-4033-A1D3-783A640F47C9}" type="datetimeFigureOut">
              <a:rPr lang="es-PE" smtClean="0"/>
              <a:pPr/>
              <a:t>29/03/2012</a:t>
            </a:fld>
            <a:endParaRPr lang="es-PE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D2ACC5-82D4-445E-B6AD-5C6B4EE16D47}" type="slidenum">
              <a:rPr lang="es-PE" smtClean="0"/>
              <a:pPr/>
              <a:t>‹#›</a:t>
            </a:fld>
            <a:endParaRPr lang="es-PE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772816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5400" b="1" dirty="0" smtClean="0">
                <a:latin typeface="Arial Narrow" pitchFamily="34" charset="0"/>
                <a:cs typeface="Arial" pitchFamily="34" charset="0"/>
              </a:rPr>
              <a:t>Situación Actual y Perspectivas  de la Gestión Hospitalaria</a:t>
            </a:r>
            <a:endParaRPr lang="es-PE" sz="54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566124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latin typeface="Arial Narrow" pitchFamily="34" charset="0"/>
              </a:rPr>
              <a:t>Dra. Doris </a:t>
            </a:r>
            <a:r>
              <a:rPr lang="es-PE" sz="2400" b="1" dirty="0" err="1" smtClean="0">
                <a:latin typeface="Arial Narrow" pitchFamily="34" charset="0"/>
              </a:rPr>
              <a:t>Lituma</a:t>
            </a:r>
            <a:r>
              <a:rPr lang="es-PE" sz="2400" b="1" dirty="0" smtClean="0">
                <a:latin typeface="Arial Narrow" pitchFamily="34" charset="0"/>
              </a:rPr>
              <a:t> Aguirre </a:t>
            </a:r>
          </a:p>
          <a:p>
            <a:r>
              <a:rPr lang="es-PE" sz="2400" b="1" dirty="0" smtClean="0">
                <a:latin typeface="Arial Narrow" pitchFamily="34" charset="0"/>
              </a:rPr>
              <a:t>Directora General de Salud de las Personas</a:t>
            </a:r>
          </a:p>
          <a:p>
            <a:r>
              <a:rPr lang="es-PE" sz="2400" b="1" dirty="0" smtClean="0">
                <a:latin typeface="Arial Narrow" pitchFamily="34" charset="0"/>
              </a:rPr>
              <a:t>Ministerio de Salud</a:t>
            </a:r>
            <a:endParaRPr lang="es-PE" sz="2400" b="1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79512" y="1340768"/>
            <a:ext cx="8686800" cy="49530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E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23112" y="5184106"/>
            <a:ext cx="1371600" cy="1033462"/>
            <a:chOff x="12938" y="7995"/>
            <a:chExt cx="2340" cy="1626"/>
          </a:xfrm>
        </p:grpSpPr>
        <p:sp>
          <p:nvSpPr>
            <p:cNvPr id="46084" name="Rectangle 4"/>
            <p:cNvSpPr>
              <a:spLocks noChangeArrowheads="1"/>
            </p:cNvSpPr>
            <p:nvPr/>
          </p:nvSpPr>
          <p:spPr bwMode="auto">
            <a:xfrm>
              <a:off x="12938" y="8001"/>
              <a:ext cx="234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es-PE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938" y="7995"/>
              <a:ext cx="2340" cy="1626"/>
              <a:chOff x="2448" y="7896"/>
              <a:chExt cx="1728" cy="1380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2448" y="7896"/>
                <a:ext cx="1728" cy="1380"/>
                <a:chOff x="2448" y="7896"/>
                <a:chExt cx="1728" cy="1380"/>
              </a:xfrm>
            </p:grpSpPr>
            <p:sp>
              <p:nvSpPr>
                <p:cNvPr id="46087" name="Rectangle 7"/>
                <p:cNvSpPr>
                  <a:spLocks noChangeArrowheads="1"/>
                </p:cNvSpPr>
                <p:nvPr/>
              </p:nvSpPr>
              <p:spPr bwMode="auto">
                <a:xfrm>
                  <a:off x="2448" y="7896"/>
                  <a:ext cx="1728" cy="1380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PE"/>
                </a:p>
              </p:txBody>
            </p:sp>
            <p:sp>
              <p:nvSpPr>
                <p:cNvPr id="46088" name="Freeform 8"/>
                <p:cNvSpPr>
                  <a:spLocks/>
                </p:cNvSpPr>
                <p:nvPr/>
              </p:nvSpPr>
              <p:spPr bwMode="auto">
                <a:xfrm>
                  <a:off x="3312" y="7904"/>
                  <a:ext cx="853" cy="82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5" y="1325"/>
                    </a:cxn>
                    <a:cxn ang="0">
                      <a:pos x="1551" y="1337"/>
                    </a:cxn>
                    <a:cxn ang="0">
                      <a:pos x="1547" y="1366"/>
                    </a:cxn>
                    <a:cxn ang="0">
                      <a:pos x="1554" y="1403"/>
                    </a:cxn>
                    <a:cxn ang="0">
                      <a:pos x="1566" y="1448"/>
                    </a:cxn>
                    <a:cxn ang="0">
                      <a:pos x="1573" y="1490"/>
                    </a:cxn>
                    <a:cxn ang="0">
                      <a:pos x="1570" y="1530"/>
                    </a:cxn>
                    <a:cxn ang="0">
                      <a:pos x="1558" y="1570"/>
                    </a:cxn>
                    <a:cxn ang="0">
                      <a:pos x="1530" y="1603"/>
                    </a:cxn>
                    <a:cxn ang="0">
                      <a:pos x="1499" y="1629"/>
                    </a:cxn>
                    <a:cxn ang="0">
                      <a:pos x="1461" y="1647"/>
                    </a:cxn>
                    <a:cxn ang="0">
                      <a:pos x="1412" y="1657"/>
                    </a:cxn>
                    <a:cxn ang="0">
                      <a:pos x="1369" y="1659"/>
                    </a:cxn>
                    <a:cxn ang="0">
                      <a:pos x="1332" y="1654"/>
                    </a:cxn>
                    <a:cxn ang="0">
                      <a:pos x="1294" y="1643"/>
                    </a:cxn>
                    <a:cxn ang="0">
                      <a:pos x="1263" y="1622"/>
                    </a:cxn>
                    <a:cxn ang="0">
                      <a:pos x="1233" y="1591"/>
                    </a:cxn>
                    <a:cxn ang="0">
                      <a:pos x="1209" y="1557"/>
                    </a:cxn>
                    <a:cxn ang="0">
                      <a:pos x="1196" y="1510"/>
                    </a:cxn>
                    <a:cxn ang="0">
                      <a:pos x="1202" y="1462"/>
                    </a:cxn>
                    <a:cxn ang="0">
                      <a:pos x="1214" y="1415"/>
                    </a:cxn>
                    <a:cxn ang="0">
                      <a:pos x="1224" y="1368"/>
                    </a:cxn>
                    <a:cxn ang="0">
                      <a:pos x="1223" y="1346"/>
                    </a:cxn>
                    <a:cxn ang="0">
                      <a:pos x="934" y="1334"/>
                    </a:cxn>
                    <a:cxn ang="0">
                      <a:pos x="937" y="1255"/>
                    </a:cxn>
                    <a:cxn ang="0">
                      <a:pos x="931" y="1204"/>
                    </a:cxn>
                    <a:cxn ang="0">
                      <a:pos x="920" y="1173"/>
                    </a:cxn>
                    <a:cxn ang="0">
                      <a:pos x="896" y="1147"/>
                    </a:cxn>
                    <a:cxn ang="0">
                      <a:pos x="863" y="1131"/>
                    </a:cxn>
                    <a:cxn ang="0">
                      <a:pos x="824" y="1127"/>
                    </a:cxn>
                    <a:cxn ang="0">
                      <a:pos x="766" y="1130"/>
                    </a:cxn>
                    <a:cxn ang="0">
                      <a:pos x="711" y="1134"/>
                    </a:cxn>
                    <a:cxn ang="0">
                      <a:pos x="655" y="1134"/>
                    </a:cxn>
                    <a:cxn ang="0">
                      <a:pos x="599" y="1124"/>
                    </a:cxn>
                    <a:cxn ang="0">
                      <a:pos x="556" y="1099"/>
                    </a:cxn>
                    <a:cxn ang="0">
                      <a:pos x="531" y="1065"/>
                    </a:cxn>
                    <a:cxn ang="0">
                      <a:pos x="520" y="1019"/>
                    </a:cxn>
                    <a:cxn ang="0">
                      <a:pos x="522" y="967"/>
                    </a:cxn>
                    <a:cxn ang="0">
                      <a:pos x="514" y="920"/>
                    </a:cxn>
                    <a:cxn ang="0">
                      <a:pos x="503" y="890"/>
                    </a:cxn>
                    <a:cxn ang="0">
                      <a:pos x="485" y="871"/>
                    </a:cxn>
                    <a:cxn ang="0">
                      <a:pos x="443" y="852"/>
                    </a:cxn>
                    <a:cxn ang="0">
                      <a:pos x="389" y="837"/>
                    </a:cxn>
                    <a:cxn ang="0">
                      <a:pos x="328" y="827"/>
                    </a:cxn>
                    <a:cxn ang="0">
                      <a:pos x="282" y="812"/>
                    </a:cxn>
                    <a:cxn ang="0">
                      <a:pos x="242" y="790"/>
                    </a:cxn>
                    <a:cxn ang="0">
                      <a:pos x="210" y="759"/>
                    </a:cxn>
                    <a:cxn ang="0">
                      <a:pos x="189" y="720"/>
                    </a:cxn>
                    <a:cxn ang="0">
                      <a:pos x="186" y="677"/>
                    </a:cxn>
                    <a:cxn ang="0">
                      <a:pos x="198" y="630"/>
                    </a:cxn>
                    <a:cxn ang="0">
                      <a:pos x="208" y="577"/>
                    </a:cxn>
                    <a:cxn ang="0">
                      <a:pos x="217" y="527"/>
                    </a:cxn>
                    <a:cxn ang="0">
                      <a:pos x="208" y="476"/>
                    </a:cxn>
                    <a:cxn ang="0">
                      <a:pos x="188" y="430"/>
                    </a:cxn>
                    <a:cxn ang="0">
                      <a:pos x="167" y="402"/>
                    </a:cxn>
                    <a:cxn ang="0">
                      <a:pos x="140" y="377"/>
                    </a:cxn>
                    <a:cxn ang="0">
                      <a:pos x="109" y="359"/>
                    </a:cxn>
                    <a:cxn ang="0">
                      <a:pos x="69" y="348"/>
                    </a:cxn>
                    <a:cxn ang="0">
                      <a:pos x="22" y="346"/>
                    </a:cxn>
                  </a:cxnLst>
                  <a:rect l="0" t="0" r="r" b="b"/>
                  <a:pathLst>
                    <a:path w="1705" h="1659">
                      <a:moveTo>
                        <a:pt x="0" y="346"/>
                      </a:moveTo>
                      <a:lnTo>
                        <a:pt x="0" y="0"/>
                      </a:lnTo>
                      <a:lnTo>
                        <a:pt x="1703" y="0"/>
                      </a:lnTo>
                      <a:lnTo>
                        <a:pt x="1705" y="1325"/>
                      </a:lnTo>
                      <a:lnTo>
                        <a:pt x="1557" y="1325"/>
                      </a:lnTo>
                      <a:lnTo>
                        <a:pt x="1551" y="1337"/>
                      </a:lnTo>
                      <a:lnTo>
                        <a:pt x="1547" y="1353"/>
                      </a:lnTo>
                      <a:lnTo>
                        <a:pt x="1547" y="1366"/>
                      </a:lnTo>
                      <a:lnTo>
                        <a:pt x="1548" y="1382"/>
                      </a:lnTo>
                      <a:lnTo>
                        <a:pt x="1554" y="1403"/>
                      </a:lnTo>
                      <a:lnTo>
                        <a:pt x="1560" y="1430"/>
                      </a:lnTo>
                      <a:lnTo>
                        <a:pt x="1566" y="1448"/>
                      </a:lnTo>
                      <a:lnTo>
                        <a:pt x="1570" y="1470"/>
                      </a:lnTo>
                      <a:lnTo>
                        <a:pt x="1573" y="1490"/>
                      </a:lnTo>
                      <a:lnTo>
                        <a:pt x="1573" y="1511"/>
                      </a:lnTo>
                      <a:lnTo>
                        <a:pt x="1570" y="1530"/>
                      </a:lnTo>
                      <a:lnTo>
                        <a:pt x="1566" y="1551"/>
                      </a:lnTo>
                      <a:lnTo>
                        <a:pt x="1558" y="1570"/>
                      </a:lnTo>
                      <a:lnTo>
                        <a:pt x="1547" y="1585"/>
                      </a:lnTo>
                      <a:lnTo>
                        <a:pt x="1530" y="1603"/>
                      </a:lnTo>
                      <a:lnTo>
                        <a:pt x="1514" y="1616"/>
                      </a:lnTo>
                      <a:lnTo>
                        <a:pt x="1499" y="1629"/>
                      </a:lnTo>
                      <a:lnTo>
                        <a:pt x="1482" y="1640"/>
                      </a:lnTo>
                      <a:lnTo>
                        <a:pt x="1461" y="1647"/>
                      </a:lnTo>
                      <a:lnTo>
                        <a:pt x="1436" y="1654"/>
                      </a:lnTo>
                      <a:lnTo>
                        <a:pt x="1412" y="1657"/>
                      </a:lnTo>
                      <a:lnTo>
                        <a:pt x="1391" y="1659"/>
                      </a:lnTo>
                      <a:lnTo>
                        <a:pt x="1369" y="1659"/>
                      </a:lnTo>
                      <a:lnTo>
                        <a:pt x="1349" y="1657"/>
                      </a:lnTo>
                      <a:lnTo>
                        <a:pt x="1332" y="1654"/>
                      </a:lnTo>
                      <a:lnTo>
                        <a:pt x="1313" y="1649"/>
                      </a:lnTo>
                      <a:lnTo>
                        <a:pt x="1294" y="1643"/>
                      </a:lnTo>
                      <a:lnTo>
                        <a:pt x="1279" y="1634"/>
                      </a:lnTo>
                      <a:lnTo>
                        <a:pt x="1263" y="1622"/>
                      </a:lnTo>
                      <a:lnTo>
                        <a:pt x="1248" y="1607"/>
                      </a:lnTo>
                      <a:lnTo>
                        <a:pt x="1233" y="1591"/>
                      </a:lnTo>
                      <a:lnTo>
                        <a:pt x="1220" y="1575"/>
                      </a:lnTo>
                      <a:lnTo>
                        <a:pt x="1209" y="1557"/>
                      </a:lnTo>
                      <a:lnTo>
                        <a:pt x="1202" y="1535"/>
                      </a:lnTo>
                      <a:lnTo>
                        <a:pt x="1196" y="1510"/>
                      </a:lnTo>
                      <a:lnTo>
                        <a:pt x="1196" y="1486"/>
                      </a:lnTo>
                      <a:lnTo>
                        <a:pt x="1202" y="1462"/>
                      </a:lnTo>
                      <a:lnTo>
                        <a:pt x="1208" y="1439"/>
                      </a:lnTo>
                      <a:lnTo>
                        <a:pt x="1214" y="1415"/>
                      </a:lnTo>
                      <a:lnTo>
                        <a:pt x="1221" y="1388"/>
                      </a:lnTo>
                      <a:lnTo>
                        <a:pt x="1224" y="1368"/>
                      </a:lnTo>
                      <a:lnTo>
                        <a:pt x="1224" y="1356"/>
                      </a:lnTo>
                      <a:lnTo>
                        <a:pt x="1223" y="1346"/>
                      </a:lnTo>
                      <a:lnTo>
                        <a:pt x="1218" y="1334"/>
                      </a:lnTo>
                      <a:lnTo>
                        <a:pt x="934" y="1334"/>
                      </a:lnTo>
                      <a:lnTo>
                        <a:pt x="939" y="1283"/>
                      </a:lnTo>
                      <a:lnTo>
                        <a:pt x="937" y="1255"/>
                      </a:lnTo>
                      <a:lnTo>
                        <a:pt x="934" y="1229"/>
                      </a:lnTo>
                      <a:lnTo>
                        <a:pt x="931" y="1204"/>
                      </a:lnTo>
                      <a:lnTo>
                        <a:pt x="927" y="1187"/>
                      </a:lnTo>
                      <a:lnTo>
                        <a:pt x="920" y="1173"/>
                      </a:lnTo>
                      <a:lnTo>
                        <a:pt x="911" y="1159"/>
                      </a:lnTo>
                      <a:lnTo>
                        <a:pt x="896" y="1147"/>
                      </a:lnTo>
                      <a:lnTo>
                        <a:pt x="880" y="1137"/>
                      </a:lnTo>
                      <a:lnTo>
                        <a:pt x="863" y="1131"/>
                      </a:lnTo>
                      <a:lnTo>
                        <a:pt x="849" y="1128"/>
                      </a:lnTo>
                      <a:lnTo>
                        <a:pt x="824" y="1127"/>
                      </a:lnTo>
                      <a:lnTo>
                        <a:pt x="794" y="1127"/>
                      </a:lnTo>
                      <a:lnTo>
                        <a:pt x="766" y="1130"/>
                      </a:lnTo>
                      <a:lnTo>
                        <a:pt x="735" y="1131"/>
                      </a:lnTo>
                      <a:lnTo>
                        <a:pt x="711" y="1134"/>
                      </a:lnTo>
                      <a:lnTo>
                        <a:pt x="680" y="1136"/>
                      </a:lnTo>
                      <a:lnTo>
                        <a:pt x="655" y="1134"/>
                      </a:lnTo>
                      <a:lnTo>
                        <a:pt x="633" y="1131"/>
                      </a:lnTo>
                      <a:lnTo>
                        <a:pt x="599" y="1124"/>
                      </a:lnTo>
                      <a:lnTo>
                        <a:pt x="577" y="1113"/>
                      </a:lnTo>
                      <a:lnTo>
                        <a:pt x="556" y="1099"/>
                      </a:lnTo>
                      <a:lnTo>
                        <a:pt x="543" y="1082"/>
                      </a:lnTo>
                      <a:lnTo>
                        <a:pt x="531" y="1065"/>
                      </a:lnTo>
                      <a:lnTo>
                        <a:pt x="522" y="1042"/>
                      </a:lnTo>
                      <a:lnTo>
                        <a:pt x="520" y="1019"/>
                      </a:lnTo>
                      <a:lnTo>
                        <a:pt x="520" y="989"/>
                      </a:lnTo>
                      <a:lnTo>
                        <a:pt x="522" y="967"/>
                      </a:lnTo>
                      <a:lnTo>
                        <a:pt x="520" y="945"/>
                      </a:lnTo>
                      <a:lnTo>
                        <a:pt x="514" y="920"/>
                      </a:lnTo>
                      <a:lnTo>
                        <a:pt x="510" y="905"/>
                      </a:lnTo>
                      <a:lnTo>
                        <a:pt x="503" y="890"/>
                      </a:lnTo>
                      <a:lnTo>
                        <a:pt x="494" y="880"/>
                      </a:lnTo>
                      <a:lnTo>
                        <a:pt x="485" y="871"/>
                      </a:lnTo>
                      <a:lnTo>
                        <a:pt x="466" y="862"/>
                      </a:lnTo>
                      <a:lnTo>
                        <a:pt x="443" y="852"/>
                      </a:lnTo>
                      <a:lnTo>
                        <a:pt x="418" y="844"/>
                      </a:lnTo>
                      <a:lnTo>
                        <a:pt x="389" y="837"/>
                      </a:lnTo>
                      <a:lnTo>
                        <a:pt x="359" y="831"/>
                      </a:lnTo>
                      <a:lnTo>
                        <a:pt x="328" y="827"/>
                      </a:lnTo>
                      <a:lnTo>
                        <a:pt x="306" y="819"/>
                      </a:lnTo>
                      <a:lnTo>
                        <a:pt x="282" y="812"/>
                      </a:lnTo>
                      <a:lnTo>
                        <a:pt x="259" y="803"/>
                      </a:lnTo>
                      <a:lnTo>
                        <a:pt x="242" y="790"/>
                      </a:lnTo>
                      <a:lnTo>
                        <a:pt x="223" y="773"/>
                      </a:lnTo>
                      <a:lnTo>
                        <a:pt x="210" y="759"/>
                      </a:lnTo>
                      <a:lnTo>
                        <a:pt x="198" y="741"/>
                      </a:lnTo>
                      <a:lnTo>
                        <a:pt x="189" y="720"/>
                      </a:lnTo>
                      <a:lnTo>
                        <a:pt x="186" y="698"/>
                      </a:lnTo>
                      <a:lnTo>
                        <a:pt x="186" y="677"/>
                      </a:lnTo>
                      <a:lnTo>
                        <a:pt x="191" y="658"/>
                      </a:lnTo>
                      <a:lnTo>
                        <a:pt x="198" y="630"/>
                      </a:lnTo>
                      <a:lnTo>
                        <a:pt x="205" y="602"/>
                      </a:lnTo>
                      <a:lnTo>
                        <a:pt x="208" y="577"/>
                      </a:lnTo>
                      <a:lnTo>
                        <a:pt x="214" y="552"/>
                      </a:lnTo>
                      <a:lnTo>
                        <a:pt x="217" y="527"/>
                      </a:lnTo>
                      <a:lnTo>
                        <a:pt x="214" y="500"/>
                      </a:lnTo>
                      <a:lnTo>
                        <a:pt x="208" y="476"/>
                      </a:lnTo>
                      <a:lnTo>
                        <a:pt x="199" y="453"/>
                      </a:lnTo>
                      <a:lnTo>
                        <a:pt x="188" y="430"/>
                      </a:lnTo>
                      <a:lnTo>
                        <a:pt x="174" y="413"/>
                      </a:lnTo>
                      <a:lnTo>
                        <a:pt x="167" y="402"/>
                      </a:lnTo>
                      <a:lnTo>
                        <a:pt x="154" y="389"/>
                      </a:lnTo>
                      <a:lnTo>
                        <a:pt x="140" y="377"/>
                      </a:lnTo>
                      <a:lnTo>
                        <a:pt x="127" y="368"/>
                      </a:lnTo>
                      <a:lnTo>
                        <a:pt x="109" y="359"/>
                      </a:lnTo>
                      <a:lnTo>
                        <a:pt x="92" y="354"/>
                      </a:lnTo>
                      <a:lnTo>
                        <a:pt x="69" y="348"/>
                      </a:lnTo>
                      <a:lnTo>
                        <a:pt x="44" y="346"/>
                      </a:lnTo>
                      <a:lnTo>
                        <a:pt x="22" y="346"/>
                      </a:lnTo>
                      <a:lnTo>
                        <a:pt x="0" y="346"/>
                      </a:lnTo>
                      <a:close/>
                    </a:path>
                  </a:pathLst>
                </a:custGeom>
                <a:noFill/>
                <a:ln w="317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PE"/>
                </a:p>
              </p:txBody>
            </p:sp>
            <p:sp>
              <p:nvSpPr>
                <p:cNvPr id="46089" name="Freeform 9"/>
                <p:cNvSpPr>
                  <a:spLocks/>
                </p:cNvSpPr>
                <p:nvPr/>
              </p:nvSpPr>
              <p:spPr bwMode="auto">
                <a:xfrm>
                  <a:off x="3306" y="8566"/>
                  <a:ext cx="856" cy="694"/>
                </a:xfrm>
                <a:custGeom>
                  <a:avLst/>
                  <a:gdLst/>
                  <a:ahLst/>
                  <a:cxnLst>
                    <a:cxn ang="0">
                      <a:pos x="0" y="1390"/>
                    </a:cxn>
                    <a:cxn ang="0">
                      <a:pos x="1711" y="0"/>
                    </a:cxn>
                    <a:cxn ang="0">
                      <a:pos x="1552" y="27"/>
                    </a:cxn>
                    <a:cxn ang="0">
                      <a:pos x="1556" y="73"/>
                    </a:cxn>
                    <a:cxn ang="0">
                      <a:pos x="1574" y="135"/>
                    </a:cxn>
                    <a:cxn ang="0">
                      <a:pos x="1578" y="185"/>
                    </a:cxn>
                    <a:cxn ang="0">
                      <a:pos x="1568" y="237"/>
                    </a:cxn>
                    <a:cxn ang="0">
                      <a:pos x="1532" y="281"/>
                    </a:cxn>
                    <a:cxn ang="0">
                      <a:pos x="1488" y="314"/>
                    </a:cxn>
                    <a:cxn ang="0">
                      <a:pos x="1435" y="330"/>
                    </a:cxn>
                    <a:cxn ang="0">
                      <a:pos x="1358" y="329"/>
                    </a:cxn>
                    <a:cxn ang="0">
                      <a:pos x="1308" y="318"/>
                    </a:cxn>
                    <a:cxn ang="0">
                      <a:pos x="1257" y="283"/>
                    </a:cxn>
                    <a:cxn ang="0">
                      <a:pos x="1223" y="240"/>
                    </a:cxn>
                    <a:cxn ang="0">
                      <a:pos x="1209" y="194"/>
                    </a:cxn>
                    <a:cxn ang="0">
                      <a:pos x="1212" y="144"/>
                    </a:cxn>
                    <a:cxn ang="0">
                      <a:pos x="1223" y="98"/>
                    </a:cxn>
                    <a:cxn ang="0">
                      <a:pos x="1235" y="51"/>
                    </a:cxn>
                    <a:cxn ang="0">
                      <a:pos x="1229" y="6"/>
                    </a:cxn>
                    <a:cxn ang="0">
                      <a:pos x="945" y="55"/>
                    </a:cxn>
                    <a:cxn ang="0">
                      <a:pos x="941" y="117"/>
                    </a:cxn>
                    <a:cxn ang="0">
                      <a:pos x="938" y="169"/>
                    </a:cxn>
                    <a:cxn ang="0">
                      <a:pos x="925" y="213"/>
                    </a:cxn>
                    <a:cxn ang="0">
                      <a:pos x="900" y="243"/>
                    </a:cxn>
                    <a:cxn ang="0">
                      <a:pos x="864" y="259"/>
                    </a:cxn>
                    <a:cxn ang="0">
                      <a:pos x="824" y="263"/>
                    </a:cxn>
                    <a:cxn ang="0">
                      <a:pos x="775" y="261"/>
                    </a:cxn>
                    <a:cxn ang="0">
                      <a:pos x="731" y="258"/>
                    </a:cxn>
                    <a:cxn ang="0">
                      <a:pos x="675" y="255"/>
                    </a:cxn>
                    <a:cxn ang="0">
                      <a:pos x="624" y="261"/>
                    </a:cxn>
                    <a:cxn ang="0">
                      <a:pos x="579" y="278"/>
                    </a:cxn>
                    <a:cxn ang="0">
                      <a:pos x="545" y="309"/>
                    </a:cxn>
                    <a:cxn ang="0">
                      <a:pos x="525" y="348"/>
                    </a:cxn>
                    <a:cxn ang="0">
                      <a:pos x="525" y="392"/>
                    </a:cxn>
                    <a:cxn ang="0">
                      <a:pos x="525" y="441"/>
                    </a:cxn>
                    <a:cxn ang="0">
                      <a:pos x="515" y="481"/>
                    </a:cxn>
                    <a:cxn ang="0">
                      <a:pos x="494" y="513"/>
                    </a:cxn>
                    <a:cxn ang="0">
                      <a:pos x="451" y="535"/>
                    </a:cxn>
                    <a:cxn ang="0">
                      <a:pos x="406" y="549"/>
                    </a:cxn>
                    <a:cxn ang="0">
                      <a:pos x="351" y="561"/>
                    </a:cxn>
                    <a:cxn ang="0">
                      <a:pos x="302" y="572"/>
                    </a:cxn>
                    <a:cxn ang="0">
                      <a:pos x="261" y="589"/>
                    </a:cxn>
                    <a:cxn ang="0">
                      <a:pos x="230" y="612"/>
                    </a:cxn>
                    <a:cxn ang="0">
                      <a:pos x="203" y="649"/>
                    </a:cxn>
                    <a:cxn ang="0">
                      <a:pos x="190" y="695"/>
                    </a:cxn>
                    <a:cxn ang="0">
                      <a:pos x="196" y="742"/>
                    </a:cxn>
                    <a:cxn ang="0">
                      <a:pos x="210" y="802"/>
                    </a:cxn>
                    <a:cxn ang="0">
                      <a:pos x="219" y="852"/>
                    </a:cxn>
                    <a:cxn ang="0">
                      <a:pos x="216" y="901"/>
                    </a:cxn>
                    <a:cxn ang="0">
                      <a:pos x="203" y="945"/>
                    </a:cxn>
                    <a:cxn ang="0">
                      <a:pos x="182" y="989"/>
                    </a:cxn>
                    <a:cxn ang="0">
                      <a:pos x="148" y="1038"/>
                    </a:cxn>
                    <a:cxn ang="0">
                      <a:pos x="114" y="1069"/>
                    </a:cxn>
                    <a:cxn ang="0">
                      <a:pos x="79" y="1088"/>
                    </a:cxn>
                    <a:cxn ang="0">
                      <a:pos x="26" y="1099"/>
                    </a:cxn>
                  </a:cxnLst>
                  <a:rect l="0" t="0" r="r" b="b"/>
                  <a:pathLst>
                    <a:path w="1713" h="1390">
                      <a:moveTo>
                        <a:pt x="0" y="1099"/>
                      </a:moveTo>
                      <a:lnTo>
                        <a:pt x="0" y="1390"/>
                      </a:lnTo>
                      <a:lnTo>
                        <a:pt x="1713" y="1390"/>
                      </a:lnTo>
                      <a:lnTo>
                        <a:pt x="1711" y="0"/>
                      </a:lnTo>
                      <a:lnTo>
                        <a:pt x="1559" y="0"/>
                      </a:lnTo>
                      <a:lnTo>
                        <a:pt x="1552" y="27"/>
                      </a:lnTo>
                      <a:lnTo>
                        <a:pt x="1552" y="46"/>
                      </a:lnTo>
                      <a:lnTo>
                        <a:pt x="1556" y="73"/>
                      </a:lnTo>
                      <a:lnTo>
                        <a:pt x="1565" y="101"/>
                      </a:lnTo>
                      <a:lnTo>
                        <a:pt x="1574" y="135"/>
                      </a:lnTo>
                      <a:lnTo>
                        <a:pt x="1578" y="161"/>
                      </a:lnTo>
                      <a:lnTo>
                        <a:pt x="1578" y="185"/>
                      </a:lnTo>
                      <a:lnTo>
                        <a:pt x="1575" y="212"/>
                      </a:lnTo>
                      <a:lnTo>
                        <a:pt x="1568" y="237"/>
                      </a:lnTo>
                      <a:lnTo>
                        <a:pt x="1552" y="261"/>
                      </a:lnTo>
                      <a:lnTo>
                        <a:pt x="1532" y="281"/>
                      </a:lnTo>
                      <a:lnTo>
                        <a:pt x="1512" y="300"/>
                      </a:lnTo>
                      <a:lnTo>
                        <a:pt x="1488" y="314"/>
                      </a:lnTo>
                      <a:lnTo>
                        <a:pt x="1460" y="324"/>
                      </a:lnTo>
                      <a:lnTo>
                        <a:pt x="1435" y="330"/>
                      </a:lnTo>
                      <a:lnTo>
                        <a:pt x="1399" y="331"/>
                      </a:lnTo>
                      <a:lnTo>
                        <a:pt x="1358" y="329"/>
                      </a:lnTo>
                      <a:lnTo>
                        <a:pt x="1331" y="324"/>
                      </a:lnTo>
                      <a:lnTo>
                        <a:pt x="1308" y="318"/>
                      </a:lnTo>
                      <a:lnTo>
                        <a:pt x="1286" y="305"/>
                      </a:lnTo>
                      <a:lnTo>
                        <a:pt x="1257" y="283"/>
                      </a:lnTo>
                      <a:lnTo>
                        <a:pt x="1240" y="262"/>
                      </a:lnTo>
                      <a:lnTo>
                        <a:pt x="1223" y="240"/>
                      </a:lnTo>
                      <a:lnTo>
                        <a:pt x="1215" y="216"/>
                      </a:lnTo>
                      <a:lnTo>
                        <a:pt x="1209" y="194"/>
                      </a:lnTo>
                      <a:lnTo>
                        <a:pt x="1209" y="169"/>
                      </a:lnTo>
                      <a:lnTo>
                        <a:pt x="1212" y="144"/>
                      </a:lnTo>
                      <a:lnTo>
                        <a:pt x="1217" y="120"/>
                      </a:lnTo>
                      <a:lnTo>
                        <a:pt x="1223" y="98"/>
                      </a:lnTo>
                      <a:lnTo>
                        <a:pt x="1231" y="74"/>
                      </a:lnTo>
                      <a:lnTo>
                        <a:pt x="1235" y="51"/>
                      </a:lnTo>
                      <a:lnTo>
                        <a:pt x="1235" y="30"/>
                      </a:lnTo>
                      <a:lnTo>
                        <a:pt x="1229" y="6"/>
                      </a:lnTo>
                      <a:lnTo>
                        <a:pt x="942" y="6"/>
                      </a:lnTo>
                      <a:lnTo>
                        <a:pt x="945" y="55"/>
                      </a:lnTo>
                      <a:lnTo>
                        <a:pt x="942" y="89"/>
                      </a:lnTo>
                      <a:lnTo>
                        <a:pt x="941" y="117"/>
                      </a:lnTo>
                      <a:lnTo>
                        <a:pt x="941" y="142"/>
                      </a:lnTo>
                      <a:lnTo>
                        <a:pt x="938" y="169"/>
                      </a:lnTo>
                      <a:lnTo>
                        <a:pt x="932" y="195"/>
                      </a:lnTo>
                      <a:lnTo>
                        <a:pt x="925" y="213"/>
                      </a:lnTo>
                      <a:lnTo>
                        <a:pt x="914" y="229"/>
                      </a:lnTo>
                      <a:lnTo>
                        <a:pt x="900" y="243"/>
                      </a:lnTo>
                      <a:lnTo>
                        <a:pt x="883" y="253"/>
                      </a:lnTo>
                      <a:lnTo>
                        <a:pt x="864" y="259"/>
                      </a:lnTo>
                      <a:lnTo>
                        <a:pt x="843" y="262"/>
                      </a:lnTo>
                      <a:lnTo>
                        <a:pt x="824" y="263"/>
                      </a:lnTo>
                      <a:lnTo>
                        <a:pt x="799" y="263"/>
                      </a:lnTo>
                      <a:lnTo>
                        <a:pt x="775" y="261"/>
                      </a:lnTo>
                      <a:lnTo>
                        <a:pt x="756" y="259"/>
                      </a:lnTo>
                      <a:lnTo>
                        <a:pt x="731" y="258"/>
                      </a:lnTo>
                      <a:lnTo>
                        <a:pt x="704" y="255"/>
                      </a:lnTo>
                      <a:lnTo>
                        <a:pt x="675" y="255"/>
                      </a:lnTo>
                      <a:lnTo>
                        <a:pt x="650" y="258"/>
                      </a:lnTo>
                      <a:lnTo>
                        <a:pt x="624" y="261"/>
                      </a:lnTo>
                      <a:lnTo>
                        <a:pt x="598" y="268"/>
                      </a:lnTo>
                      <a:lnTo>
                        <a:pt x="579" y="278"/>
                      </a:lnTo>
                      <a:lnTo>
                        <a:pt x="558" y="292"/>
                      </a:lnTo>
                      <a:lnTo>
                        <a:pt x="545" y="309"/>
                      </a:lnTo>
                      <a:lnTo>
                        <a:pt x="531" y="329"/>
                      </a:lnTo>
                      <a:lnTo>
                        <a:pt x="525" y="348"/>
                      </a:lnTo>
                      <a:lnTo>
                        <a:pt x="522" y="370"/>
                      </a:lnTo>
                      <a:lnTo>
                        <a:pt x="525" y="392"/>
                      </a:lnTo>
                      <a:lnTo>
                        <a:pt x="527" y="416"/>
                      </a:lnTo>
                      <a:lnTo>
                        <a:pt x="525" y="441"/>
                      </a:lnTo>
                      <a:lnTo>
                        <a:pt x="521" y="460"/>
                      </a:lnTo>
                      <a:lnTo>
                        <a:pt x="515" y="481"/>
                      </a:lnTo>
                      <a:lnTo>
                        <a:pt x="506" y="500"/>
                      </a:lnTo>
                      <a:lnTo>
                        <a:pt x="494" y="513"/>
                      </a:lnTo>
                      <a:lnTo>
                        <a:pt x="475" y="527"/>
                      </a:lnTo>
                      <a:lnTo>
                        <a:pt x="451" y="535"/>
                      </a:lnTo>
                      <a:lnTo>
                        <a:pt x="428" y="543"/>
                      </a:lnTo>
                      <a:lnTo>
                        <a:pt x="406" y="549"/>
                      </a:lnTo>
                      <a:lnTo>
                        <a:pt x="382" y="555"/>
                      </a:lnTo>
                      <a:lnTo>
                        <a:pt x="351" y="561"/>
                      </a:lnTo>
                      <a:lnTo>
                        <a:pt x="327" y="565"/>
                      </a:lnTo>
                      <a:lnTo>
                        <a:pt x="302" y="572"/>
                      </a:lnTo>
                      <a:lnTo>
                        <a:pt x="281" y="580"/>
                      </a:lnTo>
                      <a:lnTo>
                        <a:pt x="261" y="589"/>
                      </a:lnTo>
                      <a:lnTo>
                        <a:pt x="244" y="601"/>
                      </a:lnTo>
                      <a:lnTo>
                        <a:pt x="230" y="612"/>
                      </a:lnTo>
                      <a:lnTo>
                        <a:pt x="213" y="632"/>
                      </a:lnTo>
                      <a:lnTo>
                        <a:pt x="203" y="649"/>
                      </a:lnTo>
                      <a:lnTo>
                        <a:pt x="194" y="670"/>
                      </a:lnTo>
                      <a:lnTo>
                        <a:pt x="190" y="695"/>
                      </a:lnTo>
                      <a:lnTo>
                        <a:pt x="193" y="719"/>
                      </a:lnTo>
                      <a:lnTo>
                        <a:pt x="196" y="742"/>
                      </a:lnTo>
                      <a:lnTo>
                        <a:pt x="203" y="771"/>
                      </a:lnTo>
                      <a:lnTo>
                        <a:pt x="210" y="802"/>
                      </a:lnTo>
                      <a:lnTo>
                        <a:pt x="216" y="830"/>
                      </a:lnTo>
                      <a:lnTo>
                        <a:pt x="219" y="852"/>
                      </a:lnTo>
                      <a:lnTo>
                        <a:pt x="219" y="873"/>
                      </a:lnTo>
                      <a:lnTo>
                        <a:pt x="216" y="901"/>
                      </a:lnTo>
                      <a:lnTo>
                        <a:pt x="209" y="924"/>
                      </a:lnTo>
                      <a:lnTo>
                        <a:pt x="203" y="945"/>
                      </a:lnTo>
                      <a:lnTo>
                        <a:pt x="194" y="964"/>
                      </a:lnTo>
                      <a:lnTo>
                        <a:pt x="182" y="989"/>
                      </a:lnTo>
                      <a:lnTo>
                        <a:pt x="166" y="1017"/>
                      </a:lnTo>
                      <a:lnTo>
                        <a:pt x="148" y="1038"/>
                      </a:lnTo>
                      <a:lnTo>
                        <a:pt x="131" y="1054"/>
                      </a:lnTo>
                      <a:lnTo>
                        <a:pt x="114" y="1069"/>
                      </a:lnTo>
                      <a:lnTo>
                        <a:pt x="97" y="1081"/>
                      </a:lnTo>
                      <a:lnTo>
                        <a:pt x="79" y="1088"/>
                      </a:lnTo>
                      <a:lnTo>
                        <a:pt x="54" y="1094"/>
                      </a:lnTo>
                      <a:lnTo>
                        <a:pt x="26" y="1099"/>
                      </a:lnTo>
                      <a:lnTo>
                        <a:pt x="0" y="1099"/>
                      </a:lnTo>
                      <a:close/>
                    </a:path>
                  </a:pathLst>
                </a:custGeom>
                <a:noFill/>
                <a:ln w="317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PE"/>
                </a:p>
              </p:txBody>
            </p:sp>
            <p:sp>
              <p:nvSpPr>
                <p:cNvPr id="46090" name="Freeform 10"/>
                <p:cNvSpPr>
                  <a:spLocks/>
                </p:cNvSpPr>
                <p:nvPr/>
              </p:nvSpPr>
              <p:spPr bwMode="auto">
                <a:xfrm>
                  <a:off x="2456" y="8431"/>
                  <a:ext cx="853" cy="829"/>
                </a:xfrm>
                <a:custGeom>
                  <a:avLst/>
                  <a:gdLst/>
                  <a:ahLst/>
                  <a:cxnLst>
                    <a:cxn ang="0">
                      <a:pos x="1705" y="1659"/>
                    </a:cxn>
                    <a:cxn ang="0">
                      <a:pos x="0" y="334"/>
                    </a:cxn>
                    <a:cxn ang="0">
                      <a:pos x="154" y="323"/>
                    </a:cxn>
                    <a:cxn ang="0">
                      <a:pos x="159" y="293"/>
                    </a:cxn>
                    <a:cxn ang="0">
                      <a:pos x="151" y="256"/>
                    </a:cxn>
                    <a:cxn ang="0">
                      <a:pos x="139" y="212"/>
                    </a:cxn>
                    <a:cxn ang="0">
                      <a:pos x="132" y="169"/>
                    </a:cxn>
                    <a:cxn ang="0">
                      <a:pos x="133" y="129"/>
                    </a:cxn>
                    <a:cxn ang="0">
                      <a:pos x="147" y="89"/>
                    </a:cxn>
                    <a:cxn ang="0">
                      <a:pos x="175" y="56"/>
                    </a:cxn>
                    <a:cxn ang="0">
                      <a:pos x="206" y="30"/>
                    </a:cxn>
                    <a:cxn ang="0">
                      <a:pos x="244" y="11"/>
                    </a:cxn>
                    <a:cxn ang="0">
                      <a:pos x="293" y="2"/>
                    </a:cxn>
                    <a:cxn ang="0">
                      <a:pos x="336" y="0"/>
                    </a:cxn>
                    <a:cxn ang="0">
                      <a:pos x="373" y="5"/>
                    </a:cxn>
                    <a:cxn ang="0">
                      <a:pos x="411" y="17"/>
                    </a:cxn>
                    <a:cxn ang="0">
                      <a:pos x="443" y="37"/>
                    </a:cxn>
                    <a:cxn ang="0">
                      <a:pos x="472" y="68"/>
                    </a:cxn>
                    <a:cxn ang="0">
                      <a:pos x="496" y="102"/>
                    </a:cxn>
                    <a:cxn ang="0">
                      <a:pos x="509" y="150"/>
                    </a:cxn>
                    <a:cxn ang="0">
                      <a:pos x="503" y="197"/>
                    </a:cxn>
                    <a:cxn ang="0">
                      <a:pos x="491" y="244"/>
                    </a:cxn>
                    <a:cxn ang="0">
                      <a:pos x="479" y="292"/>
                    </a:cxn>
                    <a:cxn ang="0">
                      <a:pos x="482" y="314"/>
                    </a:cxn>
                    <a:cxn ang="0">
                      <a:pos x="769" y="326"/>
                    </a:cxn>
                    <a:cxn ang="0">
                      <a:pos x="762" y="413"/>
                    </a:cxn>
                    <a:cxn ang="0">
                      <a:pos x="765" y="464"/>
                    </a:cxn>
                    <a:cxn ang="0">
                      <a:pos x="772" y="518"/>
                    </a:cxn>
                    <a:cxn ang="0">
                      <a:pos x="792" y="550"/>
                    </a:cxn>
                    <a:cxn ang="0">
                      <a:pos x="823" y="574"/>
                    </a:cxn>
                    <a:cxn ang="0">
                      <a:pos x="861" y="584"/>
                    </a:cxn>
                    <a:cxn ang="0">
                      <a:pos x="905" y="586"/>
                    </a:cxn>
                    <a:cxn ang="0">
                      <a:pos x="948" y="581"/>
                    </a:cxn>
                    <a:cxn ang="0">
                      <a:pos x="1002" y="575"/>
                    </a:cxn>
                    <a:cxn ang="0">
                      <a:pos x="1056" y="578"/>
                    </a:cxn>
                    <a:cxn ang="0">
                      <a:pos x="1107" y="592"/>
                    </a:cxn>
                    <a:cxn ang="0">
                      <a:pos x="1148" y="615"/>
                    </a:cxn>
                    <a:cxn ang="0">
                      <a:pos x="1173" y="651"/>
                    </a:cxn>
                    <a:cxn ang="0">
                      <a:pos x="1183" y="692"/>
                    </a:cxn>
                    <a:cxn ang="0">
                      <a:pos x="1179" y="739"/>
                    </a:cxn>
                    <a:cxn ang="0">
                      <a:pos x="1183" y="784"/>
                    </a:cxn>
                    <a:cxn ang="0">
                      <a:pos x="1200" y="822"/>
                    </a:cxn>
                    <a:cxn ang="0">
                      <a:pos x="1229" y="849"/>
                    </a:cxn>
                    <a:cxn ang="0">
                      <a:pos x="1278" y="865"/>
                    </a:cxn>
                    <a:cxn ang="0">
                      <a:pos x="1324" y="877"/>
                    </a:cxn>
                    <a:cxn ang="0">
                      <a:pos x="1379" y="887"/>
                    </a:cxn>
                    <a:cxn ang="0">
                      <a:pos x="1424" y="902"/>
                    </a:cxn>
                    <a:cxn ang="0">
                      <a:pos x="1461" y="923"/>
                    </a:cxn>
                    <a:cxn ang="0">
                      <a:pos x="1492" y="954"/>
                    </a:cxn>
                    <a:cxn ang="0">
                      <a:pos x="1512" y="991"/>
                    </a:cxn>
                    <a:cxn ang="0">
                      <a:pos x="1513" y="1043"/>
                    </a:cxn>
                    <a:cxn ang="0">
                      <a:pos x="1503" y="1093"/>
                    </a:cxn>
                    <a:cxn ang="0">
                      <a:pos x="1488" y="1152"/>
                    </a:cxn>
                    <a:cxn ang="0">
                      <a:pos x="1485" y="1195"/>
                    </a:cxn>
                    <a:cxn ang="0">
                      <a:pos x="1495" y="1247"/>
                    </a:cxn>
                    <a:cxn ang="0">
                      <a:pos x="1515" y="1282"/>
                    </a:cxn>
                    <a:cxn ang="0">
                      <a:pos x="1546" y="1320"/>
                    </a:cxn>
                    <a:cxn ang="0">
                      <a:pos x="1587" y="1350"/>
                    </a:cxn>
                    <a:cxn ang="0">
                      <a:pos x="1630" y="1363"/>
                    </a:cxn>
                    <a:cxn ang="0">
                      <a:pos x="1679" y="1368"/>
                    </a:cxn>
                  </a:cxnLst>
                  <a:rect l="0" t="0" r="r" b="b"/>
                  <a:pathLst>
                    <a:path w="1705" h="1659">
                      <a:moveTo>
                        <a:pt x="1705" y="1366"/>
                      </a:moveTo>
                      <a:lnTo>
                        <a:pt x="1705" y="1659"/>
                      </a:lnTo>
                      <a:lnTo>
                        <a:pt x="2" y="1659"/>
                      </a:lnTo>
                      <a:lnTo>
                        <a:pt x="0" y="334"/>
                      </a:lnTo>
                      <a:lnTo>
                        <a:pt x="148" y="334"/>
                      </a:lnTo>
                      <a:lnTo>
                        <a:pt x="154" y="323"/>
                      </a:lnTo>
                      <a:lnTo>
                        <a:pt x="159" y="306"/>
                      </a:lnTo>
                      <a:lnTo>
                        <a:pt x="159" y="293"/>
                      </a:lnTo>
                      <a:lnTo>
                        <a:pt x="157" y="277"/>
                      </a:lnTo>
                      <a:lnTo>
                        <a:pt x="151" y="256"/>
                      </a:lnTo>
                      <a:lnTo>
                        <a:pt x="145" y="229"/>
                      </a:lnTo>
                      <a:lnTo>
                        <a:pt x="139" y="212"/>
                      </a:lnTo>
                      <a:lnTo>
                        <a:pt x="133" y="190"/>
                      </a:lnTo>
                      <a:lnTo>
                        <a:pt x="132" y="169"/>
                      </a:lnTo>
                      <a:lnTo>
                        <a:pt x="132" y="148"/>
                      </a:lnTo>
                      <a:lnTo>
                        <a:pt x="133" y="129"/>
                      </a:lnTo>
                      <a:lnTo>
                        <a:pt x="139" y="108"/>
                      </a:lnTo>
                      <a:lnTo>
                        <a:pt x="147" y="89"/>
                      </a:lnTo>
                      <a:lnTo>
                        <a:pt x="159" y="74"/>
                      </a:lnTo>
                      <a:lnTo>
                        <a:pt x="175" y="56"/>
                      </a:lnTo>
                      <a:lnTo>
                        <a:pt x="190" y="43"/>
                      </a:lnTo>
                      <a:lnTo>
                        <a:pt x="206" y="30"/>
                      </a:lnTo>
                      <a:lnTo>
                        <a:pt x="224" y="20"/>
                      </a:lnTo>
                      <a:lnTo>
                        <a:pt x="244" y="11"/>
                      </a:lnTo>
                      <a:lnTo>
                        <a:pt x="268" y="5"/>
                      </a:lnTo>
                      <a:lnTo>
                        <a:pt x="293" y="2"/>
                      </a:lnTo>
                      <a:lnTo>
                        <a:pt x="314" y="0"/>
                      </a:lnTo>
                      <a:lnTo>
                        <a:pt x="336" y="0"/>
                      </a:lnTo>
                      <a:lnTo>
                        <a:pt x="357" y="2"/>
                      </a:lnTo>
                      <a:lnTo>
                        <a:pt x="373" y="5"/>
                      </a:lnTo>
                      <a:lnTo>
                        <a:pt x="392" y="11"/>
                      </a:lnTo>
                      <a:lnTo>
                        <a:pt x="411" y="17"/>
                      </a:lnTo>
                      <a:lnTo>
                        <a:pt x="426" y="25"/>
                      </a:lnTo>
                      <a:lnTo>
                        <a:pt x="443" y="37"/>
                      </a:lnTo>
                      <a:lnTo>
                        <a:pt x="457" y="52"/>
                      </a:lnTo>
                      <a:lnTo>
                        <a:pt x="472" y="68"/>
                      </a:lnTo>
                      <a:lnTo>
                        <a:pt x="485" y="85"/>
                      </a:lnTo>
                      <a:lnTo>
                        <a:pt x="496" y="102"/>
                      </a:lnTo>
                      <a:lnTo>
                        <a:pt x="503" y="124"/>
                      </a:lnTo>
                      <a:lnTo>
                        <a:pt x="509" y="150"/>
                      </a:lnTo>
                      <a:lnTo>
                        <a:pt x="509" y="173"/>
                      </a:lnTo>
                      <a:lnTo>
                        <a:pt x="503" y="197"/>
                      </a:lnTo>
                      <a:lnTo>
                        <a:pt x="497" y="221"/>
                      </a:lnTo>
                      <a:lnTo>
                        <a:pt x="491" y="244"/>
                      </a:lnTo>
                      <a:lnTo>
                        <a:pt x="484" y="271"/>
                      </a:lnTo>
                      <a:lnTo>
                        <a:pt x="479" y="292"/>
                      </a:lnTo>
                      <a:lnTo>
                        <a:pt x="479" y="303"/>
                      </a:lnTo>
                      <a:lnTo>
                        <a:pt x="482" y="314"/>
                      </a:lnTo>
                      <a:lnTo>
                        <a:pt x="487" y="326"/>
                      </a:lnTo>
                      <a:lnTo>
                        <a:pt x="769" y="326"/>
                      </a:lnTo>
                      <a:lnTo>
                        <a:pt x="763" y="380"/>
                      </a:lnTo>
                      <a:lnTo>
                        <a:pt x="762" y="413"/>
                      </a:lnTo>
                      <a:lnTo>
                        <a:pt x="763" y="439"/>
                      </a:lnTo>
                      <a:lnTo>
                        <a:pt x="765" y="464"/>
                      </a:lnTo>
                      <a:lnTo>
                        <a:pt x="768" y="491"/>
                      </a:lnTo>
                      <a:lnTo>
                        <a:pt x="772" y="518"/>
                      </a:lnTo>
                      <a:lnTo>
                        <a:pt x="781" y="535"/>
                      </a:lnTo>
                      <a:lnTo>
                        <a:pt x="792" y="550"/>
                      </a:lnTo>
                      <a:lnTo>
                        <a:pt x="805" y="564"/>
                      </a:lnTo>
                      <a:lnTo>
                        <a:pt x="823" y="574"/>
                      </a:lnTo>
                      <a:lnTo>
                        <a:pt x="842" y="581"/>
                      </a:lnTo>
                      <a:lnTo>
                        <a:pt x="861" y="584"/>
                      </a:lnTo>
                      <a:lnTo>
                        <a:pt x="882" y="586"/>
                      </a:lnTo>
                      <a:lnTo>
                        <a:pt x="905" y="586"/>
                      </a:lnTo>
                      <a:lnTo>
                        <a:pt x="931" y="583"/>
                      </a:lnTo>
                      <a:lnTo>
                        <a:pt x="948" y="581"/>
                      </a:lnTo>
                      <a:lnTo>
                        <a:pt x="975" y="578"/>
                      </a:lnTo>
                      <a:lnTo>
                        <a:pt x="1002" y="575"/>
                      </a:lnTo>
                      <a:lnTo>
                        <a:pt x="1031" y="575"/>
                      </a:lnTo>
                      <a:lnTo>
                        <a:pt x="1056" y="578"/>
                      </a:lnTo>
                      <a:lnTo>
                        <a:pt x="1081" y="583"/>
                      </a:lnTo>
                      <a:lnTo>
                        <a:pt x="1107" y="592"/>
                      </a:lnTo>
                      <a:lnTo>
                        <a:pt x="1127" y="600"/>
                      </a:lnTo>
                      <a:lnTo>
                        <a:pt x="1148" y="615"/>
                      </a:lnTo>
                      <a:lnTo>
                        <a:pt x="1161" y="632"/>
                      </a:lnTo>
                      <a:lnTo>
                        <a:pt x="1173" y="651"/>
                      </a:lnTo>
                      <a:lnTo>
                        <a:pt x="1180" y="671"/>
                      </a:lnTo>
                      <a:lnTo>
                        <a:pt x="1183" y="692"/>
                      </a:lnTo>
                      <a:lnTo>
                        <a:pt x="1180" y="716"/>
                      </a:lnTo>
                      <a:lnTo>
                        <a:pt x="1179" y="739"/>
                      </a:lnTo>
                      <a:lnTo>
                        <a:pt x="1180" y="763"/>
                      </a:lnTo>
                      <a:lnTo>
                        <a:pt x="1183" y="784"/>
                      </a:lnTo>
                      <a:lnTo>
                        <a:pt x="1191" y="803"/>
                      </a:lnTo>
                      <a:lnTo>
                        <a:pt x="1200" y="822"/>
                      </a:lnTo>
                      <a:lnTo>
                        <a:pt x="1212" y="836"/>
                      </a:lnTo>
                      <a:lnTo>
                        <a:pt x="1229" y="849"/>
                      </a:lnTo>
                      <a:lnTo>
                        <a:pt x="1253" y="858"/>
                      </a:lnTo>
                      <a:lnTo>
                        <a:pt x="1278" y="865"/>
                      </a:lnTo>
                      <a:lnTo>
                        <a:pt x="1299" y="871"/>
                      </a:lnTo>
                      <a:lnTo>
                        <a:pt x="1324" y="877"/>
                      </a:lnTo>
                      <a:lnTo>
                        <a:pt x="1353" y="883"/>
                      </a:lnTo>
                      <a:lnTo>
                        <a:pt x="1379" y="887"/>
                      </a:lnTo>
                      <a:lnTo>
                        <a:pt x="1404" y="895"/>
                      </a:lnTo>
                      <a:lnTo>
                        <a:pt x="1424" y="902"/>
                      </a:lnTo>
                      <a:lnTo>
                        <a:pt x="1445" y="911"/>
                      </a:lnTo>
                      <a:lnTo>
                        <a:pt x="1461" y="923"/>
                      </a:lnTo>
                      <a:lnTo>
                        <a:pt x="1475" y="935"/>
                      </a:lnTo>
                      <a:lnTo>
                        <a:pt x="1492" y="954"/>
                      </a:lnTo>
                      <a:lnTo>
                        <a:pt x="1503" y="972"/>
                      </a:lnTo>
                      <a:lnTo>
                        <a:pt x="1512" y="991"/>
                      </a:lnTo>
                      <a:lnTo>
                        <a:pt x="1516" y="1017"/>
                      </a:lnTo>
                      <a:lnTo>
                        <a:pt x="1513" y="1043"/>
                      </a:lnTo>
                      <a:lnTo>
                        <a:pt x="1509" y="1065"/>
                      </a:lnTo>
                      <a:lnTo>
                        <a:pt x="1503" y="1093"/>
                      </a:lnTo>
                      <a:lnTo>
                        <a:pt x="1495" y="1124"/>
                      </a:lnTo>
                      <a:lnTo>
                        <a:pt x="1488" y="1152"/>
                      </a:lnTo>
                      <a:lnTo>
                        <a:pt x="1485" y="1176"/>
                      </a:lnTo>
                      <a:lnTo>
                        <a:pt x="1485" y="1195"/>
                      </a:lnTo>
                      <a:lnTo>
                        <a:pt x="1490" y="1223"/>
                      </a:lnTo>
                      <a:lnTo>
                        <a:pt x="1495" y="1247"/>
                      </a:lnTo>
                      <a:lnTo>
                        <a:pt x="1504" y="1264"/>
                      </a:lnTo>
                      <a:lnTo>
                        <a:pt x="1515" y="1282"/>
                      </a:lnTo>
                      <a:lnTo>
                        <a:pt x="1529" y="1301"/>
                      </a:lnTo>
                      <a:lnTo>
                        <a:pt x="1546" y="1320"/>
                      </a:lnTo>
                      <a:lnTo>
                        <a:pt x="1565" y="1337"/>
                      </a:lnTo>
                      <a:lnTo>
                        <a:pt x="1587" y="1350"/>
                      </a:lnTo>
                      <a:lnTo>
                        <a:pt x="1608" y="1357"/>
                      </a:lnTo>
                      <a:lnTo>
                        <a:pt x="1630" y="1363"/>
                      </a:lnTo>
                      <a:lnTo>
                        <a:pt x="1652" y="1366"/>
                      </a:lnTo>
                      <a:lnTo>
                        <a:pt x="1679" y="1368"/>
                      </a:lnTo>
                      <a:lnTo>
                        <a:pt x="1705" y="1366"/>
                      </a:lnTo>
                      <a:close/>
                    </a:path>
                  </a:pathLst>
                </a:custGeom>
                <a:noFill/>
                <a:ln w="317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PE"/>
                </a:p>
              </p:txBody>
            </p:sp>
            <p:sp>
              <p:nvSpPr>
                <p:cNvPr id="46091" name="Freeform 11"/>
                <p:cNvSpPr>
                  <a:spLocks/>
                </p:cNvSpPr>
                <p:nvPr/>
              </p:nvSpPr>
              <p:spPr bwMode="auto">
                <a:xfrm>
                  <a:off x="2456" y="7904"/>
                  <a:ext cx="856" cy="695"/>
                </a:xfrm>
                <a:custGeom>
                  <a:avLst/>
                  <a:gdLst/>
                  <a:ahLst/>
                  <a:cxnLst>
                    <a:cxn ang="0">
                      <a:pos x="1713" y="0"/>
                    </a:cxn>
                    <a:cxn ang="0">
                      <a:pos x="2" y="1390"/>
                    </a:cxn>
                    <a:cxn ang="0">
                      <a:pos x="162" y="1363"/>
                    </a:cxn>
                    <a:cxn ang="0">
                      <a:pos x="157" y="1317"/>
                    </a:cxn>
                    <a:cxn ang="0">
                      <a:pos x="139" y="1255"/>
                    </a:cxn>
                    <a:cxn ang="0">
                      <a:pos x="133" y="1205"/>
                    </a:cxn>
                    <a:cxn ang="0">
                      <a:pos x="145" y="1153"/>
                    </a:cxn>
                    <a:cxn ang="0">
                      <a:pos x="181" y="1109"/>
                    </a:cxn>
                    <a:cxn ang="0">
                      <a:pos x="225" y="1076"/>
                    </a:cxn>
                    <a:cxn ang="0">
                      <a:pos x="278" y="1060"/>
                    </a:cxn>
                    <a:cxn ang="0">
                      <a:pos x="355" y="1062"/>
                    </a:cxn>
                    <a:cxn ang="0">
                      <a:pos x="406" y="1072"/>
                    </a:cxn>
                    <a:cxn ang="0">
                      <a:pos x="456" y="1108"/>
                    </a:cxn>
                    <a:cxn ang="0">
                      <a:pos x="490" y="1150"/>
                    </a:cxn>
                    <a:cxn ang="0">
                      <a:pos x="505" y="1196"/>
                    </a:cxn>
                    <a:cxn ang="0">
                      <a:pos x="502" y="1246"/>
                    </a:cxn>
                    <a:cxn ang="0">
                      <a:pos x="490" y="1292"/>
                    </a:cxn>
                    <a:cxn ang="0">
                      <a:pos x="478" y="1340"/>
                    </a:cxn>
                    <a:cxn ang="0">
                      <a:pos x="484" y="1384"/>
                    </a:cxn>
                    <a:cxn ang="0">
                      <a:pos x="768" y="1335"/>
                    </a:cxn>
                    <a:cxn ang="0">
                      <a:pos x="771" y="1273"/>
                    </a:cxn>
                    <a:cxn ang="0">
                      <a:pos x="775" y="1221"/>
                    </a:cxn>
                    <a:cxn ang="0">
                      <a:pos x="789" y="1177"/>
                    </a:cxn>
                    <a:cxn ang="0">
                      <a:pos x="814" y="1147"/>
                    </a:cxn>
                    <a:cxn ang="0">
                      <a:pos x="849" y="1131"/>
                    </a:cxn>
                    <a:cxn ang="0">
                      <a:pos x="889" y="1127"/>
                    </a:cxn>
                    <a:cxn ang="0">
                      <a:pos x="938" y="1128"/>
                    </a:cxn>
                    <a:cxn ang="0">
                      <a:pos x="982" y="1133"/>
                    </a:cxn>
                    <a:cxn ang="0">
                      <a:pos x="1038" y="1136"/>
                    </a:cxn>
                    <a:cxn ang="0">
                      <a:pos x="1089" y="1128"/>
                    </a:cxn>
                    <a:cxn ang="0">
                      <a:pos x="1135" y="1112"/>
                    </a:cxn>
                    <a:cxn ang="0">
                      <a:pos x="1169" y="1081"/>
                    </a:cxn>
                    <a:cxn ang="0">
                      <a:pos x="1188" y="1042"/>
                    </a:cxn>
                    <a:cxn ang="0">
                      <a:pos x="1188" y="998"/>
                    </a:cxn>
                    <a:cxn ang="0">
                      <a:pos x="1188" y="949"/>
                    </a:cxn>
                    <a:cxn ang="0">
                      <a:pos x="1198" y="909"/>
                    </a:cxn>
                    <a:cxn ang="0">
                      <a:pos x="1219" y="877"/>
                    </a:cxn>
                    <a:cxn ang="0">
                      <a:pos x="1262" y="855"/>
                    </a:cxn>
                    <a:cxn ang="0">
                      <a:pos x="1308" y="841"/>
                    </a:cxn>
                    <a:cxn ang="0">
                      <a:pos x="1362" y="830"/>
                    </a:cxn>
                    <a:cxn ang="0">
                      <a:pos x="1411" y="818"/>
                    </a:cxn>
                    <a:cxn ang="0">
                      <a:pos x="1453" y="802"/>
                    </a:cxn>
                    <a:cxn ang="0">
                      <a:pos x="1484" y="778"/>
                    </a:cxn>
                    <a:cxn ang="0">
                      <a:pos x="1510" y="741"/>
                    </a:cxn>
                    <a:cxn ang="0">
                      <a:pos x="1524" y="694"/>
                    </a:cxn>
                    <a:cxn ang="0">
                      <a:pos x="1518" y="648"/>
                    </a:cxn>
                    <a:cxn ang="0">
                      <a:pos x="1503" y="589"/>
                    </a:cxn>
                    <a:cxn ang="0">
                      <a:pos x="1494" y="538"/>
                    </a:cxn>
                    <a:cxn ang="0">
                      <a:pos x="1497" y="490"/>
                    </a:cxn>
                    <a:cxn ang="0">
                      <a:pos x="1512" y="448"/>
                    </a:cxn>
                    <a:cxn ang="0">
                      <a:pos x="1537" y="411"/>
                    </a:cxn>
                    <a:cxn ang="0">
                      <a:pos x="1574" y="376"/>
                    </a:cxn>
                    <a:cxn ang="0">
                      <a:pos x="1617" y="355"/>
                    </a:cxn>
                    <a:cxn ang="0">
                      <a:pos x="1660" y="346"/>
                    </a:cxn>
                    <a:cxn ang="0">
                      <a:pos x="1713" y="346"/>
                    </a:cxn>
                  </a:cxnLst>
                  <a:rect l="0" t="0" r="r" b="b"/>
                  <a:pathLst>
                    <a:path w="1713" h="1390">
                      <a:moveTo>
                        <a:pt x="1713" y="346"/>
                      </a:moveTo>
                      <a:lnTo>
                        <a:pt x="1713" y="0"/>
                      </a:lnTo>
                      <a:lnTo>
                        <a:pt x="0" y="0"/>
                      </a:lnTo>
                      <a:lnTo>
                        <a:pt x="2" y="1390"/>
                      </a:lnTo>
                      <a:lnTo>
                        <a:pt x="154" y="1390"/>
                      </a:lnTo>
                      <a:lnTo>
                        <a:pt x="162" y="1363"/>
                      </a:lnTo>
                      <a:lnTo>
                        <a:pt x="162" y="1344"/>
                      </a:lnTo>
                      <a:lnTo>
                        <a:pt x="157" y="1317"/>
                      </a:lnTo>
                      <a:lnTo>
                        <a:pt x="148" y="1289"/>
                      </a:lnTo>
                      <a:lnTo>
                        <a:pt x="139" y="1255"/>
                      </a:lnTo>
                      <a:lnTo>
                        <a:pt x="135" y="1229"/>
                      </a:lnTo>
                      <a:lnTo>
                        <a:pt x="133" y="1205"/>
                      </a:lnTo>
                      <a:lnTo>
                        <a:pt x="138" y="1178"/>
                      </a:lnTo>
                      <a:lnTo>
                        <a:pt x="145" y="1153"/>
                      </a:lnTo>
                      <a:lnTo>
                        <a:pt x="162" y="1128"/>
                      </a:lnTo>
                      <a:lnTo>
                        <a:pt x="181" y="1109"/>
                      </a:lnTo>
                      <a:lnTo>
                        <a:pt x="201" y="1090"/>
                      </a:lnTo>
                      <a:lnTo>
                        <a:pt x="225" y="1076"/>
                      </a:lnTo>
                      <a:lnTo>
                        <a:pt x="253" y="1065"/>
                      </a:lnTo>
                      <a:lnTo>
                        <a:pt x="278" y="1060"/>
                      </a:lnTo>
                      <a:lnTo>
                        <a:pt x="314" y="1059"/>
                      </a:lnTo>
                      <a:lnTo>
                        <a:pt x="355" y="1062"/>
                      </a:lnTo>
                      <a:lnTo>
                        <a:pt x="382" y="1065"/>
                      </a:lnTo>
                      <a:lnTo>
                        <a:pt x="406" y="1072"/>
                      </a:lnTo>
                      <a:lnTo>
                        <a:pt x="428" y="1085"/>
                      </a:lnTo>
                      <a:lnTo>
                        <a:pt x="456" y="1108"/>
                      </a:lnTo>
                      <a:lnTo>
                        <a:pt x="474" y="1128"/>
                      </a:lnTo>
                      <a:lnTo>
                        <a:pt x="490" y="1150"/>
                      </a:lnTo>
                      <a:lnTo>
                        <a:pt x="499" y="1174"/>
                      </a:lnTo>
                      <a:lnTo>
                        <a:pt x="505" y="1196"/>
                      </a:lnTo>
                      <a:lnTo>
                        <a:pt x="505" y="1221"/>
                      </a:lnTo>
                      <a:lnTo>
                        <a:pt x="502" y="1246"/>
                      </a:lnTo>
                      <a:lnTo>
                        <a:pt x="496" y="1270"/>
                      </a:lnTo>
                      <a:lnTo>
                        <a:pt x="490" y="1292"/>
                      </a:lnTo>
                      <a:lnTo>
                        <a:pt x="482" y="1316"/>
                      </a:lnTo>
                      <a:lnTo>
                        <a:pt x="478" y="1340"/>
                      </a:lnTo>
                      <a:lnTo>
                        <a:pt x="478" y="1360"/>
                      </a:lnTo>
                      <a:lnTo>
                        <a:pt x="484" y="1384"/>
                      </a:lnTo>
                      <a:lnTo>
                        <a:pt x="771" y="1384"/>
                      </a:lnTo>
                      <a:lnTo>
                        <a:pt x="768" y="1335"/>
                      </a:lnTo>
                      <a:lnTo>
                        <a:pt x="771" y="1300"/>
                      </a:lnTo>
                      <a:lnTo>
                        <a:pt x="771" y="1273"/>
                      </a:lnTo>
                      <a:lnTo>
                        <a:pt x="772" y="1248"/>
                      </a:lnTo>
                      <a:lnTo>
                        <a:pt x="775" y="1221"/>
                      </a:lnTo>
                      <a:lnTo>
                        <a:pt x="781" y="1195"/>
                      </a:lnTo>
                      <a:lnTo>
                        <a:pt x="789" y="1177"/>
                      </a:lnTo>
                      <a:lnTo>
                        <a:pt x="799" y="1161"/>
                      </a:lnTo>
                      <a:lnTo>
                        <a:pt x="814" y="1147"/>
                      </a:lnTo>
                      <a:lnTo>
                        <a:pt x="830" y="1137"/>
                      </a:lnTo>
                      <a:lnTo>
                        <a:pt x="849" y="1131"/>
                      </a:lnTo>
                      <a:lnTo>
                        <a:pt x="870" y="1128"/>
                      </a:lnTo>
                      <a:lnTo>
                        <a:pt x="889" y="1127"/>
                      </a:lnTo>
                      <a:lnTo>
                        <a:pt x="914" y="1127"/>
                      </a:lnTo>
                      <a:lnTo>
                        <a:pt x="938" y="1128"/>
                      </a:lnTo>
                      <a:lnTo>
                        <a:pt x="957" y="1131"/>
                      </a:lnTo>
                      <a:lnTo>
                        <a:pt x="982" y="1133"/>
                      </a:lnTo>
                      <a:lnTo>
                        <a:pt x="1009" y="1136"/>
                      </a:lnTo>
                      <a:lnTo>
                        <a:pt x="1038" y="1136"/>
                      </a:lnTo>
                      <a:lnTo>
                        <a:pt x="1064" y="1133"/>
                      </a:lnTo>
                      <a:lnTo>
                        <a:pt x="1089" y="1128"/>
                      </a:lnTo>
                      <a:lnTo>
                        <a:pt x="1115" y="1122"/>
                      </a:lnTo>
                      <a:lnTo>
                        <a:pt x="1135" y="1112"/>
                      </a:lnTo>
                      <a:lnTo>
                        <a:pt x="1155" y="1099"/>
                      </a:lnTo>
                      <a:lnTo>
                        <a:pt x="1169" y="1081"/>
                      </a:lnTo>
                      <a:lnTo>
                        <a:pt x="1182" y="1062"/>
                      </a:lnTo>
                      <a:lnTo>
                        <a:pt x="1188" y="1042"/>
                      </a:lnTo>
                      <a:lnTo>
                        <a:pt x="1191" y="1020"/>
                      </a:lnTo>
                      <a:lnTo>
                        <a:pt x="1188" y="998"/>
                      </a:lnTo>
                      <a:lnTo>
                        <a:pt x="1186" y="974"/>
                      </a:lnTo>
                      <a:lnTo>
                        <a:pt x="1188" y="949"/>
                      </a:lnTo>
                      <a:lnTo>
                        <a:pt x="1192" y="930"/>
                      </a:lnTo>
                      <a:lnTo>
                        <a:pt x="1198" y="909"/>
                      </a:lnTo>
                      <a:lnTo>
                        <a:pt x="1207" y="890"/>
                      </a:lnTo>
                      <a:lnTo>
                        <a:pt x="1219" y="877"/>
                      </a:lnTo>
                      <a:lnTo>
                        <a:pt x="1238" y="864"/>
                      </a:lnTo>
                      <a:lnTo>
                        <a:pt x="1262" y="855"/>
                      </a:lnTo>
                      <a:lnTo>
                        <a:pt x="1285" y="847"/>
                      </a:lnTo>
                      <a:lnTo>
                        <a:pt x="1308" y="841"/>
                      </a:lnTo>
                      <a:lnTo>
                        <a:pt x="1331" y="836"/>
                      </a:lnTo>
                      <a:lnTo>
                        <a:pt x="1362" y="830"/>
                      </a:lnTo>
                      <a:lnTo>
                        <a:pt x="1386" y="825"/>
                      </a:lnTo>
                      <a:lnTo>
                        <a:pt x="1411" y="818"/>
                      </a:lnTo>
                      <a:lnTo>
                        <a:pt x="1432" y="810"/>
                      </a:lnTo>
                      <a:lnTo>
                        <a:pt x="1453" y="802"/>
                      </a:lnTo>
                      <a:lnTo>
                        <a:pt x="1469" y="790"/>
                      </a:lnTo>
                      <a:lnTo>
                        <a:pt x="1484" y="778"/>
                      </a:lnTo>
                      <a:lnTo>
                        <a:pt x="1500" y="759"/>
                      </a:lnTo>
                      <a:lnTo>
                        <a:pt x="1510" y="741"/>
                      </a:lnTo>
                      <a:lnTo>
                        <a:pt x="1519" y="720"/>
                      </a:lnTo>
                      <a:lnTo>
                        <a:pt x="1524" y="694"/>
                      </a:lnTo>
                      <a:lnTo>
                        <a:pt x="1521" y="671"/>
                      </a:lnTo>
                      <a:lnTo>
                        <a:pt x="1518" y="648"/>
                      </a:lnTo>
                      <a:lnTo>
                        <a:pt x="1510" y="620"/>
                      </a:lnTo>
                      <a:lnTo>
                        <a:pt x="1503" y="589"/>
                      </a:lnTo>
                      <a:lnTo>
                        <a:pt x="1495" y="561"/>
                      </a:lnTo>
                      <a:lnTo>
                        <a:pt x="1494" y="538"/>
                      </a:lnTo>
                      <a:lnTo>
                        <a:pt x="1494" y="518"/>
                      </a:lnTo>
                      <a:lnTo>
                        <a:pt x="1497" y="490"/>
                      </a:lnTo>
                      <a:lnTo>
                        <a:pt x="1504" y="466"/>
                      </a:lnTo>
                      <a:lnTo>
                        <a:pt x="1512" y="448"/>
                      </a:lnTo>
                      <a:lnTo>
                        <a:pt x="1522" y="430"/>
                      </a:lnTo>
                      <a:lnTo>
                        <a:pt x="1537" y="411"/>
                      </a:lnTo>
                      <a:lnTo>
                        <a:pt x="1553" y="392"/>
                      </a:lnTo>
                      <a:lnTo>
                        <a:pt x="1574" y="376"/>
                      </a:lnTo>
                      <a:lnTo>
                        <a:pt x="1596" y="362"/>
                      </a:lnTo>
                      <a:lnTo>
                        <a:pt x="1617" y="355"/>
                      </a:lnTo>
                      <a:lnTo>
                        <a:pt x="1637" y="349"/>
                      </a:lnTo>
                      <a:lnTo>
                        <a:pt x="1660" y="346"/>
                      </a:lnTo>
                      <a:lnTo>
                        <a:pt x="1686" y="346"/>
                      </a:lnTo>
                      <a:lnTo>
                        <a:pt x="1713" y="346"/>
                      </a:lnTo>
                      <a:close/>
                    </a:path>
                  </a:pathLst>
                </a:custGeom>
                <a:noFill/>
                <a:ln w="317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PE"/>
                </a:p>
              </p:txBody>
            </p:sp>
          </p:grpSp>
          <p:sp>
            <p:nvSpPr>
              <p:cNvPr id="46092" name="Freeform 12"/>
              <p:cNvSpPr>
                <a:spLocks/>
              </p:cNvSpPr>
              <p:nvPr/>
            </p:nvSpPr>
            <p:spPr bwMode="auto">
              <a:xfrm>
                <a:off x="2831" y="8076"/>
                <a:ext cx="949" cy="1040"/>
              </a:xfrm>
              <a:custGeom>
                <a:avLst/>
                <a:gdLst/>
                <a:ahLst/>
                <a:cxnLst>
                  <a:cxn ang="0">
                    <a:pos x="763" y="331"/>
                  </a:cxn>
                  <a:cxn ang="0">
                    <a:pos x="736" y="158"/>
                  </a:cxn>
                  <a:cxn ang="0">
                    <a:pos x="830" y="19"/>
                  </a:cxn>
                  <a:cxn ang="0">
                    <a:pos x="1043" y="5"/>
                  </a:cxn>
                  <a:cxn ang="0">
                    <a:pos x="1148" y="86"/>
                  </a:cxn>
                  <a:cxn ang="0">
                    <a:pos x="1171" y="228"/>
                  </a:cxn>
                  <a:cxn ang="0">
                    <a:pos x="1151" y="380"/>
                  </a:cxn>
                  <a:cxn ang="0">
                    <a:pos x="1254" y="470"/>
                  </a:cxn>
                  <a:cxn ang="0">
                    <a:pos x="1411" y="509"/>
                  </a:cxn>
                  <a:cxn ang="0">
                    <a:pos x="1476" y="580"/>
                  </a:cxn>
                  <a:cxn ang="0">
                    <a:pos x="1479" y="680"/>
                  </a:cxn>
                  <a:cxn ang="0">
                    <a:pos x="1539" y="770"/>
                  </a:cxn>
                  <a:cxn ang="0">
                    <a:pos x="1664" y="788"/>
                  </a:cxn>
                  <a:cxn ang="0">
                    <a:pos x="1798" y="781"/>
                  </a:cxn>
                  <a:cxn ang="0">
                    <a:pos x="1878" y="825"/>
                  </a:cxn>
                  <a:cxn ang="0">
                    <a:pos x="1897" y="983"/>
                  </a:cxn>
                  <a:cxn ang="0">
                    <a:pos x="1878" y="1195"/>
                  </a:cxn>
                  <a:cxn ang="0">
                    <a:pos x="1797" y="1245"/>
                  </a:cxn>
                  <a:cxn ang="0">
                    <a:pos x="1650" y="1238"/>
                  </a:cxn>
                  <a:cxn ang="0">
                    <a:pos x="1542" y="1254"/>
                  </a:cxn>
                  <a:cxn ang="0">
                    <a:pos x="1482" y="1316"/>
                  </a:cxn>
                  <a:cxn ang="0">
                    <a:pos x="1476" y="1436"/>
                  </a:cxn>
                  <a:cxn ang="0">
                    <a:pos x="1406" y="1518"/>
                  </a:cxn>
                  <a:cxn ang="0">
                    <a:pos x="1281" y="1547"/>
                  </a:cxn>
                  <a:cxn ang="0">
                    <a:pos x="1171" y="1604"/>
                  </a:cxn>
                  <a:cxn ang="0">
                    <a:pos x="1148" y="1721"/>
                  </a:cxn>
                  <a:cxn ang="0">
                    <a:pos x="1171" y="1864"/>
                  </a:cxn>
                  <a:cxn ang="0">
                    <a:pos x="1119" y="2000"/>
                  </a:cxn>
                  <a:cxn ang="0">
                    <a:pos x="1028" y="2071"/>
                  </a:cxn>
                  <a:cxn ang="0">
                    <a:pos x="886" y="2079"/>
                  </a:cxn>
                  <a:cxn ang="0">
                    <a:pos x="779" y="2026"/>
                  </a:cxn>
                  <a:cxn ang="0">
                    <a:pos x="729" y="1924"/>
                  </a:cxn>
                  <a:cxn ang="0">
                    <a:pos x="742" y="1804"/>
                  </a:cxn>
                  <a:cxn ang="0">
                    <a:pos x="750" y="1696"/>
                  </a:cxn>
                  <a:cxn ang="0">
                    <a:pos x="679" y="1619"/>
                  </a:cxn>
                  <a:cxn ang="0">
                    <a:pos x="562" y="1589"/>
                  </a:cxn>
                  <a:cxn ang="0">
                    <a:pos x="450" y="1545"/>
                  </a:cxn>
                  <a:cxn ang="0">
                    <a:pos x="420" y="1425"/>
                  </a:cxn>
                  <a:cxn ang="0">
                    <a:pos x="386" y="1326"/>
                  </a:cxn>
                  <a:cxn ang="0">
                    <a:pos x="274" y="1289"/>
                  </a:cxn>
                  <a:cxn ang="0">
                    <a:pos x="160" y="1300"/>
                  </a:cxn>
                  <a:cxn ang="0">
                    <a:pos x="37" y="1269"/>
                  </a:cxn>
                  <a:cxn ang="0">
                    <a:pos x="2" y="1130"/>
                  </a:cxn>
                  <a:cxn ang="0">
                    <a:pos x="9" y="930"/>
                  </a:cxn>
                  <a:cxn ang="0">
                    <a:pos x="46" y="810"/>
                  </a:cxn>
                  <a:cxn ang="0">
                    <a:pos x="141" y="779"/>
                  </a:cxn>
                  <a:cxn ang="0">
                    <a:pos x="281" y="790"/>
                  </a:cxn>
                  <a:cxn ang="0">
                    <a:pos x="405" y="742"/>
                  </a:cxn>
                  <a:cxn ang="0">
                    <a:pos x="427" y="631"/>
                  </a:cxn>
                  <a:cxn ang="0">
                    <a:pos x="473" y="522"/>
                  </a:cxn>
                  <a:cxn ang="0">
                    <a:pos x="605" y="484"/>
                  </a:cxn>
                </a:cxnLst>
                <a:rect l="0" t="0" r="r" b="b"/>
                <a:pathLst>
                  <a:path w="1899" h="2080">
                    <a:moveTo>
                      <a:pt x="723" y="435"/>
                    </a:moveTo>
                    <a:lnTo>
                      <a:pt x="742" y="411"/>
                    </a:lnTo>
                    <a:lnTo>
                      <a:pt x="756" y="389"/>
                    </a:lnTo>
                    <a:lnTo>
                      <a:pt x="763" y="364"/>
                    </a:lnTo>
                    <a:lnTo>
                      <a:pt x="763" y="331"/>
                    </a:lnTo>
                    <a:lnTo>
                      <a:pt x="754" y="294"/>
                    </a:lnTo>
                    <a:lnTo>
                      <a:pt x="747" y="263"/>
                    </a:lnTo>
                    <a:lnTo>
                      <a:pt x="736" y="225"/>
                    </a:lnTo>
                    <a:lnTo>
                      <a:pt x="732" y="184"/>
                    </a:lnTo>
                    <a:lnTo>
                      <a:pt x="736" y="158"/>
                    </a:lnTo>
                    <a:lnTo>
                      <a:pt x="744" y="127"/>
                    </a:lnTo>
                    <a:lnTo>
                      <a:pt x="759" y="95"/>
                    </a:lnTo>
                    <a:lnTo>
                      <a:pt x="779" y="64"/>
                    </a:lnTo>
                    <a:lnTo>
                      <a:pt x="806" y="39"/>
                    </a:lnTo>
                    <a:lnTo>
                      <a:pt x="830" y="19"/>
                    </a:lnTo>
                    <a:lnTo>
                      <a:pt x="862" y="8"/>
                    </a:lnTo>
                    <a:lnTo>
                      <a:pt x="901" y="2"/>
                    </a:lnTo>
                    <a:lnTo>
                      <a:pt x="942" y="0"/>
                    </a:lnTo>
                    <a:lnTo>
                      <a:pt x="998" y="0"/>
                    </a:lnTo>
                    <a:lnTo>
                      <a:pt x="1043" y="5"/>
                    </a:lnTo>
                    <a:lnTo>
                      <a:pt x="1068" y="14"/>
                    </a:lnTo>
                    <a:lnTo>
                      <a:pt x="1087" y="25"/>
                    </a:lnTo>
                    <a:lnTo>
                      <a:pt x="1108" y="39"/>
                    </a:lnTo>
                    <a:lnTo>
                      <a:pt x="1128" y="59"/>
                    </a:lnTo>
                    <a:lnTo>
                      <a:pt x="1148" y="86"/>
                    </a:lnTo>
                    <a:lnTo>
                      <a:pt x="1162" y="110"/>
                    </a:lnTo>
                    <a:lnTo>
                      <a:pt x="1170" y="130"/>
                    </a:lnTo>
                    <a:lnTo>
                      <a:pt x="1176" y="166"/>
                    </a:lnTo>
                    <a:lnTo>
                      <a:pt x="1176" y="197"/>
                    </a:lnTo>
                    <a:lnTo>
                      <a:pt x="1171" y="228"/>
                    </a:lnTo>
                    <a:lnTo>
                      <a:pt x="1165" y="252"/>
                    </a:lnTo>
                    <a:lnTo>
                      <a:pt x="1158" y="290"/>
                    </a:lnTo>
                    <a:lnTo>
                      <a:pt x="1148" y="330"/>
                    </a:lnTo>
                    <a:lnTo>
                      <a:pt x="1143" y="355"/>
                    </a:lnTo>
                    <a:lnTo>
                      <a:pt x="1151" y="380"/>
                    </a:lnTo>
                    <a:lnTo>
                      <a:pt x="1159" y="398"/>
                    </a:lnTo>
                    <a:lnTo>
                      <a:pt x="1176" y="422"/>
                    </a:lnTo>
                    <a:lnTo>
                      <a:pt x="1199" y="441"/>
                    </a:lnTo>
                    <a:lnTo>
                      <a:pt x="1222" y="457"/>
                    </a:lnTo>
                    <a:lnTo>
                      <a:pt x="1254" y="470"/>
                    </a:lnTo>
                    <a:lnTo>
                      <a:pt x="1287" y="479"/>
                    </a:lnTo>
                    <a:lnTo>
                      <a:pt x="1318" y="487"/>
                    </a:lnTo>
                    <a:lnTo>
                      <a:pt x="1350" y="491"/>
                    </a:lnTo>
                    <a:lnTo>
                      <a:pt x="1384" y="500"/>
                    </a:lnTo>
                    <a:lnTo>
                      <a:pt x="1411" y="509"/>
                    </a:lnTo>
                    <a:lnTo>
                      <a:pt x="1432" y="519"/>
                    </a:lnTo>
                    <a:lnTo>
                      <a:pt x="1448" y="531"/>
                    </a:lnTo>
                    <a:lnTo>
                      <a:pt x="1460" y="544"/>
                    </a:lnTo>
                    <a:lnTo>
                      <a:pt x="1468" y="561"/>
                    </a:lnTo>
                    <a:lnTo>
                      <a:pt x="1476" y="580"/>
                    </a:lnTo>
                    <a:lnTo>
                      <a:pt x="1479" y="597"/>
                    </a:lnTo>
                    <a:lnTo>
                      <a:pt x="1482" y="614"/>
                    </a:lnTo>
                    <a:lnTo>
                      <a:pt x="1482" y="636"/>
                    </a:lnTo>
                    <a:lnTo>
                      <a:pt x="1479" y="661"/>
                    </a:lnTo>
                    <a:lnTo>
                      <a:pt x="1479" y="680"/>
                    </a:lnTo>
                    <a:lnTo>
                      <a:pt x="1483" y="704"/>
                    </a:lnTo>
                    <a:lnTo>
                      <a:pt x="1494" y="725"/>
                    </a:lnTo>
                    <a:lnTo>
                      <a:pt x="1505" y="742"/>
                    </a:lnTo>
                    <a:lnTo>
                      <a:pt x="1520" y="756"/>
                    </a:lnTo>
                    <a:lnTo>
                      <a:pt x="1539" y="770"/>
                    </a:lnTo>
                    <a:lnTo>
                      <a:pt x="1559" y="779"/>
                    </a:lnTo>
                    <a:lnTo>
                      <a:pt x="1588" y="785"/>
                    </a:lnTo>
                    <a:lnTo>
                      <a:pt x="1613" y="788"/>
                    </a:lnTo>
                    <a:lnTo>
                      <a:pt x="1637" y="790"/>
                    </a:lnTo>
                    <a:lnTo>
                      <a:pt x="1664" y="788"/>
                    </a:lnTo>
                    <a:lnTo>
                      <a:pt x="1696" y="785"/>
                    </a:lnTo>
                    <a:lnTo>
                      <a:pt x="1721" y="784"/>
                    </a:lnTo>
                    <a:lnTo>
                      <a:pt x="1747" y="781"/>
                    </a:lnTo>
                    <a:lnTo>
                      <a:pt x="1770" y="779"/>
                    </a:lnTo>
                    <a:lnTo>
                      <a:pt x="1798" y="781"/>
                    </a:lnTo>
                    <a:lnTo>
                      <a:pt x="1813" y="784"/>
                    </a:lnTo>
                    <a:lnTo>
                      <a:pt x="1831" y="788"/>
                    </a:lnTo>
                    <a:lnTo>
                      <a:pt x="1847" y="797"/>
                    </a:lnTo>
                    <a:lnTo>
                      <a:pt x="1865" y="810"/>
                    </a:lnTo>
                    <a:lnTo>
                      <a:pt x="1878" y="825"/>
                    </a:lnTo>
                    <a:lnTo>
                      <a:pt x="1888" y="847"/>
                    </a:lnTo>
                    <a:lnTo>
                      <a:pt x="1893" y="867"/>
                    </a:lnTo>
                    <a:lnTo>
                      <a:pt x="1896" y="890"/>
                    </a:lnTo>
                    <a:lnTo>
                      <a:pt x="1899" y="933"/>
                    </a:lnTo>
                    <a:lnTo>
                      <a:pt x="1897" y="983"/>
                    </a:lnTo>
                    <a:lnTo>
                      <a:pt x="1899" y="1037"/>
                    </a:lnTo>
                    <a:lnTo>
                      <a:pt x="1894" y="1099"/>
                    </a:lnTo>
                    <a:lnTo>
                      <a:pt x="1890" y="1141"/>
                    </a:lnTo>
                    <a:lnTo>
                      <a:pt x="1886" y="1175"/>
                    </a:lnTo>
                    <a:lnTo>
                      <a:pt x="1878" y="1195"/>
                    </a:lnTo>
                    <a:lnTo>
                      <a:pt x="1866" y="1212"/>
                    </a:lnTo>
                    <a:lnTo>
                      <a:pt x="1853" y="1224"/>
                    </a:lnTo>
                    <a:lnTo>
                      <a:pt x="1835" y="1235"/>
                    </a:lnTo>
                    <a:lnTo>
                      <a:pt x="1815" y="1241"/>
                    </a:lnTo>
                    <a:lnTo>
                      <a:pt x="1797" y="1245"/>
                    </a:lnTo>
                    <a:lnTo>
                      <a:pt x="1760" y="1246"/>
                    </a:lnTo>
                    <a:lnTo>
                      <a:pt x="1727" y="1245"/>
                    </a:lnTo>
                    <a:lnTo>
                      <a:pt x="1701" y="1241"/>
                    </a:lnTo>
                    <a:lnTo>
                      <a:pt x="1677" y="1239"/>
                    </a:lnTo>
                    <a:lnTo>
                      <a:pt x="1650" y="1238"/>
                    </a:lnTo>
                    <a:lnTo>
                      <a:pt x="1627" y="1238"/>
                    </a:lnTo>
                    <a:lnTo>
                      <a:pt x="1606" y="1239"/>
                    </a:lnTo>
                    <a:lnTo>
                      <a:pt x="1584" y="1241"/>
                    </a:lnTo>
                    <a:lnTo>
                      <a:pt x="1557" y="1248"/>
                    </a:lnTo>
                    <a:lnTo>
                      <a:pt x="1542" y="1254"/>
                    </a:lnTo>
                    <a:lnTo>
                      <a:pt x="1529" y="1260"/>
                    </a:lnTo>
                    <a:lnTo>
                      <a:pt x="1511" y="1272"/>
                    </a:lnTo>
                    <a:lnTo>
                      <a:pt x="1500" y="1286"/>
                    </a:lnTo>
                    <a:lnTo>
                      <a:pt x="1491" y="1300"/>
                    </a:lnTo>
                    <a:lnTo>
                      <a:pt x="1482" y="1316"/>
                    </a:lnTo>
                    <a:lnTo>
                      <a:pt x="1477" y="1332"/>
                    </a:lnTo>
                    <a:lnTo>
                      <a:pt x="1476" y="1350"/>
                    </a:lnTo>
                    <a:lnTo>
                      <a:pt x="1477" y="1369"/>
                    </a:lnTo>
                    <a:lnTo>
                      <a:pt x="1477" y="1402"/>
                    </a:lnTo>
                    <a:lnTo>
                      <a:pt x="1476" y="1436"/>
                    </a:lnTo>
                    <a:lnTo>
                      <a:pt x="1467" y="1461"/>
                    </a:lnTo>
                    <a:lnTo>
                      <a:pt x="1458" y="1481"/>
                    </a:lnTo>
                    <a:lnTo>
                      <a:pt x="1445" y="1496"/>
                    </a:lnTo>
                    <a:lnTo>
                      <a:pt x="1426" y="1508"/>
                    </a:lnTo>
                    <a:lnTo>
                      <a:pt x="1406" y="1518"/>
                    </a:lnTo>
                    <a:lnTo>
                      <a:pt x="1384" y="1524"/>
                    </a:lnTo>
                    <a:lnTo>
                      <a:pt x="1356" y="1530"/>
                    </a:lnTo>
                    <a:lnTo>
                      <a:pt x="1332" y="1538"/>
                    </a:lnTo>
                    <a:lnTo>
                      <a:pt x="1304" y="1542"/>
                    </a:lnTo>
                    <a:lnTo>
                      <a:pt x="1281" y="1547"/>
                    </a:lnTo>
                    <a:lnTo>
                      <a:pt x="1254" y="1552"/>
                    </a:lnTo>
                    <a:lnTo>
                      <a:pt x="1233" y="1563"/>
                    </a:lnTo>
                    <a:lnTo>
                      <a:pt x="1210" y="1573"/>
                    </a:lnTo>
                    <a:lnTo>
                      <a:pt x="1188" y="1586"/>
                    </a:lnTo>
                    <a:lnTo>
                      <a:pt x="1171" y="1604"/>
                    </a:lnTo>
                    <a:lnTo>
                      <a:pt x="1156" y="1625"/>
                    </a:lnTo>
                    <a:lnTo>
                      <a:pt x="1145" y="1650"/>
                    </a:lnTo>
                    <a:lnTo>
                      <a:pt x="1142" y="1672"/>
                    </a:lnTo>
                    <a:lnTo>
                      <a:pt x="1143" y="1697"/>
                    </a:lnTo>
                    <a:lnTo>
                      <a:pt x="1148" y="1721"/>
                    </a:lnTo>
                    <a:lnTo>
                      <a:pt x="1155" y="1746"/>
                    </a:lnTo>
                    <a:lnTo>
                      <a:pt x="1161" y="1774"/>
                    </a:lnTo>
                    <a:lnTo>
                      <a:pt x="1165" y="1799"/>
                    </a:lnTo>
                    <a:lnTo>
                      <a:pt x="1171" y="1832"/>
                    </a:lnTo>
                    <a:lnTo>
                      <a:pt x="1171" y="1864"/>
                    </a:lnTo>
                    <a:lnTo>
                      <a:pt x="1164" y="1897"/>
                    </a:lnTo>
                    <a:lnTo>
                      <a:pt x="1156" y="1922"/>
                    </a:lnTo>
                    <a:lnTo>
                      <a:pt x="1148" y="1947"/>
                    </a:lnTo>
                    <a:lnTo>
                      <a:pt x="1136" y="1971"/>
                    </a:lnTo>
                    <a:lnTo>
                      <a:pt x="1119" y="2000"/>
                    </a:lnTo>
                    <a:lnTo>
                      <a:pt x="1102" y="2020"/>
                    </a:lnTo>
                    <a:lnTo>
                      <a:pt x="1087" y="2033"/>
                    </a:lnTo>
                    <a:lnTo>
                      <a:pt x="1068" y="2049"/>
                    </a:lnTo>
                    <a:lnTo>
                      <a:pt x="1047" y="2064"/>
                    </a:lnTo>
                    <a:lnTo>
                      <a:pt x="1028" y="2071"/>
                    </a:lnTo>
                    <a:lnTo>
                      <a:pt x="1010" y="2076"/>
                    </a:lnTo>
                    <a:lnTo>
                      <a:pt x="980" y="2079"/>
                    </a:lnTo>
                    <a:lnTo>
                      <a:pt x="946" y="2080"/>
                    </a:lnTo>
                    <a:lnTo>
                      <a:pt x="905" y="2079"/>
                    </a:lnTo>
                    <a:lnTo>
                      <a:pt x="886" y="2079"/>
                    </a:lnTo>
                    <a:lnTo>
                      <a:pt x="861" y="2074"/>
                    </a:lnTo>
                    <a:lnTo>
                      <a:pt x="834" y="2067"/>
                    </a:lnTo>
                    <a:lnTo>
                      <a:pt x="810" y="2054"/>
                    </a:lnTo>
                    <a:lnTo>
                      <a:pt x="796" y="2042"/>
                    </a:lnTo>
                    <a:lnTo>
                      <a:pt x="779" y="2026"/>
                    </a:lnTo>
                    <a:lnTo>
                      <a:pt x="766" y="2011"/>
                    </a:lnTo>
                    <a:lnTo>
                      <a:pt x="753" y="1992"/>
                    </a:lnTo>
                    <a:lnTo>
                      <a:pt x="742" y="1972"/>
                    </a:lnTo>
                    <a:lnTo>
                      <a:pt x="734" y="1949"/>
                    </a:lnTo>
                    <a:lnTo>
                      <a:pt x="729" y="1924"/>
                    </a:lnTo>
                    <a:lnTo>
                      <a:pt x="728" y="1904"/>
                    </a:lnTo>
                    <a:lnTo>
                      <a:pt x="728" y="1878"/>
                    </a:lnTo>
                    <a:lnTo>
                      <a:pt x="729" y="1856"/>
                    </a:lnTo>
                    <a:lnTo>
                      <a:pt x="736" y="1832"/>
                    </a:lnTo>
                    <a:lnTo>
                      <a:pt x="742" y="1804"/>
                    </a:lnTo>
                    <a:lnTo>
                      <a:pt x="750" y="1777"/>
                    </a:lnTo>
                    <a:lnTo>
                      <a:pt x="754" y="1754"/>
                    </a:lnTo>
                    <a:lnTo>
                      <a:pt x="756" y="1731"/>
                    </a:lnTo>
                    <a:lnTo>
                      <a:pt x="754" y="1714"/>
                    </a:lnTo>
                    <a:lnTo>
                      <a:pt x="750" y="1696"/>
                    </a:lnTo>
                    <a:lnTo>
                      <a:pt x="738" y="1674"/>
                    </a:lnTo>
                    <a:lnTo>
                      <a:pt x="726" y="1659"/>
                    </a:lnTo>
                    <a:lnTo>
                      <a:pt x="711" y="1643"/>
                    </a:lnTo>
                    <a:lnTo>
                      <a:pt x="695" y="1631"/>
                    </a:lnTo>
                    <a:lnTo>
                      <a:pt x="679" y="1619"/>
                    </a:lnTo>
                    <a:lnTo>
                      <a:pt x="655" y="1610"/>
                    </a:lnTo>
                    <a:lnTo>
                      <a:pt x="634" y="1604"/>
                    </a:lnTo>
                    <a:lnTo>
                      <a:pt x="608" y="1598"/>
                    </a:lnTo>
                    <a:lnTo>
                      <a:pt x="584" y="1595"/>
                    </a:lnTo>
                    <a:lnTo>
                      <a:pt x="562" y="1589"/>
                    </a:lnTo>
                    <a:lnTo>
                      <a:pt x="535" y="1583"/>
                    </a:lnTo>
                    <a:lnTo>
                      <a:pt x="513" y="1575"/>
                    </a:lnTo>
                    <a:lnTo>
                      <a:pt x="487" y="1567"/>
                    </a:lnTo>
                    <a:lnTo>
                      <a:pt x="466" y="1558"/>
                    </a:lnTo>
                    <a:lnTo>
                      <a:pt x="450" y="1545"/>
                    </a:lnTo>
                    <a:lnTo>
                      <a:pt x="436" y="1527"/>
                    </a:lnTo>
                    <a:lnTo>
                      <a:pt x="427" y="1505"/>
                    </a:lnTo>
                    <a:lnTo>
                      <a:pt x="420" y="1476"/>
                    </a:lnTo>
                    <a:lnTo>
                      <a:pt x="419" y="1452"/>
                    </a:lnTo>
                    <a:lnTo>
                      <a:pt x="420" y="1425"/>
                    </a:lnTo>
                    <a:lnTo>
                      <a:pt x="423" y="1405"/>
                    </a:lnTo>
                    <a:lnTo>
                      <a:pt x="420" y="1379"/>
                    </a:lnTo>
                    <a:lnTo>
                      <a:pt x="413" y="1360"/>
                    </a:lnTo>
                    <a:lnTo>
                      <a:pt x="399" y="1340"/>
                    </a:lnTo>
                    <a:lnTo>
                      <a:pt x="386" y="1326"/>
                    </a:lnTo>
                    <a:lnTo>
                      <a:pt x="370" y="1313"/>
                    </a:lnTo>
                    <a:lnTo>
                      <a:pt x="348" y="1304"/>
                    </a:lnTo>
                    <a:lnTo>
                      <a:pt x="322" y="1295"/>
                    </a:lnTo>
                    <a:lnTo>
                      <a:pt x="296" y="1292"/>
                    </a:lnTo>
                    <a:lnTo>
                      <a:pt x="274" y="1289"/>
                    </a:lnTo>
                    <a:lnTo>
                      <a:pt x="248" y="1289"/>
                    </a:lnTo>
                    <a:lnTo>
                      <a:pt x="226" y="1292"/>
                    </a:lnTo>
                    <a:lnTo>
                      <a:pt x="204" y="1294"/>
                    </a:lnTo>
                    <a:lnTo>
                      <a:pt x="182" y="1297"/>
                    </a:lnTo>
                    <a:lnTo>
                      <a:pt x="160" y="1300"/>
                    </a:lnTo>
                    <a:lnTo>
                      <a:pt x="123" y="1300"/>
                    </a:lnTo>
                    <a:lnTo>
                      <a:pt x="99" y="1298"/>
                    </a:lnTo>
                    <a:lnTo>
                      <a:pt x="74" y="1292"/>
                    </a:lnTo>
                    <a:lnTo>
                      <a:pt x="56" y="1283"/>
                    </a:lnTo>
                    <a:lnTo>
                      <a:pt x="37" y="1269"/>
                    </a:lnTo>
                    <a:lnTo>
                      <a:pt x="24" y="1252"/>
                    </a:lnTo>
                    <a:lnTo>
                      <a:pt x="15" y="1235"/>
                    </a:lnTo>
                    <a:lnTo>
                      <a:pt x="4" y="1201"/>
                    </a:lnTo>
                    <a:lnTo>
                      <a:pt x="3" y="1165"/>
                    </a:lnTo>
                    <a:lnTo>
                      <a:pt x="2" y="1130"/>
                    </a:lnTo>
                    <a:lnTo>
                      <a:pt x="0" y="1085"/>
                    </a:lnTo>
                    <a:lnTo>
                      <a:pt x="3" y="1047"/>
                    </a:lnTo>
                    <a:lnTo>
                      <a:pt x="4" y="1005"/>
                    </a:lnTo>
                    <a:lnTo>
                      <a:pt x="6" y="969"/>
                    </a:lnTo>
                    <a:lnTo>
                      <a:pt x="9" y="930"/>
                    </a:lnTo>
                    <a:lnTo>
                      <a:pt x="13" y="901"/>
                    </a:lnTo>
                    <a:lnTo>
                      <a:pt x="18" y="868"/>
                    </a:lnTo>
                    <a:lnTo>
                      <a:pt x="24" y="843"/>
                    </a:lnTo>
                    <a:lnTo>
                      <a:pt x="33" y="827"/>
                    </a:lnTo>
                    <a:lnTo>
                      <a:pt x="46" y="810"/>
                    </a:lnTo>
                    <a:lnTo>
                      <a:pt x="59" y="800"/>
                    </a:lnTo>
                    <a:lnTo>
                      <a:pt x="77" y="788"/>
                    </a:lnTo>
                    <a:lnTo>
                      <a:pt x="93" y="785"/>
                    </a:lnTo>
                    <a:lnTo>
                      <a:pt x="114" y="781"/>
                    </a:lnTo>
                    <a:lnTo>
                      <a:pt x="141" y="779"/>
                    </a:lnTo>
                    <a:lnTo>
                      <a:pt x="164" y="781"/>
                    </a:lnTo>
                    <a:lnTo>
                      <a:pt x="197" y="785"/>
                    </a:lnTo>
                    <a:lnTo>
                      <a:pt x="225" y="787"/>
                    </a:lnTo>
                    <a:lnTo>
                      <a:pt x="248" y="788"/>
                    </a:lnTo>
                    <a:lnTo>
                      <a:pt x="281" y="790"/>
                    </a:lnTo>
                    <a:lnTo>
                      <a:pt x="315" y="785"/>
                    </a:lnTo>
                    <a:lnTo>
                      <a:pt x="343" y="779"/>
                    </a:lnTo>
                    <a:lnTo>
                      <a:pt x="370" y="769"/>
                    </a:lnTo>
                    <a:lnTo>
                      <a:pt x="387" y="759"/>
                    </a:lnTo>
                    <a:lnTo>
                      <a:pt x="405" y="742"/>
                    </a:lnTo>
                    <a:lnTo>
                      <a:pt x="419" y="722"/>
                    </a:lnTo>
                    <a:lnTo>
                      <a:pt x="427" y="701"/>
                    </a:lnTo>
                    <a:lnTo>
                      <a:pt x="430" y="679"/>
                    </a:lnTo>
                    <a:lnTo>
                      <a:pt x="429" y="663"/>
                    </a:lnTo>
                    <a:lnTo>
                      <a:pt x="427" y="631"/>
                    </a:lnTo>
                    <a:lnTo>
                      <a:pt x="429" y="600"/>
                    </a:lnTo>
                    <a:lnTo>
                      <a:pt x="435" y="577"/>
                    </a:lnTo>
                    <a:lnTo>
                      <a:pt x="442" y="555"/>
                    </a:lnTo>
                    <a:lnTo>
                      <a:pt x="453" y="538"/>
                    </a:lnTo>
                    <a:lnTo>
                      <a:pt x="473" y="522"/>
                    </a:lnTo>
                    <a:lnTo>
                      <a:pt x="495" y="510"/>
                    </a:lnTo>
                    <a:lnTo>
                      <a:pt x="524" y="501"/>
                    </a:lnTo>
                    <a:lnTo>
                      <a:pt x="552" y="494"/>
                    </a:lnTo>
                    <a:lnTo>
                      <a:pt x="575" y="488"/>
                    </a:lnTo>
                    <a:lnTo>
                      <a:pt x="605" y="484"/>
                    </a:lnTo>
                    <a:lnTo>
                      <a:pt x="633" y="478"/>
                    </a:lnTo>
                    <a:lnTo>
                      <a:pt x="665" y="469"/>
                    </a:lnTo>
                    <a:lnTo>
                      <a:pt x="697" y="456"/>
                    </a:lnTo>
                    <a:lnTo>
                      <a:pt x="723" y="435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PE"/>
              </a:p>
            </p:txBody>
          </p:sp>
        </p:grp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019675" y="5150768"/>
            <a:ext cx="1265237" cy="1028700"/>
            <a:chOff x="7200" y="4464"/>
            <a:chExt cx="2736" cy="2307"/>
          </a:xfrm>
        </p:grpSpPr>
        <p:sp>
          <p:nvSpPr>
            <p:cNvPr id="46094" name="Freeform 14" descr="25%"/>
            <p:cNvSpPr>
              <a:spLocks/>
            </p:cNvSpPr>
            <p:nvPr/>
          </p:nvSpPr>
          <p:spPr bwMode="auto">
            <a:xfrm>
              <a:off x="8728" y="4464"/>
              <a:ext cx="1208" cy="11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8" y="938"/>
                </a:cxn>
                <a:cxn ang="0">
                  <a:pos x="1099" y="946"/>
                </a:cxn>
                <a:cxn ang="0">
                  <a:pos x="1096" y="967"/>
                </a:cxn>
                <a:cxn ang="0">
                  <a:pos x="1101" y="993"/>
                </a:cxn>
                <a:cxn ang="0">
                  <a:pos x="1110" y="1025"/>
                </a:cxn>
                <a:cxn ang="0">
                  <a:pos x="1115" y="1055"/>
                </a:cxn>
                <a:cxn ang="0">
                  <a:pos x="1113" y="1083"/>
                </a:cxn>
                <a:cxn ang="0">
                  <a:pos x="1104" y="1112"/>
                </a:cxn>
                <a:cxn ang="0">
                  <a:pos x="1084" y="1135"/>
                </a:cxn>
                <a:cxn ang="0">
                  <a:pos x="1062" y="1153"/>
                </a:cxn>
                <a:cxn ang="0">
                  <a:pos x="1035" y="1166"/>
                </a:cxn>
                <a:cxn ang="0">
                  <a:pos x="1001" y="1173"/>
                </a:cxn>
                <a:cxn ang="0">
                  <a:pos x="970" y="1174"/>
                </a:cxn>
                <a:cxn ang="0">
                  <a:pos x="944" y="1171"/>
                </a:cxn>
                <a:cxn ang="0">
                  <a:pos x="917" y="1163"/>
                </a:cxn>
                <a:cxn ang="0">
                  <a:pos x="895" y="1148"/>
                </a:cxn>
                <a:cxn ang="0">
                  <a:pos x="874" y="1126"/>
                </a:cxn>
                <a:cxn ang="0">
                  <a:pos x="857" y="1102"/>
                </a:cxn>
                <a:cxn ang="0">
                  <a:pos x="848" y="1069"/>
                </a:cxn>
                <a:cxn ang="0">
                  <a:pos x="852" y="1035"/>
                </a:cxn>
                <a:cxn ang="0">
                  <a:pos x="860" y="1002"/>
                </a:cxn>
                <a:cxn ang="0">
                  <a:pos x="868" y="968"/>
                </a:cxn>
                <a:cxn ang="0">
                  <a:pos x="867" y="952"/>
                </a:cxn>
                <a:cxn ang="0">
                  <a:pos x="662" y="944"/>
                </a:cxn>
                <a:cxn ang="0">
                  <a:pos x="664" y="889"/>
                </a:cxn>
                <a:cxn ang="0">
                  <a:pos x="660" y="852"/>
                </a:cxn>
                <a:cxn ang="0">
                  <a:pos x="652" y="830"/>
                </a:cxn>
                <a:cxn ang="0">
                  <a:pos x="635" y="812"/>
                </a:cxn>
                <a:cxn ang="0">
                  <a:pos x="612" y="801"/>
                </a:cxn>
                <a:cxn ang="0">
                  <a:pos x="584" y="797"/>
                </a:cxn>
                <a:cxn ang="0">
                  <a:pos x="543" y="800"/>
                </a:cxn>
                <a:cxn ang="0">
                  <a:pos x="504" y="803"/>
                </a:cxn>
                <a:cxn ang="0">
                  <a:pos x="464" y="803"/>
                </a:cxn>
                <a:cxn ang="0">
                  <a:pos x="425" y="795"/>
                </a:cxn>
                <a:cxn ang="0">
                  <a:pos x="394" y="778"/>
                </a:cxn>
                <a:cxn ang="0">
                  <a:pos x="376" y="753"/>
                </a:cxn>
                <a:cxn ang="0">
                  <a:pos x="369" y="721"/>
                </a:cxn>
                <a:cxn ang="0">
                  <a:pos x="370" y="684"/>
                </a:cxn>
                <a:cxn ang="0">
                  <a:pos x="365" y="651"/>
                </a:cxn>
                <a:cxn ang="0">
                  <a:pos x="356" y="630"/>
                </a:cxn>
                <a:cxn ang="0">
                  <a:pos x="344" y="616"/>
                </a:cxn>
                <a:cxn ang="0">
                  <a:pos x="315" y="603"/>
                </a:cxn>
                <a:cxn ang="0">
                  <a:pos x="276" y="592"/>
                </a:cxn>
                <a:cxn ang="0">
                  <a:pos x="233" y="585"/>
                </a:cxn>
                <a:cxn ang="0">
                  <a:pos x="200" y="574"/>
                </a:cxn>
                <a:cxn ang="0">
                  <a:pos x="172" y="559"/>
                </a:cxn>
                <a:cxn ang="0">
                  <a:pos x="149" y="537"/>
                </a:cxn>
                <a:cxn ang="0">
                  <a:pos x="134" y="509"/>
                </a:cxn>
                <a:cxn ang="0">
                  <a:pos x="132" y="479"/>
                </a:cxn>
                <a:cxn ang="0">
                  <a:pos x="141" y="446"/>
                </a:cxn>
                <a:cxn ang="0">
                  <a:pos x="148" y="408"/>
                </a:cxn>
                <a:cxn ang="0">
                  <a:pos x="154" y="372"/>
                </a:cxn>
                <a:cxn ang="0">
                  <a:pos x="148" y="337"/>
                </a:cxn>
                <a:cxn ang="0">
                  <a:pos x="133" y="304"/>
                </a:cxn>
                <a:cxn ang="0">
                  <a:pos x="119" y="284"/>
                </a:cxn>
                <a:cxn ang="0">
                  <a:pos x="100" y="267"/>
                </a:cxn>
                <a:cxn ang="0">
                  <a:pos x="78" y="254"/>
                </a:cxn>
                <a:cxn ang="0">
                  <a:pos x="50" y="246"/>
                </a:cxn>
                <a:cxn ang="0">
                  <a:pos x="16" y="245"/>
                </a:cxn>
              </a:cxnLst>
              <a:rect l="0" t="0" r="r" b="b"/>
              <a:pathLst>
                <a:path w="1208" h="1174">
                  <a:moveTo>
                    <a:pt x="0" y="245"/>
                  </a:moveTo>
                  <a:lnTo>
                    <a:pt x="0" y="0"/>
                  </a:lnTo>
                  <a:lnTo>
                    <a:pt x="1207" y="0"/>
                  </a:lnTo>
                  <a:lnTo>
                    <a:pt x="1208" y="938"/>
                  </a:lnTo>
                  <a:lnTo>
                    <a:pt x="1103" y="938"/>
                  </a:lnTo>
                  <a:lnTo>
                    <a:pt x="1099" y="946"/>
                  </a:lnTo>
                  <a:lnTo>
                    <a:pt x="1096" y="958"/>
                  </a:lnTo>
                  <a:lnTo>
                    <a:pt x="1096" y="967"/>
                  </a:lnTo>
                  <a:lnTo>
                    <a:pt x="1097" y="979"/>
                  </a:lnTo>
                  <a:lnTo>
                    <a:pt x="1101" y="993"/>
                  </a:lnTo>
                  <a:lnTo>
                    <a:pt x="1105" y="1012"/>
                  </a:lnTo>
                  <a:lnTo>
                    <a:pt x="1110" y="1025"/>
                  </a:lnTo>
                  <a:lnTo>
                    <a:pt x="1113" y="1040"/>
                  </a:lnTo>
                  <a:lnTo>
                    <a:pt x="1115" y="1055"/>
                  </a:lnTo>
                  <a:lnTo>
                    <a:pt x="1115" y="1070"/>
                  </a:lnTo>
                  <a:lnTo>
                    <a:pt x="1113" y="1083"/>
                  </a:lnTo>
                  <a:lnTo>
                    <a:pt x="1110" y="1098"/>
                  </a:lnTo>
                  <a:lnTo>
                    <a:pt x="1104" y="1112"/>
                  </a:lnTo>
                  <a:lnTo>
                    <a:pt x="1096" y="1122"/>
                  </a:lnTo>
                  <a:lnTo>
                    <a:pt x="1084" y="1135"/>
                  </a:lnTo>
                  <a:lnTo>
                    <a:pt x="1073" y="1144"/>
                  </a:lnTo>
                  <a:lnTo>
                    <a:pt x="1062" y="1153"/>
                  </a:lnTo>
                  <a:lnTo>
                    <a:pt x="1050" y="1161"/>
                  </a:lnTo>
                  <a:lnTo>
                    <a:pt x="1035" y="1166"/>
                  </a:lnTo>
                  <a:lnTo>
                    <a:pt x="1017" y="1171"/>
                  </a:lnTo>
                  <a:lnTo>
                    <a:pt x="1001" y="1173"/>
                  </a:lnTo>
                  <a:lnTo>
                    <a:pt x="986" y="1174"/>
                  </a:lnTo>
                  <a:lnTo>
                    <a:pt x="970" y="1174"/>
                  </a:lnTo>
                  <a:lnTo>
                    <a:pt x="956" y="1173"/>
                  </a:lnTo>
                  <a:lnTo>
                    <a:pt x="944" y="1171"/>
                  </a:lnTo>
                  <a:lnTo>
                    <a:pt x="931" y="1167"/>
                  </a:lnTo>
                  <a:lnTo>
                    <a:pt x="917" y="1163"/>
                  </a:lnTo>
                  <a:lnTo>
                    <a:pt x="906" y="1157"/>
                  </a:lnTo>
                  <a:lnTo>
                    <a:pt x="895" y="1148"/>
                  </a:lnTo>
                  <a:lnTo>
                    <a:pt x="884" y="1138"/>
                  </a:lnTo>
                  <a:lnTo>
                    <a:pt x="874" y="1126"/>
                  </a:lnTo>
                  <a:lnTo>
                    <a:pt x="865" y="1115"/>
                  </a:lnTo>
                  <a:lnTo>
                    <a:pt x="857" y="1102"/>
                  </a:lnTo>
                  <a:lnTo>
                    <a:pt x="852" y="1086"/>
                  </a:lnTo>
                  <a:lnTo>
                    <a:pt x="848" y="1069"/>
                  </a:lnTo>
                  <a:lnTo>
                    <a:pt x="848" y="1052"/>
                  </a:lnTo>
                  <a:lnTo>
                    <a:pt x="852" y="1035"/>
                  </a:lnTo>
                  <a:lnTo>
                    <a:pt x="856" y="1018"/>
                  </a:lnTo>
                  <a:lnTo>
                    <a:pt x="860" y="1002"/>
                  </a:lnTo>
                  <a:lnTo>
                    <a:pt x="866" y="983"/>
                  </a:lnTo>
                  <a:lnTo>
                    <a:pt x="868" y="968"/>
                  </a:lnTo>
                  <a:lnTo>
                    <a:pt x="868" y="960"/>
                  </a:lnTo>
                  <a:lnTo>
                    <a:pt x="867" y="952"/>
                  </a:lnTo>
                  <a:lnTo>
                    <a:pt x="863" y="944"/>
                  </a:lnTo>
                  <a:lnTo>
                    <a:pt x="662" y="944"/>
                  </a:lnTo>
                  <a:lnTo>
                    <a:pt x="665" y="908"/>
                  </a:lnTo>
                  <a:lnTo>
                    <a:pt x="664" y="889"/>
                  </a:lnTo>
                  <a:lnTo>
                    <a:pt x="662" y="870"/>
                  </a:lnTo>
                  <a:lnTo>
                    <a:pt x="660" y="852"/>
                  </a:lnTo>
                  <a:lnTo>
                    <a:pt x="657" y="840"/>
                  </a:lnTo>
                  <a:lnTo>
                    <a:pt x="652" y="830"/>
                  </a:lnTo>
                  <a:lnTo>
                    <a:pt x="646" y="820"/>
                  </a:lnTo>
                  <a:lnTo>
                    <a:pt x="635" y="812"/>
                  </a:lnTo>
                  <a:lnTo>
                    <a:pt x="624" y="805"/>
                  </a:lnTo>
                  <a:lnTo>
                    <a:pt x="612" y="801"/>
                  </a:lnTo>
                  <a:lnTo>
                    <a:pt x="602" y="798"/>
                  </a:lnTo>
                  <a:lnTo>
                    <a:pt x="584" y="797"/>
                  </a:lnTo>
                  <a:lnTo>
                    <a:pt x="563" y="797"/>
                  </a:lnTo>
                  <a:lnTo>
                    <a:pt x="543" y="800"/>
                  </a:lnTo>
                  <a:lnTo>
                    <a:pt x="521" y="801"/>
                  </a:lnTo>
                  <a:lnTo>
                    <a:pt x="504" y="803"/>
                  </a:lnTo>
                  <a:lnTo>
                    <a:pt x="482" y="804"/>
                  </a:lnTo>
                  <a:lnTo>
                    <a:pt x="464" y="803"/>
                  </a:lnTo>
                  <a:lnTo>
                    <a:pt x="449" y="801"/>
                  </a:lnTo>
                  <a:lnTo>
                    <a:pt x="425" y="795"/>
                  </a:lnTo>
                  <a:lnTo>
                    <a:pt x="409" y="788"/>
                  </a:lnTo>
                  <a:lnTo>
                    <a:pt x="394" y="778"/>
                  </a:lnTo>
                  <a:lnTo>
                    <a:pt x="385" y="766"/>
                  </a:lnTo>
                  <a:lnTo>
                    <a:pt x="376" y="753"/>
                  </a:lnTo>
                  <a:lnTo>
                    <a:pt x="370" y="738"/>
                  </a:lnTo>
                  <a:lnTo>
                    <a:pt x="369" y="721"/>
                  </a:lnTo>
                  <a:lnTo>
                    <a:pt x="369" y="700"/>
                  </a:lnTo>
                  <a:lnTo>
                    <a:pt x="370" y="684"/>
                  </a:lnTo>
                  <a:lnTo>
                    <a:pt x="369" y="669"/>
                  </a:lnTo>
                  <a:lnTo>
                    <a:pt x="365" y="651"/>
                  </a:lnTo>
                  <a:lnTo>
                    <a:pt x="362" y="640"/>
                  </a:lnTo>
                  <a:lnTo>
                    <a:pt x="356" y="630"/>
                  </a:lnTo>
                  <a:lnTo>
                    <a:pt x="350" y="623"/>
                  </a:lnTo>
                  <a:lnTo>
                    <a:pt x="344" y="616"/>
                  </a:lnTo>
                  <a:lnTo>
                    <a:pt x="330" y="610"/>
                  </a:lnTo>
                  <a:lnTo>
                    <a:pt x="315" y="603"/>
                  </a:lnTo>
                  <a:lnTo>
                    <a:pt x="297" y="597"/>
                  </a:lnTo>
                  <a:lnTo>
                    <a:pt x="276" y="592"/>
                  </a:lnTo>
                  <a:lnTo>
                    <a:pt x="255" y="588"/>
                  </a:lnTo>
                  <a:lnTo>
                    <a:pt x="233" y="585"/>
                  </a:lnTo>
                  <a:lnTo>
                    <a:pt x="217" y="580"/>
                  </a:lnTo>
                  <a:lnTo>
                    <a:pt x="200" y="574"/>
                  </a:lnTo>
                  <a:lnTo>
                    <a:pt x="184" y="568"/>
                  </a:lnTo>
                  <a:lnTo>
                    <a:pt x="172" y="559"/>
                  </a:lnTo>
                  <a:lnTo>
                    <a:pt x="159" y="547"/>
                  </a:lnTo>
                  <a:lnTo>
                    <a:pt x="149" y="537"/>
                  </a:lnTo>
                  <a:lnTo>
                    <a:pt x="141" y="524"/>
                  </a:lnTo>
                  <a:lnTo>
                    <a:pt x="134" y="509"/>
                  </a:lnTo>
                  <a:lnTo>
                    <a:pt x="132" y="494"/>
                  </a:lnTo>
                  <a:lnTo>
                    <a:pt x="132" y="479"/>
                  </a:lnTo>
                  <a:lnTo>
                    <a:pt x="135" y="465"/>
                  </a:lnTo>
                  <a:lnTo>
                    <a:pt x="141" y="446"/>
                  </a:lnTo>
                  <a:lnTo>
                    <a:pt x="146" y="426"/>
                  </a:lnTo>
                  <a:lnTo>
                    <a:pt x="148" y="408"/>
                  </a:lnTo>
                  <a:lnTo>
                    <a:pt x="152" y="390"/>
                  </a:lnTo>
                  <a:lnTo>
                    <a:pt x="154" y="372"/>
                  </a:lnTo>
                  <a:lnTo>
                    <a:pt x="152" y="353"/>
                  </a:lnTo>
                  <a:lnTo>
                    <a:pt x="148" y="337"/>
                  </a:lnTo>
                  <a:lnTo>
                    <a:pt x="142" y="320"/>
                  </a:lnTo>
                  <a:lnTo>
                    <a:pt x="133" y="304"/>
                  </a:lnTo>
                  <a:lnTo>
                    <a:pt x="124" y="292"/>
                  </a:lnTo>
                  <a:lnTo>
                    <a:pt x="119" y="284"/>
                  </a:lnTo>
                  <a:lnTo>
                    <a:pt x="109" y="275"/>
                  </a:lnTo>
                  <a:lnTo>
                    <a:pt x="100" y="267"/>
                  </a:lnTo>
                  <a:lnTo>
                    <a:pt x="90" y="260"/>
                  </a:lnTo>
                  <a:lnTo>
                    <a:pt x="78" y="254"/>
                  </a:lnTo>
                  <a:lnTo>
                    <a:pt x="65" y="250"/>
                  </a:lnTo>
                  <a:lnTo>
                    <a:pt x="50" y="246"/>
                  </a:lnTo>
                  <a:lnTo>
                    <a:pt x="32" y="245"/>
                  </a:lnTo>
                  <a:lnTo>
                    <a:pt x="16" y="245"/>
                  </a:lnTo>
                  <a:lnTo>
                    <a:pt x="0" y="245"/>
                  </a:lnTo>
                  <a:close/>
                </a:path>
              </a:pathLst>
            </a:custGeom>
            <a:noFill/>
            <a:ln w="508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PE"/>
            </a:p>
          </p:txBody>
        </p:sp>
        <p:sp>
          <p:nvSpPr>
            <p:cNvPr id="46095" name="Freeform 15" descr="Ladrillos en diagonal"/>
            <p:cNvSpPr>
              <a:spLocks/>
            </p:cNvSpPr>
            <p:nvPr/>
          </p:nvSpPr>
          <p:spPr bwMode="auto">
            <a:xfrm>
              <a:off x="8723" y="5784"/>
              <a:ext cx="1213" cy="984"/>
            </a:xfrm>
            <a:custGeom>
              <a:avLst/>
              <a:gdLst/>
              <a:ahLst/>
              <a:cxnLst>
                <a:cxn ang="0">
                  <a:pos x="0" y="984"/>
                </a:cxn>
                <a:cxn ang="0">
                  <a:pos x="1212" y="0"/>
                </a:cxn>
                <a:cxn ang="0">
                  <a:pos x="1099" y="19"/>
                </a:cxn>
                <a:cxn ang="0">
                  <a:pos x="1102" y="51"/>
                </a:cxn>
                <a:cxn ang="0">
                  <a:pos x="1115" y="95"/>
                </a:cxn>
                <a:cxn ang="0">
                  <a:pos x="1118" y="131"/>
                </a:cxn>
                <a:cxn ang="0">
                  <a:pos x="1110" y="167"/>
                </a:cxn>
                <a:cxn ang="0">
                  <a:pos x="1085" y="199"/>
                </a:cxn>
                <a:cxn ang="0">
                  <a:pos x="1054" y="222"/>
                </a:cxn>
                <a:cxn ang="0">
                  <a:pos x="1016" y="233"/>
                </a:cxn>
                <a:cxn ang="0">
                  <a:pos x="962" y="232"/>
                </a:cxn>
                <a:cxn ang="0">
                  <a:pos x="926" y="225"/>
                </a:cxn>
                <a:cxn ang="0">
                  <a:pos x="890" y="200"/>
                </a:cxn>
                <a:cxn ang="0">
                  <a:pos x="866" y="169"/>
                </a:cxn>
                <a:cxn ang="0">
                  <a:pos x="856" y="137"/>
                </a:cxn>
                <a:cxn ang="0">
                  <a:pos x="858" y="101"/>
                </a:cxn>
                <a:cxn ang="0">
                  <a:pos x="866" y="69"/>
                </a:cxn>
                <a:cxn ang="0">
                  <a:pos x="875" y="35"/>
                </a:cxn>
                <a:cxn ang="0">
                  <a:pos x="871" y="4"/>
                </a:cxn>
                <a:cxn ang="0">
                  <a:pos x="669" y="38"/>
                </a:cxn>
                <a:cxn ang="0">
                  <a:pos x="666" y="82"/>
                </a:cxn>
                <a:cxn ang="0">
                  <a:pos x="664" y="119"/>
                </a:cxn>
                <a:cxn ang="0">
                  <a:pos x="655" y="150"/>
                </a:cxn>
                <a:cxn ang="0">
                  <a:pos x="637" y="171"/>
                </a:cxn>
                <a:cxn ang="0">
                  <a:pos x="612" y="183"/>
                </a:cxn>
                <a:cxn ang="0">
                  <a:pos x="584" y="186"/>
                </a:cxn>
                <a:cxn ang="0">
                  <a:pos x="549" y="184"/>
                </a:cxn>
                <a:cxn ang="0">
                  <a:pos x="518" y="182"/>
                </a:cxn>
                <a:cxn ang="0">
                  <a:pos x="478" y="180"/>
                </a:cxn>
                <a:cxn ang="0">
                  <a:pos x="442" y="184"/>
                </a:cxn>
                <a:cxn ang="0">
                  <a:pos x="410" y="197"/>
                </a:cxn>
                <a:cxn ang="0">
                  <a:pos x="386" y="219"/>
                </a:cxn>
                <a:cxn ang="0">
                  <a:pos x="372" y="246"/>
                </a:cxn>
                <a:cxn ang="0">
                  <a:pos x="372" y="277"/>
                </a:cxn>
                <a:cxn ang="0">
                  <a:pos x="372" y="312"/>
                </a:cxn>
                <a:cxn ang="0">
                  <a:pos x="365" y="340"/>
                </a:cxn>
                <a:cxn ang="0">
                  <a:pos x="350" y="363"/>
                </a:cxn>
                <a:cxn ang="0">
                  <a:pos x="320" y="379"/>
                </a:cxn>
                <a:cxn ang="0">
                  <a:pos x="287" y="388"/>
                </a:cxn>
                <a:cxn ang="0">
                  <a:pos x="248" y="397"/>
                </a:cxn>
                <a:cxn ang="0">
                  <a:pos x="214" y="405"/>
                </a:cxn>
                <a:cxn ang="0">
                  <a:pos x="184" y="416"/>
                </a:cxn>
                <a:cxn ang="0">
                  <a:pos x="162" y="433"/>
                </a:cxn>
                <a:cxn ang="0">
                  <a:pos x="144" y="459"/>
                </a:cxn>
                <a:cxn ang="0">
                  <a:pos x="134" y="492"/>
                </a:cxn>
                <a:cxn ang="0">
                  <a:pos x="138" y="525"/>
                </a:cxn>
                <a:cxn ang="0">
                  <a:pos x="149" y="567"/>
                </a:cxn>
                <a:cxn ang="0">
                  <a:pos x="155" y="603"/>
                </a:cxn>
                <a:cxn ang="0">
                  <a:pos x="153" y="637"/>
                </a:cxn>
                <a:cxn ang="0">
                  <a:pos x="144" y="669"/>
                </a:cxn>
                <a:cxn ang="0">
                  <a:pos x="129" y="700"/>
                </a:cxn>
                <a:cxn ang="0">
                  <a:pos x="105" y="735"/>
                </a:cxn>
                <a:cxn ang="0">
                  <a:pos x="81" y="757"/>
                </a:cxn>
                <a:cxn ang="0">
                  <a:pos x="56" y="770"/>
                </a:cxn>
                <a:cxn ang="0">
                  <a:pos x="18" y="778"/>
                </a:cxn>
              </a:cxnLst>
              <a:rect l="0" t="0" r="r" b="b"/>
              <a:pathLst>
                <a:path w="1213" h="984">
                  <a:moveTo>
                    <a:pt x="0" y="778"/>
                  </a:moveTo>
                  <a:lnTo>
                    <a:pt x="0" y="984"/>
                  </a:lnTo>
                  <a:lnTo>
                    <a:pt x="1213" y="984"/>
                  </a:lnTo>
                  <a:lnTo>
                    <a:pt x="1212" y="0"/>
                  </a:lnTo>
                  <a:lnTo>
                    <a:pt x="1104" y="0"/>
                  </a:lnTo>
                  <a:lnTo>
                    <a:pt x="1099" y="19"/>
                  </a:lnTo>
                  <a:lnTo>
                    <a:pt x="1099" y="32"/>
                  </a:lnTo>
                  <a:lnTo>
                    <a:pt x="1102" y="51"/>
                  </a:lnTo>
                  <a:lnTo>
                    <a:pt x="1108" y="71"/>
                  </a:lnTo>
                  <a:lnTo>
                    <a:pt x="1115" y="95"/>
                  </a:lnTo>
                  <a:lnTo>
                    <a:pt x="1118" y="114"/>
                  </a:lnTo>
                  <a:lnTo>
                    <a:pt x="1118" y="131"/>
                  </a:lnTo>
                  <a:lnTo>
                    <a:pt x="1116" y="149"/>
                  </a:lnTo>
                  <a:lnTo>
                    <a:pt x="1110" y="167"/>
                  </a:lnTo>
                  <a:lnTo>
                    <a:pt x="1099" y="184"/>
                  </a:lnTo>
                  <a:lnTo>
                    <a:pt x="1085" y="199"/>
                  </a:lnTo>
                  <a:lnTo>
                    <a:pt x="1071" y="212"/>
                  </a:lnTo>
                  <a:lnTo>
                    <a:pt x="1054" y="222"/>
                  </a:lnTo>
                  <a:lnTo>
                    <a:pt x="1034" y="229"/>
                  </a:lnTo>
                  <a:lnTo>
                    <a:pt x="1016" y="233"/>
                  </a:lnTo>
                  <a:lnTo>
                    <a:pt x="991" y="234"/>
                  </a:lnTo>
                  <a:lnTo>
                    <a:pt x="962" y="232"/>
                  </a:lnTo>
                  <a:lnTo>
                    <a:pt x="943" y="229"/>
                  </a:lnTo>
                  <a:lnTo>
                    <a:pt x="926" y="225"/>
                  </a:lnTo>
                  <a:lnTo>
                    <a:pt x="910" y="215"/>
                  </a:lnTo>
                  <a:lnTo>
                    <a:pt x="890" y="200"/>
                  </a:lnTo>
                  <a:lnTo>
                    <a:pt x="878" y="185"/>
                  </a:lnTo>
                  <a:lnTo>
                    <a:pt x="866" y="169"/>
                  </a:lnTo>
                  <a:lnTo>
                    <a:pt x="860" y="153"/>
                  </a:lnTo>
                  <a:lnTo>
                    <a:pt x="856" y="137"/>
                  </a:lnTo>
                  <a:lnTo>
                    <a:pt x="856" y="119"/>
                  </a:lnTo>
                  <a:lnTo>
                    <a:pt x="858" y="101"/>
                  </a:lnTo>
                  <a:lnTo>
                    <a:pt x="862" y="85"/>
                  </a:lnTo>
                  <a:lnTo>
                    <a:pt x="866" y="69"/>
                  </a:lnTo>
                  <a:lnTo>
                    <a:pt x="872" y="52"/>
                  </a:lnTo>
                  <a:lnTo>
                    <a:pt x="875" y="35"/>
                  </a:lnTo>
                  <a:lnTo>
                    <a:pt x="875" y="21"/>
                  </a:lnTo>
                  <a:lnTo>
                    <a:pt x="871" y="4"/>
                  </a:lnTo>
                  <a:lnTo>
                    <a:pt x="667" y="4"/>
                  </a:lnTo>
                  <a:lnTo>
                    <a:pt x="669" y="38"/>
                  </a:lnTo>
                  <a:lnTo>
                    <a:pt x="667" y="63"/>
                  </a:lnTo>
                  <a:lnTo>
                    <a:pt x="666" y="82"/>
                  </a:lnTo>
                  <a:lnTo>
                    <a:pt x="666" y="100"/>
                  </a:lnTo>
                  <a:lnTo>
                    <a:pt x="664" y="119"/>
                  </a:lnTo>
                  <a:lnTo>
                    <a:pt x="660" y="138"/>
                  </a:lnTo>
                  <a:lnTo>
                    <a:pt x="655" y="150"/>
                  </a:lnTo>
                  <a:lnTo>
                    <a:pt x="647" y="162"/>
                  </a:lnTo>
                  <a:lnTo>
                    <a:pt x="637" y="171"/>
                  </a:lnTo>
                  <a:lnTo>
                    <a:pt x="625" y="179"/>
                  </a:lnTo>
                  <a:lnTo>
                    <a:pt x="612" y="183"/>
                  </a:lnTo>
                  <a:lnTo>
                    <a:pt x="597" y="185"/>
                  </a:lnTo>
                  <a:lnTo>
                    <a:pt x="584" y="186"/>
                  </a:lnTo>
                  <a:lnTo>
                    <a:pt x="566" y="186"/>
                  </a:lnTo>
                  <a:lnTo>
                    <a:pt x="549" y="184"/>
                  </a:lnTo>
                  <a:lnTo>
                    <a:pt x="535" y="183"/>
                  </a:lnTo>
                  <a:lnTo>
                    <a:pt x="518" y="182"/>
                  </a:lnTo>
                  <a:lnTo>
                    <a:pt x="499" y="180"/>
                  </a:lnTo>
                  <a:lnTo>
                    <a:pt x="478" y="180"/>
                  </a:lnTo>
                  <a:lnTo>
                    <a:pt x="460" y="182"/>
                  </a:lnTo>
                  <a:lnTo>
                    <a:pt x="442" y="184"/>
                  </a:lnTo>
                  <a:lnTo>
                    <a:pt x="423" y="189"/>
                  </a:lnTo>
                  <a:lnTo>
                    <a:pt x="410" y="197"/>
                  </a:lnTo>
                  <a:lnTo>
                    <a:pt x="395" y="206"/>
                  </a:lnTo>
                  <a:lnTo>
                    <a:pt x="386" y="219"/>
                  </a:lnTo>
                  <a:lnTo>
                    <a:pt x="376" y="232"/>
                  </a:lnTo>
                  <a:lnTo>
                    <a:pt x="372" y="246"/>
                  </a:lnTo>
                  <a:lnTo>
                    <a:pt x="370" y="261"/>
                  </a:lnTo>
                  <a:lnTo>
                    <a:pt x="372" y="277"/>
                  </a:lnTo>
                  <a:lnTo>
                    <a:pt x="373" y="294"/>
                  </a:lnTo>
                  <a:lnTo>
                    <a:pt x="372" y="312"/>
                  </a:lnTo>
                  <a:lnTo>
                    <a:pt x="369" y="325"/>
                  </a:lnTo>
                  <a:lnTo>
                    <a:pt x="365" y="340"/>
                  </a:lnTo>
                  <a:lnTo>
                    <a:pt x="358" y="354"/>
                  </a:lnTo>
                  <a:lnTo>
                    <a:pt x="350" y="363"/>
                  </a:lnTo>
                  <a:lnTo>
                    <a:pt x="336" y="372"/>
                  </a:lnTo>
                  <a:lnTo>
                    <a:pt x="320" y="379"/>
                  </a:lnTo>
                  <a:lnTo>
                    <a:pt x="303" y="384"/>
                  </a:lnTo>
                  <a:lnTo>
                    <a:pt x="287" y="388"/>
                  </a:lnTo>
                  <a:lnTo>
                    <a:pt x="270" y="392"/>
                  </a:lnTo>
                  <a:lnTo>
                    <a:pt x="248" y="397"/>
                  </a:lnTo>
                  <a:lnTo>
                    <a:pt x="232" y="400"/>
                  </a:lnTo>
                  <a:lnTo>
                    <a:pt x="214" y="405"/>
                  </a:lnTo>
                  <a:lnTo>
                    <a:pt x="199" y="410"/>
                  </a:lnTo>
                  <a:lnTo>
                    <a:pt x="184" y="416"/>
                  </a:lnTo>
                  <a:lnTo>
                    <a:pt x="173" y="425"/>
                  </a:lnTo>
                  <a:lnTo>
                    <a:pt x="162" y="433"/>
                  </a:lnTo>
                  <a:lnTo>
                    <a:pt x="151" y="447"/>
                  </a:lnTo>
                  <a:lnTo>
                    <a:pt x="144" y="459"/>
                  </a:lnTo>
                  <a:lnTo>
                    <a:pt x="137" y="474"/>
                  </a:lnTo>
                  <a:lnTo>
                    <a:pt x="134" y="492"/>
                  </a:lnTo>
                  <a:lnTo>
                    <a:pt x="136" y="509"/>
                  </a:lnTo>
                  <a:lnTo>
                    <a:pt x="138" y="525"/>
                  </a:lnTo>
                  <a:lnTo>
                    <a:pt x="144" y="545"/>
                  </a:lnTo>
                  <a:lnTo>
                    <a:pt x="149" y="567"/>
                  </a:lnTo>
                  <a:lnTo>
                    <a:pt x="153" y="587"/>
                  </a:lnTo>
                  <a:lnTo>
                    <a:pt x="155" y="603"/>
                  </a:lnTo>
                  <a:lnTo>
                    <a:pt x="155" y="618"/>
                  </a:lnTo>
                  <a:lnTo>
                    <a:pt x="153" y="637"/>
                  </a:lnTo>
                  <a:lnTo>
                    <a:pt x="148" y="654"/>
                  </a:lnTo>
                  <a:lnTo>
                    <a:pt x="144" y="669"/>
                  </a:lnTo>
                  <a:lnTo>
                    <a:pt x="137" y="682"/>
                  </a:lnTo>
                  <a:lnTo>
                    <a:pt x="129" y="700"/>
                  </a:lnTo>
                  <a:lnTo>
                    <a:pt x="117" y="720"/>
                  </a:lnTo>
                  <a:lnTo>
                    <a:pt x="105" y="735"/>
                  </a:lnTo>
                  <a:lnTo>
                    <a:pt x="92" y="746"/>
                  </a:lnTo>
                  <a:lnTo>
                    <a:pt x="81" y="757"/>
                  </a:lnTo>
                  <a:lnTo>
                    <a:pt x="68" y="765"/>
                  </a:lnTo>
                  <a:lnTo>
                    <a:pt x="56" y="770"/>
                  </a:lnTo>
                  <a:lnTo>
                    <a:pt x="38" y="775"/>
                  </a:lnTo>
                  <a:lnTo>
                    <a:pt x="18" y="778"/>
                  </a:lnTo>
                  <a:lnTo>
                    <a:pt x="0" y="778"/>
                  </a:lnTo>
                  <a:close/>
                </a:path>
              </a:pathLst>
            </a:custGeom>
            <a:noFill/>
            <a:ln w="508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PE"/>
            </a:p>
          </p:txBody>
        </p:sp>
        <p:sp>
          <p:nvSpPr>
            <p:cNvPr id="46096" name="Freeform 16" descr="Vertical clara"/>
            <p:cNvSpPr>
              <a:spLocks/>
            </p:cNvSpPr>
            <p:nvPr/>
          </p:nvSpPr>
          <p:spPr bwMode="auto">
            <a:xfrm>
              <a:off x="7200" y="5596"/>
              <a:ext cx="1208" cy="1175"/>
            </a:xfrm>
            <a:custGeom>
              <a:avLst/>
              <a:gdLst/>
              <a:ahLst/>
              <a:cxnLst>
                <a:cxn ang="0">
                  <a:pos x="1208" y="1175"/>
                </a:cxn>
                <a:cxn ang="0">
                  <a:pos x="0" y="237"/>
                </a:cxn>
                <a:cxn ang="0">
                  <a:pos x="109" y="228"/>
                </a:cxn>
                <a:cxn ang="0">
                  <a:pos x="112" y="207"/>
                </a:cxn>
                <a:cxn ang="0">
                  <a:pos x="107" y="181"/>
                </a:cxn>
                <a:cxn ang="0">
                  <a:pos x="99" y="150"/>
                </a:cxn>
                <a:cxn ang="0">
                  <a:pos x="94" y="119"/>
                </a:cxn>
                <a:cxn ang="0">
                  <a:pos x="95" y="91"/>
                </a:cxn>
                <a:cxn ang="0">
                  <a:pos x="104" y="63"/>
                </a:cxn>
                <a:cxn ang="0">
                  <a:pos x="124" y="40"/>
                </a:cxn>
                <a:cxn ang="0">
                  <a:pos x="146" y="21"/>
                </a:cxn>
                <a:cxn ang="0">
                  <a:pos x="173" y="7"/>
                </a:cxn>
                <a:cxn ang="0">
                  <a:pos x="208" y="1"/>
                </a:cxn>
                <a:cxn ang="0">
                  <a:pos x="238" y="0"/>
                </a:cxn>
                <a:cxn ang="0">
                  <a:pos x="264" y="3"/>
                </a:cxn>
                <a:cxn ang="0">
                  <a:pos x="292" y="12"/>
                </a:cxn>
                <a:cxn ang="0">
                  <a:pos x="314" y="26"/>
                </a:cxn>
                <a:cxn ang="0">
                  <a:pos x="334" y="48"/>
                </a:cxn>
                <a:cxn ang="0">
                  <a:pos x="351" y="72"/>
                </a:cxn>
                <a:cxn ang="0">
                  <a:pos x="361" y="106"/>
                </a:cxn>
                <a:cxn ang="0">
                  <a:pos x="356" y="139"/>
                </a:cxn>
                <a:cxn ang="0">
                  <a:pos x="348" y="173"/>
                </a:cxn>
                <a:cxn ang="0">
                  <a:pos x="340" y="206"/>
                </a:cxn>
                <a:cxn ang="0">
                  <a:pos x="342" y="222"/>
                </a:cxn>
                <a:cxn ang="0">
                  <a:pos x="545" y="230"/>
                </a:cxn>
                <a:cxn ang="0">
                  <a:pos x="540" y="292"/>
                </a:cxn>
                <a:cxn ang="0">
                  <a:pos x="542" y="329"/>
                </a:cxn>
                <a:cxn ang="0">
                  <a:pos x="547" y="367"/>
                </a:cxn>
                <a:cxn ang="0">
                  <a:pos x="561" y="390"/>
                </a:cxn>
                <a:cxn ang="0">
                  <a:pos x="583" y="406"/>
                </a:cxn>
                <a:cxn ang="0">
                  <a:pos x="610" y="414"/>
                </a:cxn>
                <a:cxn ang="0">
                  <a:pos x="641" y="415"/>
                </a:cxn>
                <a:cxn ang="0">
                  <a:pos x="672" y="412"/>
                </a:cxn>
                <a:cxn ang="0">
                  <a:pos x="709" y="407"/>
                </a:cxn>
                <a:cxn ang="0">
                  <a:pos x="748" y="410"/>
                </a:cxn>
                <a:cxn ang="0">
                  <a:pos x="784" y="419"/>
                </a:cxn>
                <a:cxn ang="0">
                  <a:pos x="813" y="436"/>
                </a:cxn>
                <a:cxn ang="0">
                  <a:pos x="831" y="461"/>
                </a:cxn>
                <a:cxn ang="0">
                  <a:pos x="838" y="490"/>
                </a:cxn>
                <a:cxn ang="0">
                  <a:pos x="835" y="524"/>
                </a:cxn>
                <a:cxn ang="0">
                  <a:pos x="838" y="555"/>
                </a:cxn>
                <a:cxn ang="0">
                  <a:pos x="850" y="582"/>
                </a:cxn>
                <a:cxn ang="0">
                  <a:pos x="871" y="601"/>
                </a:cxn>
                <a:cxn ang="0">
                  <a:pos x="905" y="613"/>
                </a:cxn>
                <a:cxn ang="0">
                  <a:pos x="938" y="621"/>
                </a:cxn>
                <a:cxn ang="0">
                  <a:pos x="977" y="628"/>
                </a:cxn>
                <a:cxn ang="0">
                  <a:pos x="1009" y="639"/>
                </a:cxn>
                <a:cxn ang="0">
                  <a:pos x="1035" y="654"/>
                </a:cxn>
                <a:cxn ang="0">
                  <a:pos x="1057" y="676"/>
                </a:cxn>
                <a:cxn ang="0">
                  <a:pos x="1071" y="702"/>
                </a:cxn>
                <a:cxn ang="0">
                  <a:pos x="1072" y="738"/>
                </a:cxn>
                <a:cxn ang="0">
                  <a:pos x="1065" y="774"/>
                </a:cxn>
                <a:cxn ang="0">
                  <a:pos x="1054" y="816"/>
                </a:cxn>
                <a:cxn ang="0">
                  <a:pos x="1052" y="846"/>
                </a:cxn>
                <a:cxn ang="0">
                  <a:pos x="1059" y="883"/>
                </a:cxn>
                <a:cxn ang="0">
                  <a:pos x="1073" y="908"/>
                </a:cxn>
                <a:cxn ang="0">
                  <a:pos x="1095" y="935"/>
                </a:cxn>
                <a:cxn ang="0">
                  <a:pos x="1124" y="956"/>
                </a:cxn>
                <a:cxn ang="0">
                  <a:pos x="1155" y="966"/>
                </a:cxn>
                <a:cxn ang="0">
                  <a:pos x="1189" y="969"/>
                </a:cxn>
              </a:cxnLst>
              <a:rect l="0" t="0" r="r" b="b"/>
              <a:pathLst>
                <a:path w="1208" h="1175">
                  <a:moveTo>
                    <a:pt x="1208" y="968"/>
                  </a:moveTo>
                  <a:lnTo>
                    <a:pt x="1208" y="1175"/>
                  </a:lnTo>
                  <a:lnTo>
                    <a:pt x="1" y="1175"/>
                  </a:lnTo>
                  <a:lnTo>
                    <a:pt x="0" y="237"/>
                  </a:lnTo>
                  <a:lnTo>
                    <a:pt x="105" y="237"/>
                  </a:lnTo>
                  <a:lnTo>
                    <a:pt x="109" y="228"/>
                  </a:lnTo>
                  <a:lnTo>
                    <a:pt x="112" y="217"/>
                  </a:lnTo>
                  <a:lnTo>
                    <a:pt x="112" y="207"/>
                  </a:lnTo>
                  <a:lnTo>
                    <a:pt x="111" y="196"/>
                  </a:lnTo>
                  <a:lnTo>
                    <a:pt x="107" y="181"/>
                  </a:lnTo>
                  <a:lnTo>
                    <a:pt x="103" y="162"/>
                  </a:lnTo>
                  <a:lnTo>
                    <a:pt x="99" y="150"/>
                  </a:lnTo>
                  <a:lnTo>
                    <a:pt x="95" y="134"/>
                  </a:lnTo>
                  <a:lnTo>
                    <a:pt x="94" y="119"/>
                  </a:lnTo>
                  <a:lnTo>
                    <a:pt x="94" y="105"/>
                  </a:lnTo>
                  <a:lnTo>
                    <a:pt x="95" y="91"/>
                  </a:lnTo>
                  <a:lnTo>
                    <a:pt x="99" y="77"/>
                  </a:lnTo>
                  <a:lnTo>
                    <a:pt x="104" y="63"/>
                  </a:lnTo>
                  <a:lnTo>
                    <a:pt x="112" y="52"/>
                  </a:lnTo>
                  <a:lnTo>
                    <a:pt x="124" y="40"/>
                  </a:lnTo>
                  <a:lnTo>
                    <a:pt x="134" y="30"/>
                  </a:lnTo>
                  <a:lnTo>
                    <a:pt x="146" y="21"/>
                  </a:lnTo>
                  <a:lnTo>
                    <a:pt x="159" y="14"/>
                  </a:lnTo>
                  <a:lnTo>
                    <a:pt x="173" y="7"/>
                  </a:lnTo>
                  <a:lnTo>
                    <a:pt x="190" y="3"/>
                  </a:lnTo>
                  <a:lnTo>
                    <a:pt x="208" y="1"/>
                  </a:lnTo>
                  <a:lnTo>
                    <a:pt x="222" y="0"/>
                  </a:lnTo>
                  <a:lnTo>
                    <a:pt x="238" y="0"/>
                  </a:lnTo>
                  <a:lnTo>
                    <a:pt x="253" y="1"/>
                  </a:lnTo>
                  <a:lnTo>
                    <a:pt x="264" y="3"/>
                  </a:lnTo>
                  <a:lnTo>
                    <a:pt x="278" y="7"/>
                  </a:lnTo>
                  <a:lnTo>
                    <a:pt x="292" y="12"/>
                  </a:lnTo>
                  <a:lnTo>
                    <a:pt x="302" y="18"/>
                  </a:lnTo>
                  <a:lnTo>
                    <a:pt x="314" y="26"/>
                  </a:lnTo>
                  <a:lnTo>
                    <a:pt x="324" y="37"/>
                  </a:lnTo>
                  <a:lnTo>
                    <a:pt x="334" y="48"/>
                  </a:lnTo>
                  <a:lnTo>
                    <a:pt x="344" y="60"/>
                  </a:lnTo>
                  <a:lnTo>
                    <a:pt x="351" y="72"/>
                  </a:lnTo>
                  <a:lnTo>
                    <a:pt x="356" y="88"/>
                  </a:lnTo>
                  <a:lnTo>
                    <a:pt x="361" y="106"/>
                  </a:lnTo>
                  <a:lnTo>
                    <a:pt x="361" y="123"/>
                  </a:lnTo>
                  <a:lnTo>
                    <a:pt x="356" y="139"/>
                  </a:lnTo>
                  <a:lnTo>
                    <a:pt x="352" y="156"/>
                  </a:lnTo>
                  <a:lnTo>
                    <a:pt x="348" y="173"/>
                  </a:lnTo>
                  <a:lnTo>
                    <a:pt x="343" y="192"/>
                  </a:lnTo>
                  <a:lnTo>
                    <a:pt x="340" y="206"/>
                  </a:lnTo>
                  <a:lnTo>
                    <a:pt x="340" y="215"/>
                  </a:lnTo>
                  <a:lnTo>
                    <a:pt x="342" y="222"/>
                  </a:lnTo>
                  <a:lnTo>
                    <a:pt x="345" y="230"/>
                  </a:lnTo>
                  <a:lnTo>
                    <a:pt x="545" y="230"/>
                  </a:lnTo>
                  <a:lnTo>
                    <a:pt x="541" y="269"/>
                  </a:lnTo>
                  <a:lnTo>
                    <a:pt x="540" y="292"/>
                  </a:lnTo>
                  <a:lnTo>
                    <a:pt x="541" y="311"/>
                  </a:lnTo>
                  <a:lnTo>
                    <a:pt x="542" y="329"/>
                  </a:lnTo>
                  <a:lnTo>
                    <a:pt x="544" y="348"/>
                  </a:lnTo>
                  <a:lnTo>
                    <a:pt x="547" y="367"/>
                  </a:lnTo>
                  <a:lnTo>
                    <a:pt x="553" y="379"/>
                  </a:lnTo>
                  <a:lnTo>
                    <a:pt x="561" y="390"/>
                  </a:lnTo>
                  <a:lnTo>
                    <a:pt x="570" y="399"/>
                  </a:lnTo>
                  <a:lnTo>
                    <a:pt x="583" y="406"/>
                  </a:lnTo>
                  <a:lnTo>
                    <a:pt x="596" y="412"/>
                  </a:lnTo>
                  <a:lnTo>
                    <a:pt x="610" y="414"/>
                  </a:lnTo>
                  <a:lnTo>
                    <a:pt x="625" y="415"/>
                  </a:lnTo>
                  <a:lnTo>
                    <a:pt x="641" y="415"/>
                  </a:lnTo>
                  <a:lnTo>
                    <a:pt x="659" y="413"/>
                  </a:lnTo>
                  <a:lnTo>
                    <a:pt x="672" y="412"/>
                  </a:lnTo>
                  <a:lnTo>
                    <a:pt x="691" y="410"/>
                  </a:lnTo>
                  <a:lnTo>
                    <a:pt x="709" y="407"/>
                  </a:lnTo>
                  <a:lnTo>
                    <a:pt x="730" y="407"/>
                  </a:lnTo>
                  <a:lnTo>
                    <a:pt x="748" y="410"/>
                  </a:lnTo>
                  <a:lnTo>
                    <a:pt x="766" y="413"/>
                  </a:lnTo>
                  <a:lnTo>
                    <a:pt x="784" y="419"/>
                  </a:lnTo>
                  <a:lnTo>
                    <a:pt x="799" y="425"/>
                  </a:lnTo>
                  <a:lnTo>
                    <a:pt x="813" y="436"/>
                  </a:lnTo>
                  <a:lnTo>
                    <a:pt x="823" y="447"/>
                  </a:lnTo>
                  <a:lnTo>
                    <a:pt x="831" y="461"/>
                  </a:lnTo>
                  <a:lnTo>
                    <a:pt x="836" y="476"/>
                  </a:lnTo>
                  <a:lnTo>
                    <a:pt x="838" y="490"/>
                  </a:lnTo>
                  <a:lnTo>
                    <a:pt x="836" y="507"/>
                  </a:lnTo>
                  <a:lnTo>
                    <a:pt x="835" y="524"/>
                  </a:lnTo>
                  <a:lnTo>
                    <a:pt x="836" y="540"/>
                  </a:lnTo>
                  <a:lnTo>
                    <a:pt x="838" y="555"/>
                  </a:lnTo>
                  <a:lnTo>
                    <a:pt x="844" y="569"/>
                  </a:lnTo>
                  <a:lnTo>
                    <a:pt x="850" y="582"/>
                  </a:lnTo>
                  <a:lnTo>
                    <a:pt x="858" y="592"/>
                  </a:lnTo>
                  <a:lnTo>
                    <a:pt x="871" y="601"/>
                  </a:lnTo>
                  <a:lnTo>
                    <a:pt x="888" y="607"/>
                  </a:lnTo>
                  <a:lnTo>
                    <a:pt x="905" y="613"/>
                  </a:lnTo>
                  <a:lnTo>
                    <a:pt x="920" y="617"/>
                  </a:lnTo>
                  <a:lnTo>
                    <a:pt x="938" y="621"/>
                  </a:lnTo>
                  <a:lnTo>
                    <a:pt x="959" y="625"/>
                  </a:lnTo>
                  <a:lnTo>
                    <a:pt x="977" y="628"/>
                  </a:lnTo>
                  <a:lnTo>
                    <a:pt x="994" y="634"/>
                  </a:lnTo>
                  <a:lnTo>
                    <a:pt x="1009" y="639"/>
                  </a:lnTo>
                  <a:lnTo>
                    <a:pt x="1024" y="645"/>
                  </a:lnTo>
                  <a:lnTo>
                    <a:pt x="1035" y="654"/>
                  </a:lnTo>
                  <a:lnTo>
                    <a:pt x="1045" y="662"/>
                  </a:lnTo>
                  <a:lnTo>
                    <a:pt x="1057" y="676"/>
                  </a:lnTo>
                  <a:lnTo>
                    <a:pt x="1065" y="688"/>
                  </a:lnTo>
                  <a:lnTo>
                    <a:pt x="1071" y="702"/>
                  </a:lnTo>
                  <a:lnTo>
                    <a:pt x="1074" y="721"/>
                  </a:lnTo>
                  <a:lnTo>
                    <a:pt x="1072" y="738"/>
                  </a:lnTo>
                  <a:lnTo>
                    <a:pt x="1069" y="754"/>
                  </a:lnTo>
                  <a:lnTo>
                    <a:pt x="1065" y="774"/>
                  </a:lnTo>
                  <a:lnTo>
                    <a:pt x="1059" y="796"/>
                  </a:lnTo>
                  <a:lnTo>
                    <a:pt x="1054" y="816"/>
                  </a:lnTo>
                  <a:lnTo>
                    <a:pt x="1052" y="833"/>
                  </a:lnTo>
                  <a:lnTo>
                    <a:pt x="1052" y="846"/>
                  </a:lnTo>
                  <a:lnTo>
                    <a:pt x="1055" y="866"/>
                  </a:lnTo>
                  <a:lnTo>
                    <a:pt x="1059" y="883"/>
                  </a:lnTo>
                  <a:lnTo>
                    <a:pt x="1066" y="895"/>
                  </a:lnTo>
                  <a:lnTo>
                    <a:pt x="1073" y="908"/>
                  </a:lnTo>
                  <a:lnTo>
                    <a:pt x="1083" y="922"/>
                  </a:lnTo>
                  <a:lnTo>
                    <a:pt x="1095" y="935"/>
                  </a:lnTo>
                  <a:lnTo>
                    <a:pt x="1109" y="947"/>
                  </a:lnTo>
                  <a:lnTo>
                    <a:pt x="1124" y="956"/>
                  </a:lnTo>
                  <a:lnTo>
                    <a:pt x="1139" y="961"/>
                  </a:lnTo>
                  <a:lnTo>
                    <a:pt x="1155" y="966"/>
                  </a:lnTo>
                  <a:lnTo>
                    <a:pt x="1170" y="968"/>
                  </a:lnTo>
                  <a:lnTo>
                    <a:pt x="1189" y="969"/>
                  </a:lnTo>
                  <a:lnTo>
                    <a:pt x="1208" y="968"/>
                  </a:lnTo>
                  <a:close/>
                </a:path>
              </a:pathLst>
            </a:custGeom>
            <a:noFill/>
            <a:ln w="508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PE"/>
            </a:p>
          </p:txBody>
        </p:sp>
        <p:sp>
          <p:nvSpPr>
            <p:cNvPr id="46097" name="Freeform 17" descr="Zigzag"/>
            <p:cNvSpPr>
              <a:spLocks/>
            </p:cNvSpPr>
            <p:nvPr/>
          </p:nvSpPr>
          <p:spPr bwMode="auto">
            <a:xfrm>
              <a:off x="7200" y="4464"/>
              <a:ext cx="1213" cy="984"/>
            </a:xfrm>
            <a:custGeom>
              <a:avLst/>
              <a:gdLst/>
              <a:ahLst/>
              <a:cxnLst>
                <a:cxn ang="0">
                  <a:pos x="1213" y="0"/>
                </a:cxn>
                <a:cxn ang="0">
                  <a:pos x="1" y="984"/>
                </a:cxn>
                <a:cxn ang="0">
                  <a:pos x="115" y="965"/>
                </a:cxn>
                <a:cxn ang="0">
                  <a:pos x="111" y="933"/>
                </a:cxn>
                <a:cxn ang="0">
                  <a:pos x="99" y="889"/>
                </a:cxn>
                <a:cxn ang="0">
                  <a:pos x="95" y="853"/>
                </a:cxn>
                <a:cxn ang="0">
                  <a:pos x="103" y="816"/>
                </a:cxn>
                <a:cxn ang="0">
                  <a:pos x="128" y="785"/>
                </a:cxn>
                <a:cxn ang="0">
                  <a:pos x="160" y="762"/>
                </a:cxn>
                <a:cxn ang="0">
                  <a:pos x="197" y="750"/>
                </a:cxn>
                <a:cxn ang="0">
                  <a:pos x="252" y="751"/>
                </a:cxn>
                <a:cxn ang="0">
                  <a:pos x="287" y="759"/>
                </a:cxn>
                <a:cxn ang="0">
                  <a:pos x="323" y="784"/>
                </a:cxn>
                <a:cxn ang="0">
                  <a:pos x="347" y="814"/>
                </a:cxn>
                <a:cxn ang="0">
                  <a:pos x="358" y="847"/>
                </a:cxn>
                <a:cxn ang="0">
                  <a:pos x="355" y="882"/>
                </a:cxn>
                <a:cxn ang="0">
                  <a:pos x="347" y="915"/>
                </a:cxn>
                <a:cxn ang="0">
                  <a:pos x="339" y="948"/>
                </a:cxn>
                <a:cxn ang="0">
                  <a:pos x="343" y="980"/>
                </a:cxn>
                <a:cxn ang="0">
                  <a:pos x="544" y="945"/>
                </a:cxn>
                <a:cxn ang="0">
                  <a:pos x="546" y="901"/>
                </a:cxn>
                <a:cxn ang="0">
                  <a:pos x="549" y="864"/>
                </a:cxn>
                <a:cxn ang="0">
                  <a:pos x="559" y="833"/>
                </a:cxn>
                <a:cxn ang="0">
                  <a:pos x="576" y="812"/>
                </a:cxn>
                <a:cxn ang="0">
                  <a:pos x="602" y="801"/>
                </a:cxn>
                <a:cxn ang="0">
                  <a:pos x="630" y="797"/>
                </a:cxn>
                <a:cxn ang="0">
                  <a:pos x="664" y="798"/>
                </a:cxn>
                <a:cxn ang="0">
                  <a:pos x="696" y="802"/>
                </a:cxn>
                <a:cxn ang="0">
                  <a:pos x="736" y="804"/>
                </a:cxn>
                <a:cxn ang="0">
                  <a:pos x="771" y="798"/>
                </a:cxn>
                <a:cxn ang="0">
                  <a:pos x="804" y="787"/>
                </a:cxn>
                <a:cxn ang="0">
                  <a:pos x="828" y="765"/>
                </a:cxn>
                <a:cxn ang="0">
                  <a:pos x="841" y="738"/>
                </a:cxn>
                <a:cxn ang="0">
                  <a:pos x="841" y="706"/>
                </a:cxn>
                <a:cxn ang="0">
                  <a:pos x="841" y="672"/>
                </a:cxn>
                <a:cxn ang="0">
                  <a:pos x="849" y="644"/>
                </a:cxn>
                <a:cxn ang="0">
                  <a:pos x="863" y="620"/>
                </a:cxn>
                <a:cxn ang="0">
                  <a:pos x="894" y="605"/>
                </a:cxn>
                <a:cxn ang="0">
                  <a:pos x="926" y="595"/>
                </a:cxn>
                <a:cxn ang="0">
                  <a:pos x="965" y="587"/>
                </a:cxn>
                <a:cxn ang="0">
                  <a:pos x="1000" y="579"/>
                </a:cxn>
                <a:cxn ang="0">
                  <a:pos x="1029" y="567"/>
                </a:cxn>
                <a:cxn ang="0">
                  <a:pos x="1051" y="550"/>
                </a:cxn>
                <a:cxn ang="0">
                  <a:pos x="1070" y="524"/>
                </a:cxn>
                <a:cxn ang="0">
                  <a:pos x="1079" y="491"/>
                </a:cxn>
                <a:cxn ang="0">
                  <a:pos x="1075" y="458"/>
                </a:cxn>
                <a:cxn ang="0">
                  <a:pos x="1065" y="416"/>
                </a:cxn>
                <a:cxn ang="0">
                  <a:pos x="1058" y="381"/>
                </a:cxn>
                <a:cxn ang="0">
                  <a:pos x="1060" y="346"/>
                </a:cxn>
                <a:cxn ang="0">
                  <a:pos x="1071" y="317"/>
                </a:cxn>
                <a:cxn ang="0">
                  <a:pos x="1089" y="291"/>
                </a:cxn>
                <a:cxn ang="0">
                  <a:pos x="1115" y="265"/>
                </a:cxn>
                <a:cxn ang="0">
                  <a:pos x="1145" y="251"/>
                </a:cxn>
                <a:cxn ang="0">
                  <a:pos x="1176" y="245"/>
                </a:cxn>
                <a:cxn ang="0">
                  <a:pos x="1213" y="245"/>
                </a:cxn>
              </a:cxnLst>
              <a:rect l="0" t="0" r="r" b="b"/>
              <a:pathLst>
                <a:path w="1213" h="984">
                  <a:moveTo>
                    <a:pt x="1213" y="245"/>
                  </a:moveTo>
                  <a:lnTo>
                    <a:pt x="1213" y="0"/>
                  </a:lnTo>
                  <a:lnTo>
                    <a:pt x="0" y="0"/>
                  </a:lnTo>
                  <a:lnTo>
                    <a:pt x="1" y="984"/>
                  </a:lnTo>
                  <a:lnTo>
                    <a:pt x="109" y="984"/>
                  </a:lnTo>
                  <a:lnTo>
                    <a:pt x="115" y="965"/>
                  </a:lnTo>
                  <a:lnTo>
                    <a:pt x="115" y="951"/>
                  </a:lnTo>
                  <a:lnTo>
                    <a:pt x="111" y="933"/>
                  </a:lnTo>
                  <a:lnTo>
                    <a:pt x="105" y="913"/>
                  </a:lnTo>
                  <a:lnTo>
                    <a:pt x="99" y="889"/>
                  </a:lnTo>
                  <a:lnTo>
                    <a:pt x="96" y="870"/>
                  </a:lnTo>
                  <a:lnTo>
                    <a:pt x="95" y="853"/>
                  </a:lnTo>
                  <a:lnTo>
                    <a:pt x="98" y="834"/>
                  </a:lnTo>
                  <a:lnTo>
                    <a:pt x="103" y="816"/>
                  </a:lnTo>
                  <a:lnTo>
                    <a:pt x="115" y="798"/>
                  </a:lnTo>
                  <a:lnTo>
                    <a:pt x="128" y="785"/>
                  </a:lnTo>
                  <a:lnTo>
                    <a:pt x="143" y="771"/>
                  </a:lnTo>
                  <a:lnTo>
                    <a:pt x="160" y="762"/>
                  </a:lnTo>
                  <a:lnTo>
                    <a:pt x="179" y="753"/>
                  </a:lnTo>
                  <a:lnTo>
                    <a:pt x="197" y="750"/>
                  </a:lnTo>
                  <a:lnTo>
                    <a:pt x="222" y="749"/>
                  </a:lnTo>
                  <a:lnTo>
                    <a:pt x="252" y="751"/>
                  </a:lnTo>
                  <a:lnTo>
                    <a:pt x="271" y="753"/>
                  </a:lnTo>
                  <a:lnTo>
                    <a:pt x="287" y="759"/>
                  </a:lnTo>
                  <a:lnTo>
                    <a:pt x="303" y="768"/>
                  </a:lnTo>
                  <a:lnTo>
                    <a:pt x="323" y="784"/>
                  </a:lnTo>
                  <a:lnTo>
                    <a:pt x="336" y="798"/>
                  </a:lnTo>
                  <a:lnTo>
                    <a:pt x="347" y="814"/>
                  </a:lnTo>
                  <a:lnTo>
                    <a:pt x="353" y="831"/>
                  </a:lnTo>
                  <a:lnTo>
                    <a:pt x="358" y="847"/>
                  </a:lnTo>
                  <a:lnTo>
                    <a:pt x="358" y="864"/>
                  </a:lnTo>
                  <a:lnTo>
                    <a:pt x="355" y="882"/>
                  </a:lnTo>
                  <a:lnTo>
                    <a:pt x="351" y="899"/>
                  </a:lnTo>
                  <a:lnTo>
                    <a:pt x="347" y="915"/>
                  </a:lnTo>
                  <a:lnTo>
                    <a:pt x="342" y="931"/>
                  </a:lnTo>
                  <a:lnTo>
                    <a:pt x="339" y="948"/>
                  </a:lnTo>
                  <a:lnTo>
                    <a:pt x="339" y="963"/>
                  </a:lnTo>
                  <a:lnTo>
                    <a:pt x="343" y="980"/>
                  </a:lnTo>
                  <a:lnTo>
                    <a:pt x="546" y="980"/>
                  </a:lnTo>
                  <a:lnTo>
                    <a:pt x="544" y="945"/>
                  </a:lnTo>
                  <a:lnTo>
                    <a:pt x="546" y="920"/>
                  </a:lnTo>
                  <a:lnTo>
                    <a:pt x="546" y="901"/>
                  </a:lnTo>
                  <a:lnTo>
                    <a:pt x="547" y="883"/>
                  </a:lnTo>
                  <a:lnTo>
                    <a:pt x="549" y="864"/>
                  </a:lnTo>
                  <a:lnTo>
                    <a:pt x="553" y="846"/>
                  </a:lnTo>
                  <a:lnTo>
                    <a:pt x="559" y="833"/>
                  </a:lnTo>
                  <a:lnTo>
                    <a:pt x="566" y="822"/>
                  </a:lnTo>
                  <a:lnTo>
                    <a:pt x="576" y="812"/>
                  </a:lnTo>
                  <a:lnTo>
                    <a:pt x="588" y="805"/>
                  </a:lnTo>
                  <a:lnTo>
                    <a:pt x="602" y="801"/>
                  </a:lnTo>
                  <a:lnTo>
                    <a:pt x="616" y="798"/>
                  </a:lnTo>
                  <a:lnTo>
                    <a:pt x="630" y="797"/>
                  </a:lnTo>
                  <a:lnTo>
                    <a:pt x="648" y="797"/>
                  </a:lnTo>
                  <a:lnTo>
                    <a:pt x="664" y="798"/>
                  </a:lnTo>
                  <a:lnTo>
                    <a:pt x="678" y="801"/>
                  </a:lnTo>
                  <a:lnTo>
                    <a:pt x="696" y="802"/>
                  </a:lnTo>
                  <a:lnTo>
                    <a:pt x="715" y="804"/>
                  </a:lnTo>
                  <a:lnTo>
                    <a:pt x="736" y="804"/>
                  </a:lnTo>
                  <a:lnTo>
                    <a:pt x="753" y="802"/>
                  </a:lnTo>
                  <a:lnTo>
                    <a:pt x="771" y="798"/>
                  </a:lnTo>
                  <a:lnTo>
                    <a:pt x="790" y="794"/>
                  </a:lnTo>
                  <a:lnTo>
                    <a:pt x="804" y="787"/>
                  </a:lnTo>
                  <a:lnTo>
                    <a:pt x="818" y="778"/>
                  </a:lnTo>
                  <a:lnTo>
                    <a:pt x="828" y="765"/>
                  </a:lnTo>
                  <a:lnTo>
                    <a:pt x="837" y="751"/>
                  </a:lnTo>
                  <a:lnTo>
                    <a:pt x="841" y="738"/>
                  </a:lnTo>
                  <a:lnTo>
                    <a:pt x="844" y="722"/>
                  </a:lnTo>
                  <a:lnTo>
                    <a:pt x="841" y="706"/>
                  </a:lnTo>
                  <a:lnTo>
                    <a:pt x="840" y="690"/>
                  </a:lnTo>
                  <a:lnTo>
                    <a:pt x="841" y="672"/>
                  </a:lnTo>
                  <a:lnTo>
                    <a:pt x="845" y="658"/>
                  </a:lnTo>
                  <a:lnTo>
                    <a:pt x="849" y="644"/>
                  </a:lnTo>
                  <a:lnTo>
                    <a:pt x="855" y="630"/>
                  </a:lnTo>
                  <a:lnTo>
                    <a:pt x="863" y="620"/>
                  </a:lnTo>
                  <a:lnTo>
                    <a:pt x="877" y="611"/>
                  </a:lnTo>
                  <a:lnTo>
                    <a:pt x="894" y="605"/>
                  </a:lnTo>
                  <a:lnTo>
                    <a:pt x="911" y="600"/>
                  </a:lnTo>
                  <a:lnTo>
                    <a:pt x="926" y="595"/>
                  </a:lnTo>
                  <a:lnTo>
                    <a:pt x="943" y="591"/>
                  </a:lnTo>
                  <a:lnTo>
                    <a:pt x="965" y="587"/>
                  </a:lnTo>
                  <a:lnTo>
                    <a:pt x="982" y="584"/>
                  </a:lnTo>
                  <a:lnTo>
                    <a:pt x="1000" y="579"/>
                  </a:lnTo>
                  <a:lnTo>
                    <a:pt x="1014" y="573"/>
                  </a:lnTo>
                  <a:lnTo>
                    <a:pt x="1029" y="567"/>
                  </a:lnTo>
                  <a:lnTo>
                    <a:pt x="1040" y="559"/>
                  </a:lnTo>
                  <a:lnTo>
                    <a:pt x="1051" y="550"/>
                  </a:lnTo>
                  <a:lnTo>
                    <a:pt x="1062" y="537"/>
                  </a:lnTo>
                  <a:lnTo>
                    <a:pt x="1070" y="524"/>
                  </a:lnTo>
                  <a:lnTo>
                    <a:pt x="1076" y="509"/>
                  </a:lnTo>
                  <a:lnTo>
                    <a:pt x="1079" y="491"/>
                  </a:lnTo>
                  <a:lnTo>
                    <a:pt x="1077" y="475"/>
                  </a:lnTo>
                  <a:lnTo>
                    <a:pt x="1075" y="458"/>
                  </a:lnTo>
                  <a:lnTo>
                    <a:pt x="1070" y="438"/>
                  </a:lnTo>
                  <a:lnTo>
                    <a:pt x="1065" y="416"/>
                  </a:lnTo>
                  <a:lnTo>
                    <a:pt x="1059" y="396"/>
                  </a:lnTo>
                  <a:lnTo>
                    <a:pt x="1058" y="381"/>
                  </a:lnTo>
                  <a:lnTo>
                    <a:pt x="1058" y="366"/>
                  </a:lnTo>
                  <a:lnTo>
                    <a:pt x="1060" y="346"/>
                  </a:lnTo>
                  <a:lnTo>
                    <a:pt x="1066" y="329"/>
                  </a:lnTo>
                  <a:lnTo>
                    <a:pt x="1071" y="317"/>
                  </a:lnTo>
                  <a:lnTo>
                    <a:pt x="1078" y="304"/>
                  </a:lnTo>
                  <a:lnTo>
                    <a:pt x="1089" y="291"/>
                  </a:lnTo>
                  <a:lnTo>
                    <a:pt x="1100" y="277"/>
                  </a:lnTo>
                  <a:lnTo>
                    <a:pt x="1115" y="265"/>
                  </a:lnTo>
                  <a:lnTo>
                    <a:pt x="1131" y="256"/>
                  </a:lnTo>
                  <a:lnTo>
                    <a:pt x="1145" y="251"/>
                  </a:lnTo>
                  <a:lnTo>
                    <a:pt x="1160" y="247"/>
                  </a:lnTo>
                  <a:lnTo>
                    <a:pt x="1176" y="245"/>
                  </a:lnTo>
                  <a:lnTo>
                    <a:pt x="1194" y="245"/>
                  </a:lnTo>
                  <a:lnTo>
                    <a:pt x="1213" y="245"/>
                  </a:lnTo>
                  <a:close/>
                </a:path>
              </a:pathLst>
            </a:custGeom>
            <a:noFill/>
            <a:ln w="508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PE"/>
            </a:p>
          </p:txBody>
        </p:sp>
        <p:sp>
          <p:nvSpPr>
            <p:cNvPr id="46098" name="Freeform 18" descr="Tejas"/>
            <p:cNvSpPr>
              <a:spLocks/>
            </p:cNvSpPr>
            <p:nvPr/>
          </p:nvSpPr>
          <p:spPr bwMode="auto">
            <a:xfrm>
              <a:off x="7887" y="4862"/>
              <a:ext cx="1345" cy="1474"/>
            </a:xfrm>
            <a:custGeom>
              <a:avLst/>
              <a:gdLst/>
              <a:ahLst/>
              <a:cxnLst>
                <a:cxn ang="0">
                  <a:pos x="540" y="235"/>
                </a:cxn>
                <a:cxn ang="0">
                  <a:pos x="521" y="112"/>
                </a:cxn>
                <a:cxn ang="0">
                  <a:pos x="587" y="14"/>
                </a:cxn>
                <a:cxn ang="0">
                  <a:pos x="738" y="4"/>
                </a:cxn>
                <a:cxn ang="0">
                  <a:pos x="812" y="61"/>
                </a:cxn>
                <a:cxn ang="0">
                  <a:pos x="829" y="162"/>
                </a:cxn>
                <a:cxn ang="0">
                  <a:pos x="815" y="270"/>
                </a:cxn>
                <a:cxn ang="0">
                  <a:pos x="888" y="333"/>
                </a:cxn>
                <a:cxn ang="0">
                  <a:pos x="999" y="361"/>
                </a:cxn>
                <a:cxn ang="0">
                  <a:pos x="1045" y="411"/>
                </a:cxn>
                <a:cxn ang="0">
                  <a:pos x="1047" y="482"/>
                </a:cxn>
                <a:cxn ang="0">
                  <a:pos x="1090" y="546"/>
                </a:cxn>
                <a:cxn ang="0">
                  <a:pos x="1178" y="559"/>
                </a:cxn>
                <a:cxn ang="0">
                  <a:pos x="1273" y="553"/>
                </a:cxn>
                <a:cxn ang="0">
                  <a:pos x="1330" y="585"/>
                </a:cxn>
                <a:cxn ang="0">
                  <a:pos x="1344" y="697"/>
                </a:cxn>
                <a:cxn ang="0">
                  <a:pos x="1330" y="847"/>
                </a:cxn>
                <a:cxn ang="0">
                  <a:pos x="1272" y="882"/>
                </a:cxn>
                <a:cxn ang="0">
                  <a:pos x="1169" y="877"/>
                </a:cxn>
                <a:cxn ang="0">
                  <a:pos x="1092" y="888"/>
                </a:cxn>
                <a:cxn ang="0">
                  <a:pos x="1049" y="932"/>
                </a:cxn>
                <a:cxn ang="0">
                  <a:pos x="1045" y="1017"/>
                </a:cxn>
                <a:cxn ang="0">
                  <a:pos x="996" y="1076"/>
                </a:cxn>
                <a:cxn ang="0">
                  <a:pos x="907" y="1096"/>
                </a:cxn>
                <a:cxn ang="0">
                  <a:pos x="829" y="1137"/>
                </a:cxn>
                <a:cxn ang="0">
                  <a:pos x="812" y="1219"/>
                </a:cxn>
                <a:cxn ang="0">
                  <a:pos x="829" y="1321"/>
                </a:cxn>
                <a:cxn ang="0">
                  <a:pos x="793" y="1417"/>
                </a:cxn>
                <a:cxn ang="0">
                  <a:pos x="728" y="1467"/>
                </a:cxn>
                <a:cxn ang="0">
                  <a:pos x="627" y="1473"/>
                </a:cxn>
                <a:cxn ang="0">
                  <a:pos x="552" y="1435"/>
                </a:cxn>
                <a:cxn ang="0">
                  <a:pos x="516" y="1363"/>
                </a:cxn>
                <a:cxn ang="0">
                  <a:pos x="525" y="1278"/>
                </a:cxn>
                <a:cxn ang="0">
                  <a:pos x="531" y="1202"/>
                </a:cxn>
                <a:cxn ang="0">
                  <a:pos x="480" y="1147"/>
                </a:cxn>
                <a:cxn ang="0">
                  <a:pos x="398" y="1126"/>
                </a:cxn>
                <a:cxn ang="0">
                  <a:pos x="318" y="1095"/>
                </a:cxn>
                <a:cxn ang="0">
                  <a:pos x="297" y="1010"/>
                </a:cxn>
                <a:cxn ang="0">
                  <a:pos x="273" y="940"/>
                </a:cxn>
                <a:cxn ang="0">
                  <a:pos x="193" y="914"/>
                </a:cxn>
                <a:cxn ang="0">
                  <a:pos x="113" y="921"/>
                </a:cxn>
                <a:cxn ang="0">
                  <a:pos x="26" y="899"/>
                </a:cxn>
                <a:cxn ang="0">
                  <a:pos x="1" y="800"/>
                </a:cxn>
                <a:cxn ang="0">
                  <a:pos x="6" y="659"/>
                </a:cxn>
                <a:cxn ang="0">
                  <a:pos x="32" y="574"/>
                </a:cxn>
                <a:cxn ang="0">
                  <a:pos x="99" y="552"/>
                </a:cxn>
                <a:cxn ang="0">
                  <a:pos x="199" y="560"/>
                </a:cxn>
                <a:cxn ang="0">
                  <a:pos x="287" y="526"/>
                </a:cxn>
                <a:cxn ang="0">
                  <a:pos x="302" y="448"/>
                </a:cxn>
                <a:cxn ang="0">
                  <a:pos x="335" y="370"/>
                </a:cxn>
                <a:cxn ang="0">
                  <a:pos x="428" y="343"/>
                </a:cxn>
              </a:cxnLst>
              <a:rect l="0" t="0" r="r" b="b"/>
              <a:pathLst>
                <a:path w="1345" h="1474">
                  <a:moveTo>
                    <a:pt x="512" y="308"/>
                  </a:moveTo>
                  <a:lnTo>
                    <a:pt x="525" y="292"/>
                  </a:lnTo>
                  <a:lnTo>
                    <a:pt x="535" y="276"/>
                  </a:lnTo>
                  <a:lnTo>
                    <a:pt x="540" y="258"/>
                  </a:lnTo>
                  <a:lnTo>
                    <a:pt x="540" y="235"/>
                  </a:lnTo>
                  <a:lnTo>
                    <a:pt x="534" y="209"/>
                  </a:lnTo>
                  <a:lnTo>
                    <a:pt x="529" y="187"/>
                  </a:lnTo>
                  <a:lnTo>
                    <a:pt x="521" y="160"/>
                  </a:lnTo>
                  <a:lnTo>
                    <a:pt x="518" y="130"/>
                  </a:lnTo>
                  <a:lnTo>
                    <a:pt x="521" y="112"/>
                  </a:lnTo>
                  <a:lnTo>
                    <a:pt x="526" y="91"/>
                  </a:lnTo>
                  <a:lnTo>
                    <a:pt x="537" y="67"/>
                  </a:lnTo>
                  <a:lnTo>
                    <a:pt x="552" y="45"/>
                  </a:lnTo>
                  <a:lnTo>
                    <a:pt x="570" y="28"/>
                  </a:lnTo>
                  <a:lnTo>
                    <a:pt x="587" y="14"/>
                  </a:lnTo>
                  <a:lnTo>
                    <a:pt x="610" y="6"/>
                  </a:lnTo>
                  <a:lnTo>
                    <a:pt x="638" y="2"/>
                  </a:lnTo>
                  <a:lnTo>
                    <a:pt x="667" y="0"/>
                  </a:lnTo>
                  <a:lnTo>
                    <a:pt x="707" y="0"/>
                  </a:lnTo>
                  <a:lnTo>
                    <a:pt x="738" y="4"/>
                  </a:lnTo>
                  <a:lnTo>
                    <a:pt x="756" y="10"/>
                  </a:lnTo>
                  <a:lnTo>
                    <a:pt x="770" y="18"/>
                  </a:lnTo>
                  <a:lnTo>
                    <a:pt x="784" y="28"/>
                  </a:lnTo>
                  <a:lnTo>
                    <a:pt x="799" y="42"/>
                  </a:lnTo>
                  <a:lnTo>
                    <a:pt x="812" y="61"/>
                  </a:lnTo>
                  <a:lnTo>
                    <a:pt x="823" y="78"/>
                  </a:lnTo>
                  <a:lnTo>
                    <a:pt x="828" y="93"/>
                  </a:lnTo>
                  <a:lnTo>
                    <a:pt x="832" y="118"/>
                  </a:lnTo>
                  <a:lnTo>
                    <a:pt x="832" y="140"/>
                  </a:lnTo>
                  <a:lnTo>
                    <a:pt x="829" y="162"/>
                  </a:lnTo>
                  <a:lnTo>
                    <a:pt x="825" y="178"/>
                  </a:lnTo>
                  <a:lnTo>
                    <a:pt x="820" y="206"/>
                  </a:lnTo>
                  <a:lnTo>
                    <a:pt x="812" y="234"/>
                  </a:lnTo>
                  <a:lnTo>
                    <a:pt x="809" y="252"/>
                  </a:lnTo>
                  <a:lnTo>
                    <a:pt x="815" y="270"/>
                  </a:lnTo>
                  <a:lnTo>
                    <a:pt x="821" y="282"/>
                  </a:lnTo>
                  <a:lnTo>
                    <a:pt x="832" y="299"/>
                  </a:lnTo>
                  <a:lnTo>
                    <a:pt x="849" y="312"/>
                  </a:lnTo>
                  <a:lnTo>
                    <a:pt x="865" y="324"/>
                  </a:lnTo>
                  <a:lnTo>
                    <a:pt x="888" y="333"/>
                  </a:lnTo>
                  <a:lnTo>
                    <a:pt x="911" y="340"/>
                  </a:lnTo>
                  <a:lnTo>
                    <a:pt x="933" y="345"/>
                  </a:lnTo>
                  <a:lnTo>
                    <a:pt x="956" y="348"/>
                  </a:lnTo>
                  <a:lnTo>
                    <a:pt x="980" y="354"/>
                  </a:lnTo>
                  <a:lnTo>
                    <a:pt x="999" y="361"/>
                  </a:lnTo>
                  <a:lnTo>
                    <a:pt x="1014" y="368"/>
                  </a:lnTo>
                  <a:lnTo>
                    <a:pt x="1025" y="376"/>
                  </a:lnTo>
                  <a:lnTo>
                    <a:pt x="1033" y="386"/>
                  </a:lnTo>
                  <a:lnTo>
                    <a:pt x="1040" y="397"/>
                  </a:lnTo>
                  <a:lnTo>
                    <a:pt x="1045" y="411"/>
                  </a:lnTo>
                  <a:lnTo>
                    <a:pt x="1047" y="423"/>
                  </a:lnTo>
                  <a:lnTo>
                    <a:pt x="1049" y="435"/>
                  </a:lnTo>
                  <a:lnTo>
                    <a:pt x="1049" y="451"/>
                  </a:lnTo>
                  <a:lnTo>
                    <a:pt x="1047" y="469"/>
                  </a:lnTo>
                  <a:lnTo>
                    <a:pt x="1047" y="482"/>
                  </a:lnTo>
                  <a:lnTo>
                    <a:pt x="1050" y="499"/>
                  </a:lnTo>
                  <a:lnTo>
                    <a:pt x="1058" y="514"/>
                  </a:lnTo>
                  <a:lnTo>
                    <a:pt x="1066" y="526"/>
                  </a:lnTo>
                  <a:lnTo>
                    <a:pt x="1076" y="536"/>
                  </a:lnTo>
                  <a:lnTo>
                    <a:pt x="1090" y="546"/>
                  </a:lnTo>
                  <a:lnTo>
                    <a:pt x="1104" y="552"/>
                  </a:lnTo>
                  <a:lnTo>
                    <a:pt x="1125" y="556"/>
                  </a:lnTo>
                  <a:lnTo>
                    <a:pt x="1142" y="559"/>
                  </a:lnTo>
                  <a:lnTo>
                    <a:pt x="1159" y="560"/>
                  </a:lnTo>
                  <a:lnTo>
                    <a:pt x="1178" y="559"/>
                  </a:lnTo>
                  <a:lnTo>
                    <a:pt x="1201" y="556"/>
                  </a:lnTo>
                  <a:lnTo>
                    <a:pt x="1219" y="555"/>
                  </a:lnTo>
                  <a:lnTo>
                    <a:pt x="1237" y="553"/>
                  </a:lnTo>
                  <a:lnTo>
                    <a:pt x="1253" y="552"/>
                  </a:lnTo>
                  <a:lnTo>
                    <a:pt x="1273" y="553"/>
                  </a:lnTo>
                  <a:lnTo>
                    <a:pt x="1284" y="555"/>
                  </a:lnTo>
                  <a:lnTo>
                    <a:pt x="1296" y="559"/>
                  </a:lnTo>
                  <a:lnTo>
                    <a:pt x="1308" y="565"/>
                  </a:lnTo>
                  <a:lnTo>
                    <a:pt x="1320" y="574"/>
                  </a:lnTo>
                  <a:lnTo>
                    <a:pt x="1330" y="585"/>
                  </a:lnTo>
                  <a:lnTo>
                    <a:pt x="1337" y="600"/>
                  </a:lnTo>
                  <a:lnTo>
                    <a:pt x="1340" y="614"/>
                  </a:lnTo>
                  <a:lnTo>
                    <a:pt x="1342" y="631"/>
                  </a:lnTo>
                  <a:lnTo>
                    <a:pt x="1345" y="661"/>
                  </a:lnTo>
                  <a:lnTo>
                    <a:pt x="1344" y="697"/>
                  </a:lnTo>
                  <a:lnTo>
                    <a:pt x="1345" y="734"/>
                  </a:lnTo>
                  <a:lnTo>
                    <a:pt x="1341" y="778"/>
                  </a:lnTo>
                  <a:lnTo>
                    <a:pt x="1338" y="809"/>
                  </a:lnTo>
                  <a:lnTo>
                    <a:pt x="1335" y="833"/>
                  </a:lnTo>
                  <a:lnTo>
                    <a:pt x="1330" y="847"/>
                  </a:lnTo>
                  <a:lnTo>
                    <a:pt x="1322" y="859"/>
                  </a:lnTo>
                  <a:lnTo>
                    <a:pt x="1312" y="867"/>
                  </a:lnTo>
                  <a:lnTo>
                    <a:pt x="1300" y="875"/>
                  </a:lnTo>
                  <a:lnTo>
                    <a:pt x="1285" y="879"/>
                  </a:lnTo>
                  <a:lnTo>
                    <a:pt x="1272" y="882"/>
                  </a:lnTo>
                  <a:lnTo>
                    <a:pt x="1246" y="883"/>
                  </a:lnTo>
                  <a:lnTo>
                    <a:pt x="1223" y="882"/>
                  </a:lnTo>
                  <a:lnTo>
                    <a:pt x="1204" y="879"/>
                  </a:lnTo>
                  <a:lnTo>
                    <a:pt x="1187" y="878"/>
                  </a:lnTo>
                  <a:lnTo>
                    <a:pt x="1169" y="877"/>
                  </a:lnTo>
                  <a:lnTo>
                    <a:pt x="1152" y="877"/>
                  </a:lnTo>
                  <a:lnTo>
                    <a:pt x="1137" y="878"/>
                  </a:lnTo>
                  <a:lnTo>
                    <a:pt x="1121" y="879"/>
                  </a:lnTo>
                  <a:lnTo>
                    <a:pt x="1103" y="884"/>
                  </a:lnTo>
                  <a:lnTo>
                    <a:pt x="1092" y="888"/>
                  </a:lnTo>
                  <a:lnTo>
                    <a:pt x="1083" y="893"/>
                  </a:lnTo>
                  <a:lnTo>
                    <a:pt x="1070" y="901"/>
                  </a:lnTo>
                  <a:lnTo>
                    <a:pt x="1062" y="911"/>
                  </a:lnTo>
                  <a:lnTo>
                    <a:pt x="1055" y="921"/>
                  </a:lnTo>
                  <a:lnTo>
                    <a:pt x="1049" y="932"/>
                  </a:lnTo>
                  <a:lnTo>
                    <a:pt x="1046" y="944"/>
                  </a:lnTo>
                  <a:lnTo>
                    <a:pt x="1045" y="956"/>
                  </a:lnTo>
                  <a:lnTo>
                    <a:pt x="1046" y="970"/>
                  </a:lnTo>
                  <a:lnTo>
                    <a:pt x="1046" y="993"/>
                  </a:lnTo>
                  <a:lnTo>
                    <a:pt x="1045" y="1017"/>
                  </a:lnTo>
                  <a:lnTo>
                    <a:pt x="1039" y="1035"/>
                  </a:lnTo>
                  <a:lnTo>
                    <a:pt x="1032" y="1050"/>
                  </a:lnTo>
                  <a:lnTo>
                    <a:pt x="1023" y="1060"/>
                  </a:lnTo>
                  <a:lnTo>
                    <a:pt x="1009" y="1069"/>
                  </a:lnTo>
                  <a:lnTo>
                    <a:pt x="996" y="1076"/>
                  </a:lnTo>
                  <a:lnTo>
                    <a:pt x="980" y="1080"/>
                  </a:lnTo>
                  <a:lnTo>
                    <a:pt x="960" y="1084"/>
                  </a:lnTo>
                  <a:lnTo>
                    <a:pt x="943" y="1089"/>
                  </a:lnTo>
                  <a:lnTo>
                    <a:pt x="923" y="1093"/>
                  </a:lnTo>
                  <a:lnTo>
                    <a:pt x="907" y="1096"/>
                  </a:lnTo>
                  <a:lnTo>
                    <a:pt x="888" y="1100"/>
                  </a:lnTo>
                  <a:lnTo>
                    <a:pt x="873" y="1107"/>
                  </a:lnTo>
                  <a:lnTo>
                    <a:pt x="856" y="1115"/>
                  </a:lnTo>
                  <a:lnTo>
                    <a:pt x="841" y="1124"/>
                  </a:lnTo>
                  <a:lnTo>
                    <a:pt x="829" y="1137"/>
                  </a:lnTo>
                  <a:lnTo>
                    <a:pt x="819" y="1151"/>
                  </a:lnTo>
                  <a:lnTo>
                    <a:pt x="810" y="1169"/>
                  </a:lnTo>
                  <a:lnTo>
                    <a:pt x="808" y="1185"/>
                  </a:lnTo>
                  <a:lnTo>
                    <a:pt x="809" y="1203"/>
                  </a:lnTo>
                  <a:lnTo>
                    <a:pt x="812" y="1219"/>
                  </a:lnTo>
                  <a:lnTo>
                    <a:pt x="818" y="1237"/>
                  </a:lnTo>
                  <a:lnTo>
                    <a:pt x="822" y="1257"/>
                  </a:lnTo>
                  <a:lnTo>
                    <a:pt x="825" y="1275"/>
                  </a:lnTo>
                  <a:lnTo>
                    <a:pt x="829" y="1298"/>
                  </a:lnTo>
                  <a:lnTo>
                    <a:pt x="829" y="1321"/>
                  </a:lnTo>
                  <a:lnTo>
                    <a:pt x="824" y="1344"/>
                  </a:lnTo>
                  <a:lnTo>
                    <a:pt x="819" y="1362"/>
                  </a:lnTo>
                  <a:lnTo>
                    <a:pt x="812" y="1380"/>
                  </a:lnTo>
                  <a:lnTo>
                    <a:pt x="804" y="1396"/>
                  </a:lnTo>
                  <a:lnTo>
                    <a:pt x="793" y="1417"/>
                  </a:lnTo>
                  <a:lnTo>
                    <a:pt x="780" y="1431"/>
                  </a:lnTo>
                  <a:lnTo>
                    <a:pt x="770" y="1440"/>
                  </a:lnTo>
                  <a:lnTo>
                    <a:pt x="756" y="1452"/>
                  </a:lnTo>
                  <a:lnTo>
                    <a:pt x="741" y="1462"/>
                  </a:lnTo>
                  <a:lnTo>
                    <a:pt x="728" y="1467"/>
                  </a:lnTo>
                  <a:lnTo>
                    <a:pt x="715" y="1471"/>
                  </a:lnTo>
                  <a:lnTo>
                    <a:pt x="694" y="1473"/>
                  </a:lnTo>
                  <a:lnTo>
                    <a:pt x="670" y="1474"/>
                  </a:lnTo>
                  <a:lnTo>
                    <a:pt x="641" y="1473"/>
                  </a:lnTo>
                  <a:lnTo>
                    <a:pt x="627" y="1473"/>
                  </a:lnTo>
                  <a:lnTo>
                    <a:pt x="609" y="1470"/>
                  </a:lnTo>
                  <a:lnTo>
                    <a:pt x="590" y="1464"/>
                  </a:lnTo>
                  <a:lnTo>
                    <a:pt x="574" y="1455"/>
                  </a:lnTo>
                  <a:lnTo>
                    <a:pt x="563" y="1447"/>
                  </a:lnTo>
                  <a:lnTo>
                    <a:pt x="552" y="1435"/>
                  </a:lnTo>
                  <a:lnTo>
                    <a:pt x="542" y="1425"/>
                  </a:lnTo>
                  <a:lnTo>
                    <a:pt x="533" y="1411"/>
                  </a:lnTo>
                  <a:lnTo>
                    <a:pt x="525" y="1397"/>
                  </a:lnTo>
                  <a:lnTo>
                    <a:pt x="519" y="1381"/>
                  </a:lnTo>
                  <a:lnTo>
                    <a:pt x="516" y="1363"/>
                  </a:lnTo>
                  <a:lnTo>
                    <a:pt x="515" y="1349"/>
                  </a:lnTo>
                  <a:lnTo>
                    <a:pt x="515" y="1330"/>
                  </a:lnTo>
                  <a:lnTo>
                    <a:pt x="516" y="1315"/>
                  </a:lnTo>
                  <a:lnTo>
                    <a:pt x="521" y="1298"/>
                  </a:lnTo>
                  <a:lnTo>
                    <a:pt x="525" y="1278"/>
                  </a:lnTo>
                  <a:lnTo>
                    <a:pt x="531" y="1259"/>
                  </a:lnTo>
                  <a:lnTo>
                    <a:pt x="534" y="1242"/>
                  </a:lnTo>
                  <a:lnTo>
                    <a:pt x="535" y="1227"/>
                  </a:lnTo>
                  <a:lnTo>
                    <a:pt x="534" y="1214"/>
                  </a:lnTo>
                  <a:lnTo>
                    <a:pt x="531" y="1202"/>
                  </a:lnTo>
                  <a:lnTo>
                    <a:pt x="522" y="1186"/>
                  </a:lnTo>
                  <a:lnTo>
                    <a:pt x="514" y="1175"/>
                  </a:lnTo>
                  <a:lnTo>
                    <a:pt x="503" y="1164"/>
                  </a:lnTo>
                  <a:lnTo>
                    <a:pt x="492" y="1155"/>
                  </a:lnTo>
                  <a:lnTo>
                    <a:pt x="480" y="1147"/>
                  </a:lnTo>
                  <a:lnTo>
                    <a:pt x="464" y="1141"/>
                  </a:lnTo>
                  <a:lnTo>
                    <a:pt x="449" y="1137"/>
                  </a:lnTo>
                  <a:lnTo>
                    <a:pt x="430" y="1132"/>
                  </a:lnTo>
                  <a:lnTo>
                    <a:pt x="413" y="1130"/>
                  </a:lnTo>
                  <a:lnTo>
                    <a:pt x="398" y="1126"/>
                  </a:lnTo>
                  <a:lnTo>
                    <a:pt x="379" y="1122"/>
                  </a:lnTo>
                  <a:lnTo>
                    <a:pt x="363" y="1116"/>
                  </a:lnTo>
                  <a:lnTo>
                    <a:pt x="344" y="1110"/>
                  </a:lnTo>
                  <a:lnTo>
                    <a:pt x="330" y="1104"/>
                  </a:lnTo>
                  <a:lnTo>
                    <a:pt x="318" y="1095"/>
                  </a:lnTo>
                  <a:lnTo>
                    <a:pt x="309" y="1082"/>
                  </a:lnTo>
                  <a:lnTo>
                    <a:pt x="302" y="1066"/>
                  </a:lnTo>
                  <a:lnTo>
                    <a:pt x="297" y="1045"/>
                  </a:lnTo>
                  <a:lnTo>
                    <a:pt x="296" y="1029"/>
                  </a:lnTo>
                  <a:lnTo>
                    <a:pt x="297" y="1010"/>
                  </a:lnTo>
                  <a:lnTo>
                    <a:pt x="299" y="995"/>
                  </a:lnTo>
                  <a:lnTo>
                    <a:pt x="297" y="977"/>
                  </a:lnTo>
                  <a:lnTo>
                    <a:pt x="292" y="964"/>
                  </a:lnTo>
                  <a:lnTo>
                    <a:pt x="282" y="949"/>
                  </a:lnTo>
                  <a:lnTo>
                    <a:pt x="273" y="940"/>
                  </a:lnTo>
                  <a:lnTo>
                    <a:pt x="261" y="930"/>
                  </a:lnTo>
                  <a:lnTo>
                    <a:pt x="246" y="924"/>
                  </a:lnTo>
                  <a:lnTo>
                    <a:pt x="228" y="918"/>
                  </a:lnTo>
                  <a:lnTo>
                    <a:pt x="209" y="916"/>
                  </a:lnTo>
                  <a:lnTo>
                    <a:pt x="193" y="914"/>
                  </a:lnTo>
                  <a:lnTo>
                    <a:pt x="176" y="914"/>
                  </a:lnTo>
                  <a:lnTo>
                    <a:pt x="160" y="916"/>
                  </a:lnTo>
                  <a:lnTo>
                    <a:pt x="144" y="917"/>
                  </a:lnTo>
                  <a:lnTo>
                    <a:pt x="128" y="919"/>
                  </a:lnTo>
                  <a:lnTo>
                    <a:pt x="113" y="921"/>
                  </a:lnTo>
                  <a:lnTo>
                    <a:pt x="87" y="921"/>
                  </a:lnTo>
                  <a:lnTo>
                    <a:pt x="70" y="920"/>
                  </a:lnTo>
                  <a:lnTo>
                    <a:pt x="52" y="916"/>
                  </a:lnTo>
                  <a:lnTo>
                    <a:pt x="39" y="909"/>
                  </a:lnTo>
                  <a:lnTo>
                    <a:pt x="26" y="899"/>
                  </a:lnTo>
                  <a:lnTo>
                    <a:pt x="16" y="887"/>
                  </a:lnTo>
                  <a:lnTo>
                    <a:pt x="10" y="875"/>
                  </a:lnTo>
                  <a:lnTo>
                    <a:pt x="3" y="851"/>
                  </a:lnTo>
                  <a:lnTo>
                    <a:pt x="2" y="826"/>
                  </a:lnTo>
                  <a:lnTo>
                    <a:pt x="1" y="800"/>
                  </a:lnTo>
                  <a:lnTo>
                    <a:pt x="0" y="769"/>
                  </a:lnTo>
                  <a:lnTo>
                    <a:pt x="2" y="742"/>
                  </a:lnTo>
                  <a:lnTo>
                    <a:pt x="3" y="713"/>
                  </a:lnTo>
                  <a:lnTo>
                    <a:pt x="4" y="686"/>
                  </a:lnTo>
                  <a:lnTo>
                    <a:pt x="6" y="659"/>
                  </a:lnTo>
                  <a:lnTo>
                    <a:pt x="9" y="638"/>
                  </a:lnTo>
                  <a:lnTo>
                    <a:pt x="12" y="615"/>
                  </a:lnTo>
                  <a:lnTo>
                    <a:pt x="16" y="597"/>
                  </a:lnTo>
                  <a:lnTo>
                    <a:pt x="23" y="586"/>
                  </a:lnTo>
                  <a:lnTo>
                    <a:pt x="32" y="574"/>
                  </a:lnTo>
                  <a:lnTo>
                    <a:pt x="42" y="567"/>
                  </a:lnTo>
                  <a:lnTo>
                    <a:pt x="54" y="559"/>
                  </a:lnTo>
                  <a:lnTo>
                    <a:pt x="66" y="556"/>
                  </a:lnTo>
                  <a:lnTo>
                    <a:pt x="80" y="553"/>
                  </a:lnTo>
                  <a:lnTo>
                    <a:pt x="99" y="552"/>
                  </a:lnTo>
                  <a:lnTo>
                    <a:pt x="116" y="553"/>
                  </a:lnTo>
                  <a:lnTo>
                    <a:pt x="139" y="556"/>
                  </a:lnTo>
                  <a:lnTo>
                    <a:pt x="159" y="558"/>
                  </a:lnTo>
                  <a:lnTo>
                    <a:pt x="176" y="559"/>
                  </a:lnTo>
                  <a:lnTo>
                    <a:pt x="199" y="560"/>
                  </a:lnTo>
                  <a:lnTo>
                    <a:pt x="223" y="556"/>
                  </a:lnTo>
                  <a:lnTo>
                    <a:pt x="243" y="552"/>
                  </a:lnTo>
                  <a:lnTo>
                    <a:pt x="261" y="545"/>
                  </a:lnTo>
                  <a:lnTo>
                    <a:pt x="274" y="538"/>
                  </a:lnTo>
                  <a:lnTo>
                    <a:pt x="287" y="526"/>
                  </a:lnTo>
                  <a:lnTo>
                    <a:pt x="296" y="511"/>
                  </a:lnTo>
                  <a:lnTo>
                    <a:pt x="302" y="497"/>
                  </a:lnTo>
                  <a:lnTo>
                    <a:pt x="304" y="481"/>
                  </a:lnTo>
                  <a:lnTo>
                    <a:pt x="303" y="470"/>
                  </a:lnTo>
                  <a:lnTo>
                    <a:pt x="302" y="448"/>
                  </a:lnTo>
                  <a:lnTo>
                    <a:pt x="303" y="426"/>
                  </a:lnTo>
                  <a:lnTo>
                    <a:pt x="308" y="409"/>
                  </a:lnTo>
                  <a:lnTo>
                    <a:pt x="313" y="393"/>
                  </a:lnTo>
                  <a:lnTo>
                    <a:pt x="320" y="382"/>
                  </a:lnTo>
                  <a:lnTo>
                    <a:pt x="335" y="370"/>
                  </a:lnTo>
                  <a:lnTo>
                    <a:pt x="351" y="362"/>
                  </a:lnTo>
                  <a:lnTo>
                    <a:pt x="370" y="355"/>
                  </a:lnTo>
                  <a:lnTo>
                    <a:pt x="390" y="350"/>
                  </a:lnTo>
                  <a:lnTo>
                    <a:pt x="407" y="346"/>
                  </a:lnTo>
                  <a:lnTo>
                    <a:pt x="428" y="343"/>
                  </a:lnTo>
                  <a:lnTo>
                    <a:pt x="448" y="339"/>
                  </a:lnTo>
                  <a:lnTo>
                    <a:pt x="471" y="332"/>
                  </a:lnTo>
                  <a:lnTo>
                    <a:pt x="493" y="323"/>
                  </a:lnTo>
                  <a:lnTo>
                    <a:pt x="512" y="308"/>
                  </a:lnTo>
                  <a:close/>
                </a:path>
              </a:pathLst>
            </a:custGeom>
            <a:noFill/>
            <a:ln w="508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PE"/>
            </a:p>
          </p:txBody>
        </p:sp>
        <p:sp>
          <p:nvSpPr>
            <p:cNvPr id="46099" name="Line 19"/>
            <p:cNvSpPr>
              <a:spLocks noChangeShapeType="1"/>
            </p:cNvSpPr>
            <p:nvPr/>
          </p:nvSpPr>
          <p:spPr bwMode="auto">
            <a:xfrm>
              <a:off x="7488" y="5040"/>
              <a:ext cx="0" cy="1008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s-PE"/>
            </a:p>
          </p:txBody>
        </p:sp>
        <p:sp>
          <p:nvSpPr>
            <p:cNvPr id="46100" name="Line 20"/>
            <p:cNvSpPr>
              <a:spLocks noChangeShapeType="1"/>
            </p:cNvSpPr>
            <p:nvPr/>
          </p:nvSpPr>
          <p:spPr bwMode="auto">
            <a:xfrm>
              <a:off x="8064" y="4608"/>
              <a:ext cx="1008" cy="0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s-PE"/>
            </a:p>
          </p:txBody>
        </p:sp>
        <p:sp>
          <p:nvSpPr>
            <p:cNvPr id="46101" name="Line 21"/>
            <p:cNvSpPr>
              <a:spLocks noChangeShapeType="1"/>
            </p:cNvSpPr>
            <p:nvPr/>
          </p:nvSpPr>
          <p:spPr bwMode="auto">
            <a:xfrm>
              <a:off x="8064" y="6480"/>
              <a:ext cx="1008" cy="0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s-PE"/>
            </a:p>
          </p:txBody>
        </p:sp>
        <p:sp>
          <p:nvSpPr>
            <p:cNvPr id="46102" name="Line 22"/>
            <p:cNvSpPr>
              <a:spLocks noChangeShapeType="1"/>
            </p:cNvSpPr>
            <p:nvPr/>
          </p:nvSpPr>
          <p:spPr bwMode="auto">
            <a:xfrm>
              <a:off x="9648" y="5184"/>
              <a:ext cx="0" cy="1008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s-PE"/>
            </a:p>
          </p:txBody>
        </p:sp>
        <p:sp>
          <p:nvSpPr>
            <p:cNvPr id="46103" name="Line 23"/>
            <p:cNvSpPr>
              <a:spLocks noChangeShapeType="1"/>
            </p:cNvSpPr>
            <p:nvPr/>
          </p:nvSpPr>
          <p:spPr bwMode="auto">
            <a:xfrm>
              <a:off x="7776" y="4752"/>
              <a:ext cx="720" cy="720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s-PE"/>
            </a:p>
          </p:txBody>
        </p:sp>
        <p:sp>
          <p:nvSpPr>
            <p:cNvPr id="46104" name="Line 24"/>
            <p:cNvSpPr>
              <a:spLocks noChangeShapeType="1"/>
            </p:cNvSpPr>
            <p:nvPr/>
          </p:nvSpPr>
          <p:spPr bwMode="auto">
            <a:xfrm flipV="1">
              <a:off x="8640" y="4896"/>
              <a:ext cx="720" cy="576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s-PE"/>
            </a:p>
          </p:txBody>
        </p:sp>
        <p:sp>
          <p:nvSpPr>
            <p:cNvPr id="46105" name="Line 25"/>
            <p:cNvSpPr>
              <a:spLocks noChangeShapeType="1"/>
            </p:cNvSpPr>
            <p:nvPr/>
          </p:nvSpPr>
          <p:spPr bwMode="auto">
            <a:xfrm>
              <a:off x="8640" y="5760"/>
              <a:ext cx="720" cy="576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s-PE"/>
            </a:p>
          </p:txBody>
        </p:sp>
        <p:sp>
          <p:nvSpPr>
            <p:cNvPr id="46106" name="Line 26"/>
            <p:cNvSpPr>
              <a:spLocks noChangeShapeType="1"/>
            </p:cNvSpPr>
            <p:nvPr/>
          </p:nvSpPr>
          <p:spPr bwMode="auto">
            <a:xfrm flipH="1">
              <a:off x="7776" y="5760"/>
              <a:ext cx="720" cy="576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s-PE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08112" y="3169568"/>
            <a:ext cx="939800" cy="852488"/>
            <a:chOff x="4658" y="3420"/>
            <a:chExt cx="1604" cy="1341"/>
          </a:xfrm>
        </p:grpSpPr>
        <p:sp>
          <p:nvSpPr>
            <p:cNvPr id="46108" name="Freeform 28" descr="Vertical clara"/>
            <p:cNvSpPr>
              <a:spLocks/>
            </p:cNvSpPr>
            <p:nvPr/>
          </p:nvSpPr>
          <p:spPr bwMode="auto">
            <a:xfrm>
              <a:off x="4658" y="3936"/>
              <a:ext cx="954" cy="825"/>
            </a:xfrm>
            <a:custGeom>
              <a:avLst/>
              <a:gdLst/>
              <a:ahLst/>
              <a:cxnLst>
                <a:cxn ang="0">
                  <a:pos x="1208" y="1175"/>
                </a:cxn>
                <a:cxn ang="0">
                  <a:pos x="0" y="237"/>
                </a:cxn>
                <a:cxn ang="0">
                  <a:pos x="109" y="228"/>
                </a:cxn>
                <a:cxn ang="0">
                  <a:pos x="112" y="207"/>
                </a:cxn>
                <a:cxn ang="0">
                  <a:pos x="107" y="181"/>
                </a:cxn>
                <a:cxn ang="0">
                  <a:pos x="99" y="150"/>
                </a:cxn>
                <a:cxn ang="0">
                  <a:pos x="94" y="119"/>
                </a:cxn>
                <a:cxn ang="0">
                  <a:pos x="95" y="91"/>
                </a:cxn>
                <a:cxn ang="0">
                  <a:pos x="104" y="63"/>
                </a:cxn>
                <a:cxn ang="0">
                  <a:pos x="124" y="40"/>
                </a:cxn>
                <a:cxn ang="0">
                  <a:pos x="146" y="21"/>
                </a:cxn>
                <a:cxn ang="0">
                  <a:pos x="173" y="7"/>
                </a:cxn>
                <a:cxn ang="0">
                  <a:pos x="208" y="1"/>
                </a:cxn>
                <a:cxn ang="0">
                  <a:pos x="238" y="0"/>
                </a:cxn>
                <a:cxn ang="0">
                  <a:pos x="264" y="3"/>
                </a:cxn>
                <a:cxn ang="0">
                  <a:pos x="292" y="12"/>
                </a:cxn>
                <a:cxn ang="0">
                  <a:pos x="314" y="26"/>
                </a:cxn>
                <a:cxn ang="0">
                  <a:pos x="334" y="48"/>
                </a:cxn>
                <a:cxn ang="0">
                  <a:pos x="351" y="72"/>
                </a:cxn>
                <a:cxn ang="0">
                  <a:pos x="361" y="106"/>
                </a:cxn>
                <a:cxn ang="0">
                  <a:pos x="356" y="139"/>
                </a:cxn>
                <a:cxn ang="0">
                  <a:pos x="348" y="173"/>
                </a:cxn>
                <a:cxn ang="0">
                  <a:pos x="340" y="206"/>
                </a:cxn>
                <a:cxn ang="0">
                  <a:pos x="342" y="222"/>
                </a:cxn>
                <a:cxn ang="0">
                  <a:pos x="545" y="230"/>
                </a:cxn>
                <a:cxn ang="0">
                  <a:pos x="540" y="292"/>
                </a:cxn>
                <a:cxn ang="0">
                  <a:pos x="542" y="329"/>
                </a:cxn>
                <a:cxn ang="0">
                  <a:pos x="547" y="367"/>
                </a:cxn>
                <a:cxn ang="0">
                  <a:pos x="561" y="390"/>
                </a:cxn>
                <a:cxn ang="0">
                  <a:pos x="583" y="406"/>
                </a:cxn>
                <a:cxn ang="0">
                  <a:pos x="610" y="414"/>
                </a:cxn>
                <a:cxn ang="0">
                  <a:pos x="641" y="415"/>
                </a:cxn>
                <a:cxn ang="0">
                  <a:pos x="672" y="412"/>
                </a:cxn>
                <a:cxn ang="0">
                  <a:pos x="709" y="407"/>
                </a:cxn>
                <a:cxn ang="0">
                  <a:pos x="748" y="410"/>
                </a:cxn>
                <a:cxn ang="0">
                  <a:pos x="784" y="419"/>
                </a:cxn>
                <a:cxn ang="0">
                  <a:pos x="813" y="436"/>
                </a:cxn>
                <a:cxn ang="0">
                  <a:pos x="831" y="461"/>
                </a:cxn>
                <a:cxn ang="0">
                  <a:pos x="838" y="490"/>
                </a:cxn>
                <a:cxn ang="0">
                  <a:pos x="835" y="524"/>
                </a:cxn>
                <a:cxn ang="0">
                  <a:pos x="838" y="555"/>
                </a:cxn>
                <a:cxn ang="0">
                  <a:pos x="850" y="582"/>
                </a:cxn>
                <a:cxn ang="0">
                  <a:pos x="871" y="601"/>
                </a:cxn>
                <a:cxn ang="0">
                  <a:pos x="905" y="613"/>
                </a:cxn>
                <a:cxn ang="0">
                  <a:pos x="938" y="621"/>
                </a:cxn>
                <a:cxn ang="0">
                  <a:pos x="977" y="628"/>
                </a:cxn>
                <a:cxn ang="0">
                  <a:pos x="1009" y="639"/>
                </a:cxn>
                <a:cxn ang="0">
                  <a:pos x="1035" y="654"/>
                </a:cxn>
                <a:cxn ang="0">
                  <a:pos x="1057" y="676"/>
                </a:cxn>
                <a:cxn ang="0">
                  <a:pos x="1071" y="702"/>
                </a:cxn>
                <a:cxn ang="0">
                  <a:pos x="1072" y="738"/>
                </a:cxn>
                <a:cxn ang="0">
                  <a:pos x="1065" y="774"/>
                </a:cxn>
                <a:cxn ang="0">
                  <a:pos x="1054" y="816"/>
                </a:cxn>
                <a:cxn ang="0">
                  <a:pos x="1052" y="846"/>
                </a:cxn>
                <a:cxn ang="0">
                  <a:pos x="1059" y="883"/>
                </a:cxn>
                <a:cxn ang="0">
                  <a:pos x="1073" y="908"/>
                </a:cxn>
                <a:cxn ang="0">
                  <a:pos x="1095" y="935"/>
                </a:cxn>
                <a:cxn ang="0">
                  <a:pos x="1124" y="956"/>
                </a:cxn>
                <a:cxn ang="0">
                  <a:pos x="1155" y="966"/>
                </a:cxn>
                <a:cxn ang="0">
                  <a:pos x="1189" y="969"/>
                </a:cxn>
              </a:cxnLst>
              <a:rect l="0" t="0" r="r" b="b"/>
              <a:pathLst>
                <a:path w="1208" h="1175">
                  <a:moveTo>
                    <a:pt x="1208" y="968"/>
                  </a:moveTo>
                  <a:lnTo>
                    <a:pt x="1208" y="1175"/>
                  </a:lnTo>
                  <a:lnTo>
                    <a:pt x="1" y="1175"/>
                  </a:lnTo>
                  <a:lnTo>
                    <a:pt x="0" y="237"/>
                  </a:lnTo>
                  <a:lnTo>
                    <a:pt x="105" y="237"/>
                  </a:lnTo>
                  <a:lnTo>
                    <a:pt x="109" y="228"/>
                  </a:lnTo>
                  <a:lnTo>
                    <a:pt x="112" y="217"/>
                  </a:lnTo>
                  <a:lnTo>
                    <a:pt x="112" y="207"/>
                  </a:lnTo>
                  <a:lnTo>
                    <a:pt x="111" y="196"/>
                  </a:lnTo>
                  <a:lnTo>
                    <a:pt x="107" y="181"/>
                  </a:lnTo>
                  <a:lnTo>
                    <a:pt x="103" y="162"/>
                  </a:lnTo>
                  <a:lnTo>
                    <a:pt x="99" y="150"/>
                  </a:lnTo>
                  <a:lnTo>
                    <a:pt x="95" y="134"/>
                  </a:lnTo>
                  <a:lnTo>
                    <a:pt x="94" y="119"/>
                  </a:lnTo>
                  <a:lnTo>
                    <a:pt x="94" y="105"/>
                  </a:lnTo>
                  <a:lnTo>
                    <a:pt x="95" y="91"/>
                  </a:lnTo>
                  <a:lnTo>
                    <a:pt x="99" y="77"/>
                  </a:lnTo>
                  <a:lnTo>
                    <a:pt x="104" y="63"/>
                  </a:lnTo>
                  <a:lnTo>
                    <a:pt x="112" y="52"/>
                  </a:lnTo>
                  <a:lnTo>
                    <a:pt x="124" y="40"/>
                  </a:lnTo>
                  <a:lnTo>
                    <a:pt x="134" y="30"/>
                  </a:lnTo>
                  <a:lnTo>
                    <a:pt x="146" y="21"/>
                  </a:lnTo>
                  <a:lnTo>
                    <a:pt x="159" y="14"/>
                  </a:lnTo>
                  <a:lnTo>
                    <a:pt x="173" y="7"/>
                  </a:lnTo>
                  <a:lnTo>
                    <a:pt x="190" y="3"/>
                  </a:lnTo>
                  <a:lnTo>
                    <a:pt x="208" y="1"/>
                  </a:lnTo>
                  <a:lnTo>
                    <a:pt x="222" y="0"/>
                  </a:lnTo>
                  <a:lnTo>
                    <a:pt x="238" y="0"/>
                  </a:lnTo>
                  <a:lnTo>
                    <a:pt x="253" y="1"/>
                  </a:lnTo>
                  <a:lnTo>
                    <a:pt x="264" y="3"/>
                  </a:lnTo>
                  <a:lnTo>
                    <a:pt x="278" y="7"/>
                  </a:lnTo>
                  <a:lnTo>
                    <a:pt x="292" y="12"/>
                  </a:lnTo>
                  <a:lnTo>
                    <a:pt x="302" y="18"/>
                  </a:lnTo>
                  <a:lnTo>
                    <a:pt x="314" y="26"/>
                  </a:lnTo>
                  <a:lnTo>
                    <a:pt x="324" y="37"/>
                  </a:lnTo>
                  <a:lnTo>
                    <a:pt x="334" y="48"/>
                  </a:lnTo>
                  <a:lnTo>
                    <a:pt x="344" y="60"/>
                  </a:lnTo>
                  <a:lnTo>
                    <a:pt x="351" y="72"/>
                  </a:lnTo>
                  <a:lnTo>
                    <a:pt x="356" y="88"/>
                  </a:lnTo>
                  <a:lnTo>
                    <a:pt x="361" y="106"/>
                  </a:lnTo>
                  <a:lnTo>
                    <a:pt x="361" y="123"/>
                  </a:lnTo>
                  <a:lnTo>
                    <a:pt x="356" y="139"/>
                  </a:lnTo>
                  <a:lnTo>
                    <a:pt x="352" y="156"/>
                  </a:lnTo>
                  <a:lnTo>
                    <a:pt x="348" y="173"/>
                  </a:lnTo>
                  <a:lnTo>
                    <a:pt x="343" y="192"/>
                  </a:lnTo>
                  <a:lnTo>
                    <a:pt x="340" y="206"/>
                  </a:lnTo>
                  <a:lnTo>
                    <a:pt x="340" y="215"/>
                  </a:lnTo>
                  <a:lnTo>
                    <a:pt x="342" y="222"/>
                  </a:lnTo>
                  <a:lnTo>
                    <a:pt x="345" y="230"/>
                  </a:lnTo>
                  <a:lnTo>
                    <a:pt x="545" y="230"/>
                  </a:lnTo>
                  <a:lnTo>
                    <a:pt x="541" y="269"/>
                  </a:lnTo>
                  <a:lnTo>
                    <a:pt x="540" y="292"/>
                  </a:lnTo>
                  <a:lnTo>
                    <a:pt x="541" y="311"/>
                  </a:lnTo>
                  <a:lnTo>
                    <a:pt x="542" y="329"/>
                  </a:lnTo>
                  <a:lnTo>
                    <a:pt x="544" y="348"/>
                  </a:lnTo>
                  <a:lnTo>
                    <a:pt x="547" y="367"/>
                  </a:lnTo>
                  <a:lnTo>
                    <a:pt x="553" y="379"/>
                  </a:lnTo>
                  <a:lnTo>
                    <a:pt x="561" y="390"/>
                  </a:lnTo>
                  <a:lnTo>
                    <a:pt x="570" y="399"/>
                  </a:lnTo>
                  <a:lnTo>
                    <a:pt x="583" y="406"/>
                  </a:lnTo>
                  <a:lnTo>
                    <a:pt x="596" y="412"/>
                  </a:lnTo>
                  <a:lnTo>
                    <a:pt x="610" y="414"/>
                  </a:lnTo>
                  <a:lnTo>
                    <a:pt x="625" y="415"/>
                  </a:lnTo>
                  <a:lnTo>
                    <a:pt x="641" y="415"/>
                  </a:lnTo>
                  <a:lnTo>
                    <a:pt x="659" y="413"/>
                  </a:lnTo>
                  <a:lnTo>
                    <a:pt x="672" y="412"/>
                  </a:lnTo>
                  <a:lnTo>
                    <a:pt x="691" y="410"/>
                  </a:lnTo>
                  <a:lnTo>
                    <a:pt x="709" y="407"/>
                  </a:lnTo>
                  <a:lnTo>
                    <a:pt x="730" y="407"/>
                  </a:lnTo>
                  <a:lnTo>
                    <a:pt x="748" y="410"/>
                  </a:lnTo>
                  <a:lnTo>
                    <a:pt x="766" y="413"/>
                  </a:lnTo>
                  <a:lnTo>
                    <a:pt x="784" y="419"/>
                  </a:lnTo>
                  <a:lnTo>
                    <a:pt x="799" y="425"/>
                  </a:lnTo>
                  <a:lnTo>
                    <a:pt x="813" y="436"/>
                  </a:lnTo>
                  <a:lnTo>
                    <a:pt x="823" y="447"/>
                  </a:lnTo>
                  <a:lnTo>
                    <a:pt x="831" y="461"/>
                  </a:lnTo>
                  <a:lnTo>
                    <a:pt x="836" y="476"/>
                  </a:lnTo>
                  <a:lnTo>
                    <a:pt x="838" y="490"/>
                  </a:lnTo>
                  <a:lnTo>
                    <a:pt x="836" y="507"/>
                  </a:lnTo>
                  <a:lnTo>
                    <a:pt x="835" y="524"/>
                  </a:lnTo>
                  <a:lnTo>
                    <a:pt x="836" y="540"/>
                  </a:lnTo>
                  <a:lnTo>
                    <a:pt x="838" y="555"/>
                  </a:lnTo>
                  <a:lnTo>
                    <a:pt x="844" y="569"/>
                  </a:lnTo>
                  <a:lnTo>
                    <a:pt x="850" y="582"/>
                  </a:lnTo>
                  <a:lnTo>
                    <a:pt x="858" y="592"/>
                  </a:lnTo>
                  <a:lnTo>
                    <a:pt x="871" y="601"/>
                  </a:lnTo>
                  <a:lnTo>
                    <a:pt x="888" y="607"/>
                  </a:lnTo>
                  <a:lnTo>
                    <a:pt x="905" y="613"/>
                  </a:lnTo>
                  <a:lnTo>
                    <a:pt x="920" y="617"/>
                  </a:lnTo>
                  <a:lnTo>
                    <a:pt x="938" y="621"/>
                  </a:lnTo>
                  <a:lnTo>
                    <a:pt x="959" y="625"/>
                  </a:lnTo>
                  <a:lnTo>
                    <a:pt x="977" y="628"/>
                  </a:lnTo>
                  <a:lnTo>
                    <a:pt x="994" y="634"/>
                  </a:lnTo>
                  <a:lnTo>
                    <a:pt x="1009" y="639"/>
                  </a:lnTo>
                  <a:lnTo>
                    <a:pt x="1024" y="645"/>
                  </a:lnTo>
                  <a:lnTo>
                    <a:pt x="1035" y="654"/>
                  </a:lnTo>
                  <a:lnTo>
                    <a:pt x="1045" y="662"/>
                  </a:lnTo>
                  <a:lnTo>
                    <a:pt x="1057" y="676"/>
                  </a:lnTo>
                  <a:lnTo>
                    <a:pt x="1065" y="688"/>
                  </a:lnTo>
                  <a:lnTo>
                    <a:pt x="1071" y="702"/>
                  </a:lnTo>
                  <a:lnTo>
                    <a:pt x="1074" y="721"/>
                  </a:lnTo>
                  <a:lnTo>
                    <a:pt x="1072" y="738"/>
                  </a:lnTo>
                  <a:lnTo>
                    <a:pt x="1069" y="754"/>
                  </a:lnTo>
                  <a:lnTo>
                    <a:pt x="1065" y="774"/>
                  </a:lnTo>
                  <a:lnTo>
                    <a:pt x="1059" y="796"/>
                  </a:lnTo>
                  <a:lnTo>
                    <a:pt x="1054" y="816"/>
                  </a:lnTo>
                  <a:lnTo>
                    <a:pt x="1052" y="833"/>
                  </a:lnTo>
                  <a:lnTo>
                    <a:pt x="1052" y="846"/>
                  </a:lnTo>
                  <a:lnTo>
                    <a:pt x="1055" y="866"/>
                  </a:lnTo>
                  <a:lnTo>
                    <a:pt x="1059" y="883"/>
                  </a:lnTo>
                  <a:lnTo>
                    <a:pt x="1066" y="895"/>
                  </a:lnTo>
                  <a:lnTo>
                    <a:pt x="1073" y="908"/>
                  </a:lnTo>
                  <a:lnTo>
                    <a:pt x="1083" y="922"/>
                  </a:lnTo>
                  <a:lnTo>
                    <a:pt x="1095" y="935"/>
                  </a:lnTo>
                  <a:lnTo>
                    <a:pt x="1109" y="947"/>
                  </a:lnTo>
                  <a:lnTo>
                    <a:pt x="1124" y="956"/>
                  </a:lnTo>
                  <a:lnTo>
                    <a:pt x="1139" y="961"/>
                  </a:lnTo>
                  <a:lnTo>
                    <a:pt x="1155" y="966"/>
                  </a:lnTo>
                  <a:lnTo>
                    <a:pt x="1170" y="968"/>
                  </a:lnTo>
                  <a:lnTo>
                    <a:pt x="1189" y="969"/>
                  </a:lnTo>
                  <a:lnTo>
                    <a:pt x="1208" y="968"/>
                  </a:lnTo>
                  <a:close/>
                </a:path>
              </a:pathLst>
            </a:custGeom>
            <a:noFill/>
            <a:ln w="508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PE"/>
            </a:p>
          </p:txBody>
        </p:sp>
        <p:sp>
          <p:nvSpPr>
            <p:cNvPr id="46109" name="Freeform 29" descr="Tejas"/>
            <p:cNvSpPr>
              <a:spLocks/>
            </p:cNvSpPr>
            <p:nvPr/>
          </p:nvSpPr>
          <p:spPr bwMode="auto">
            <a:xfrm>
              <a:off x="5200" y="3420"/>
              <a:ext cx="1062" cy="1036"/>
            </a:xfrm>
            <a:custGeom>
              <a:avLst/>
              <a:gdLst/>
              <a:ahLst/>
              <a:cxnLst>
                <a:cxn ang="0">
                  <a:pos x="540" y="235"/>
                </a:cxn>
                <a:cxn ang="0">
                  <a:pos x="521" y="112"/>
                </a:cxn>
                <a:cxn ang="0">
                  <a:pos x="587" y="14"/>
                </a:cxn>
                <a:cxn ang="0">
                  <a:pos x="738" y="4"/>
                </a:cxn>
                <a:cxn ang="0">
                  <a:pos x="812" y="61"/>
                </a:cxn>
                <a:cxn ang="0">
                  <a:pos x="829" y="162"/>
                </a:cxn>
                <a:cxn ang="0">
                  <a:pos x="815" y="270"/>
                </a:cxn>
                <a:cxn ang="0">
                  <a:pos x="888" y="333"/>
                </a:cxn>
                <a:cxn ang="0">
                  <a:pos x="999" y="361"/>
                </a:cxn>
                <a:cxn ang="0">
                  <a:pos x="1045" y="411"/>
                </a:cxn>
                <a:cxn ang="0">
                  <a:pos x="1047" y="482"/>
                </a:cxn>
                <a:cxn ang="0">
                  <a:pos x="1090" y="546"/>
                </a:cxn>
                <a:cxn ang="0">
                  <a:pos x="1178" y="559"/>
                </a:cxn>
                <a:cxn ang="0">
                  <a:pos x="1273" y="553"/>
                </a:cxn>
                <a:cxn ang="0">
                  <a:pos x="1330" y="585"/>
                </a:cxn>
                <a:cxn ang="0">
                  <a:pos x="1344" y="697"/>
                </a:cxn>
                <a:cxn ang="0">
                  <a:pos x="1330" y="847"/>
                </a:cxn>
                <a:cxn ang="0">
                  <a:pos x="1272" y="882"/>
                </a:cxn>
                <a:cxn ang="0">
                  <a:pos x="1169" y="877"/>
                </a:cxn>
                <a:cxn ang="0">
                  <a:pos x="1092" y="888"/>
                </a:cxn>
                <a:cxn ang="0">
                  <a:pos x="1049" y="932"/>
                </a:cxn>
                <a:cxn ang="0">
                  <a:pos x="1045" y="1017"/>
                </a:cxn>
                <a:cxn ang="0">
                  <a:pos x="996" y="1076"/>
                </a:cxn>
                <a:cxn ang="0">
                  <a:pos x="907" y="1096"/>
                </a:cxn>
                <a:cxn ang="0">
                  <a:pos x="829" y="1137"/>
                </a:cxn>
                <a:cxn ang="0">
                  <a:pos x="812" y="1219"/>
                </a:cxn>
                <a:cxn ang="0">
                  <a:pos x="829" y="1321"/>
                </a:cxn>
                <a:cxn ang="0">
                  <a:pos x="793" y="1417"/>
                </a:cxn>
                <a:cxn ang="0">
                  <a:pos x="728" y="1467"/>
                </a:cxn>
                <a:cxn ang="0">
                  <a:pos x="627" y="1473"/>
                </a:cxn>
                <a:cxn ang="0">
                  <a:pos x="552" y="1435"/>
                </a:cxn>
                <a:cxn ang="0">
                  <a:pos x="516" y="1363"/>
                </a:cxn>
                <a:cxn ang="0">
                  <a:pos x="525" y="1278"/>
                </a:cxn>
                <a:cxn ang="0">
                  <a:pos x="531" y="1202"/>
                </a:cxn>
                <a:cxn ang="0">
                  <a:pos x="480" y="1147"/>
                </a:cxn>
                <a:cxn ang="0">
                  <a:pos x="398" y="1126"/>
                </a:cxn>
                <a:cxn ang="0">
                  <a:pos x="318" y="1095"/>
                </a:cxn>
                <a:cxn ang="0">
                  <a:pos x="297" y="1010"/>
                </a:cxn>
                <a:cxn ang="0">
                  <a:pos x="273" y="940"/>
                </a:cxn>
                <a:cxn ang="0">
                  <a:pos x="193" y="914"/>
                </a:cxn>
                <a:cxn ang="0">
                  <a:pos x="113" y="921"/>
                </a:cxn>
                <a:cxn ang="0">
                  <a:pos x="26" y="899"/>
                </a:cxn>
                <a:cxn ang="0">
                  <a:pos x="1" y="800"/>
                </a:cxn>
                <a:cxn ang="0">
                  <a:pos x="6" y="659"/>
                </a:cxn>
                <a:cxn ang="0">
                  <a:pos x="32" y="574"/>
                </a:cxn>
                <a:cxn ang="0">
                  <a:pos x="99" y="552"/>
                </a:cxn>
                <a:cxn ang="0">
                  <a:pos x="199" y="560"/>
                </a:cxn>
                <a:cxn ang="0">
                  <a:pos x="287" y="526"/>
                </a:cxn>
                <a:cxn ang="0">
                  <a:pos x="302" y="448"/>
                </a:cxn>
                <a:cxn ang="0">
                  <a:pos x="335" y="370"/>
                </a:cxn>
                <a:cxn ang="0">
                  <a:pos x="428" y="343"/>
                </a:cxn>
              </a:cxnLst>
              <a:rect l="0" t="0" r="r" b="b"/>
              <a:pathLst>
                <a:path w="1345" h="1474">
                  <a:moveTo>
                    <a:pt x="512" y="308"/>
                  </a:moveTo>
                  <a:lnTo>
                    <a:pt x="525" y="292"/>
                  </a:lnTo>
                  <a:lnTo>
                    <a:pt x="535" y="276"/>
                  </a:lnTo>
                  <a:lnTo>
                    <a:pt x="540" y="258"/>
                  </a:lnTo>
                  <a:lnTo>
                    <a:pt x="540" y="235"/>
                  </a:lnTo>
                  <a:lnTo>
                    <a:pt x="534" y="209"/>
                  </a:lnTo>
                  <a:lnTo>
                    <a:pt x="529" y="187"/>
                  </a:lnTo>
                  <a:lnTo>
                    <a:pt x="521" y="160"/>
                  </a:lnTo>
                  <a:lnTo>
                    <a:pt x="518" y="130"/>
                  </a:lnTo>
                  <a:lnTo>
                    <a:pt x="521" y="112"/>
                  </a:lnTo>
                  <a:lnTo>
                    <a:pt x="526" y="91"/>
                  </a:lnTo>
                  <a:lnTo>
                    <a:pt x="537" y="67"/>
                  </a:lnTo>
                  <a:lnTo>
                    <a:pt x="552" y="45"/>
                  </a:lnTo>
                  <a:lnTo>
                    <a:pt x="570" y="28"/>
                  </a:lnTo>
                  <a:lnTo>
                    <a:pt x="587" y="14"/>
                  </a:lnTo>
                  <a:lnTo>
                    <a:pt x="610" y="6"/>
                  </a:lnTo>
                  <a:lnTo>
                    <a:pt x="638" y="2"/>
                  </a:lnTo>
                  <a:lnTo>
                    <a:pt x="667" y="0"/>
                  </a:lnTo>
                  <a:lnTo>
                    <a:pt x="707" y="0"/>
                  </a:lnTo>
                  <a:lnTo>
                    <a:pt x="738" y="4"/>
                  </a:lnTo>
                  <a:lnTo>
                    <a:pt x="756" y="10"/>
                  </a:lnTo>
                  <a:lnTo>
                    <a:pt x="770" y="18"/>
                  </a:lnTo>
                  <a:lnTo>
                    <a:pt x="784" y="28"/>
                  </a:lnTo>
                  <a:lnTo>
                    <a:pt x="799" y="42"/>
                  </a:lnTo>
                  <a:lnTo>
                    <a:pt x="812" y="61"/>
                  </a:lnTo>
                  <a:lnTo>
                    <a:pt x="823" y="78"/>
                  </a:lnTo>
                  <a:lnTo>
                    <a:pt x="828" y="93"/>
                  </a:lnTo>
                  <a:lnTo>
                    <a:pt x="832" y="118"/>
                  </a:lnTo>
                  <a:lnTo>
                    <a:pt x="832" y="140"/>
                  </a:lnTo>
                  <a:lnTo>
                    <a:pt x="829" y="162"/>
                  </a:lnTo>
                  <a:lnTo>
                    <a:pt x="825" y="178"/>
                  </a:lnTo>
                  <a:lnTo>
                    <a:pt x="820" y="206"/>
                  </a:lnTo>
                  <a:lnTo>
                    <a:pt x="812" y="234"/>
                  </a:lnTo>
                  <a:lnTo>
                    <a:pt x="809" y="252"/>
                  </a:lnTo>
                  <a:lnTo>
                    <a:pt x="815" y="270"/>
                  </a:lnTo>
                  <a:lnTo>
                    <a:pt x="821" y="282"/>
                  </a:lnTo>
                  <a:lnTo>
                    <a:pt x="832" y="299"/>
                  </a:lnTo>
                  <a:lnTo>
                    <a:pt x="849" y="312"/>
                  </a:lnTo>
                  <a:lnTo>
                    <a:pt x="865" y="324"/>
                  </a:lnTo>
                  <a:lnTo>
                    <a:pt x="888" y="333"/>
                  </a:lnTo>
                  <a:lnTo>
                    <a:pt x="911" y="340"/>
                  </a:lnTo>
                  <a:lnTo>
                    <a:pt x="933" y="345"/>
                  </a:lnTo>
                  <a:lnTo>
                    <a:pt x="956" y="348"/>
                  </a:lnTo>
                  <a:lnTo>
                    <a:pt x="980" y="354"/>
                  </a:lnTo>
                  <a:lnTo>
                    <a:pt x="999" y="361"/>
                  </a:lnTo>
                  <a:lnTo>
                    <a:pt x="1014" y="368"/>
                  </a:lnTo>
                  <a:lnTo>
                    <a:pt x="1025" y="376"/>
                  </a:lnTo>
                  <a:lnTo>
                    <a:pt x="1033" y="386"/>
                  </a:lnTo>
                  <a:lnTo>
                    <a:pt x="1040" y="397"/>
                  </a:lnTo>
                  <a:lnTo>
                    <a:pt x="1045" y="411"/>
                  </a:lnTo>
                  <a:lnTo>
                    <a:pt x="1047" y="423"/>
                  </a:lnTo>
                  <a:lnTo>
                    <a:pt x="1049" y="435"/>
                  </a:lnTo>
                  <a:lnTo>
                    <a:pt x="1049" y="451"/>
                  </a:lnTo>
                  <a:lnTo>
                    <a:pt x="1047" y="469"/>
                  </a:lnTo>
                  <a:lnTo>
                    <a:pt x="1047" y="482"/>
                  </a:lnTo>
                  <a:lnTo>
                    <a:pt x="1050" y="499"/>
                  </a:lnTo>
                  <a:lnTo>
                    <a:pt x="1058" y="514"/>
                  </a:lnTo>
                  <a:lnTo>
                    <a:pt x="1066" y="526"/>
                  </a:lnTo>
                  <a:lnTo>
                    <a:pt x="1076" y="536"/>
                  </a:lnTo>
                  <a:lnTo>
                    <a:pt x="1090" y="546"/>
                  </a:lnTo>
                  <a:lnTo>
                    <a:pt x="1104" y="552"/>
                  </a:lnTo>
                  <a:lnTo>
                    <a:pt x="1125" y="556"/>
                  </a:lnTo>
                  <a:lnTo>
                    <a:pt x="1142" y="559"/>
                  </a:lnTo>
                  <a:lnTo>
                    <a:pt x="1159" y="560"/>
                  </a:lnTo>
                  <a:lnTo>
                    <a:pt x="1178" y="559"/>
                  </a:lnTo>
                  <a:lnTo>
                    <a:pt x="1201" y="556"/>
                  </a:lnTo>
                  <a:lnTo>
                    <a:pt x="1219" y="555"/>
                  </a:lnTo>
                  <a:lnTo>
                    <a:pt x="1237" y="553"/>
                  </a:lnTo>
                  <a:lnTo>
                    <a:pt x="1253" y="552"/>
                  </a:lnTo>
                  <a:lnTo>
                    <a:pt x="1273" y="553"/>
                  </a:lnTo>
                  <a:lnTo>
                    <a:pt x="1284" y="555"/>
                  </a:lnTo>
                  <a:lnTo>
                    <a:pt x="1296" y="559"/>
                  </a:lnTo>
                  <a:lnTo>
                    <a:pt x="1308" y="565"/>
                  </a:lnTo>
                  <a:lnTo>
                    <a:pt x="1320" y="574"/>
                  </a:lnTo>
                  <a:lnTo>
                    <a:pt x="1330" y="585"/>
                  </a:lnTo>
                  <a:lnTo>
                    <a:pt x="1337" y="600"/>
                  </a:lnTo>
                  <a:lnTo>
                    <a:pt x="1340" y="614"/>
                  </a:lnTo>
                  <a:lnTo>
                    <a:pt x="1342" y="631"/>
                  </a:lnTo>
                  <a:lnTo>
                    <a:pt x="1345" y="661"/>
                  </a:lnTo>
                  <a:lnTo>
                    <a:pt x="1344" y="697"/>
                  </a:lnTo>
                  <a:lnTo>
                    <a:pt x="1345" y="734"/>
                  </a:lnTo>
                  <a:lnTo>
                    <a:pt x="1341" y="778"/>
                  </a:lnTo>
                  <a:lnTo>
                    <a:pt x="1338" y="809"/>
                  </a:lnTo>
                  <a:lnTo>
                    <a:pt x="1335" y="833"/>
                  </a:lnTo>
                  <a:lnTo>
                    <a:pt x="1330" y="847"/>
                  </a:lnTo>
                  <a:lnTo>
                    <a:pt x="1322" y="859"/>
                  </a:lnTo>
                  <a:lnTo>
                    <a:pt x="1312" y="867"/>
                  </a:lnTo>
                  <a:lnTo>
                    <a:pt x="1300" y="875"/>
                  </a:lnTo>
                  <a:lnTo>
                    <a:pt x="1285" y="879"/>
                  </a:lnTo>
                  <a:lnTo>
                    <a:pt x="1272" y="882"/>
                  </a:lnTo>
                  <a:lnTo>
                    <a:pt x="1246" y="883"/>
                  </a:lnTo>
                  <a:lnTo>
                    <a:pt x="1223" y="882"/>
                  </a:lnTo>
                  <a:lnTo>
                    <a:pt x="1204" y="879"/>
                  </a:lnTo>
                  <a:lnTo>
                    <a:pt x="1187" y="878"/>
                  </a:lnTo>
                  <a:lnTo>
                    <a:pt x="1169" y="877"/>
                  </a:lnTo>
                  <a:lnTo>
                    <a:pt x="1152" y="877"/>
                  </a:lnTo>
                  <a:lnTo>
                    <a:pt x="1137" y="878"/>
                  </a:lnTo>
                  <a:lnTo>
                    <a:pt x="1121" y="879"/>
                  </a:lnTo>
                  <a:lnTo>
                    <a:pt x="1103" y="884"/>
                  </a:lnTo>
                  <a:lnTo>
                    <a:pt x="1092" y="888"/>
                  </a:lnTo>
                  <a:lnTo>
                    <a:pt x="1083" y="893"/>
                  </a:lnTo>
                  <a:lnTo>
                    <a:pt x="1070" y="901"/>
                  </a:lnTo>
                  <a:lnTo>
                    <a:pt x="1062" y="911"/>
                  </a:lnTo>
                  <a:lnTo>
                    <a:pt x="1055" y="921"/>
                  </a:lnTo>
                  <a:lnTo>
                    <a:pt x="1049" y="932"/>
                  </a:lnTo>
                  <a:lnTo>
                    <a:pt x="1046" y="944"/>
                  </a:lnTo>
                  <a:lnTo>
                    <a:pt x="1045" y="956"/>
                  </a:lnTo>
                  <a:lnTo>
                    <a:pt x="1046" y="970"/>
                  </a:lnTo>
                  <a:lnTo>
                    <a:pt x="1046" y="993"/>
                  </a:lnTo>
                  <a:lnTo>
                    <a:pt x="1045" y="1017"/>
                  </a:lnTo>
                  <a:lnTo>
                    <a:pt x="1039" y="1035"/>
                  </a:lnTo>
                  <a:lnTo>
                    <a:pt x="1032" y="1050"/>
                  </a:lnTo>
                  <a:lnTo>
                    <a:pt x="1023" y="1060"/>
                  </a:lnTo>
                  <a:lnTo>
                    <a:pt x="1009" y="1069"/>
                  </a:lnTo>
                  <a:lnTo>
                    <a:pt x="996" y="1076"/>
                  </a:lnTo>
                  <a:lnTo>
                    <a:pt x="980" y="1080"/>
                  </a:lnTo>
                  <a:lnTo>
                    <a:pt x="960" y="1084"/>
                  </a:lnTo>
                  <a:lnTo>
                    <a:pt x="943" y="1089"/>
                  </a:lnTo>
                  <a:lnTo>
                    <a:pt x="923" y="1093"/>
                  </a:lnTo>
                  <a:lnTo>
                    <a:pt x="907" y="1096"/>
                  </a:lnTo>
                  <a:lnTo>
                    <a:pt x="888" y="1100"/>
                  </a:lnTo>
                  <a:lnTo>
                    <a:pt x="873" y="1107"/>
                  </a:lnTo>
                  <a:lnTo>
                    <a:pt x="856" y="1115"/>
                  </a:lnTo>
                  <a:lnTo>
                    <a:pt x="841" y="1124"/>
                  </a:lnTo>
                  <a:lnTo>
                    <a:pt x="829" y="1137"/>
                  </a:lnTo>
                  <a:lnTo>
                    <a:pt x="819" y="1151"/>
                  </a:lnTo>
                  <a:lnTo>
                    <a:pt x="810" y="1169"/>
                  </a:lnTo>
                  <a:lnTo>
                    <a:pt x="808" y="1185"/>
                  </a:lnTo>
                  <a:lnTo>
                    <a:pt x="809" y="1203"/>
                  </a:lnTo>
                  <a:lnTo>
                    <a:pt x="812" y="1219"/>
                  </a:lnTo>
                  <a:lnTo>
                    <a:pt x="818" y="1237"/>
                  </a:lnTo>
                  <a:lnTo>
                    <a:pt x="822" y="1257"/>
                  </a:lnTo>
                  <a:lnTo>
                    <a:pt x="825" y="1275"/>
                  </a:lnTo>
                  <a:lnTo>
                    <a:pt x="829" y="1298"/>
                  </a:lnTo>
                  <a:lnTo>
                    <a:pt x="829" y="1321"/>
                  </a:lnTo>
                  <a:lnTo>
                    <a:pt x="824" y="1344"/>
                  </a:lnTo>
                  <a:lnTo>
                    <a:pt x="819" y="1362"/>
                  </a:lnTo>
                  <a:lnTo>
                    <a:pt x="812" y="1380"/>
                  </a:lnTo>
                  <a:lnTo>
                    <a:pt x="804" y="1396"/>
                  </a:lnTo>
                  <a:lnTo>
                    <a:pt x="793" y="1417"/>
                  </a:lnTo>
                  <a:lnTo>
                    <a:pt x="780" y="1431"/>
                  </a:lnTo>
                  <a:lnTo>
                    <a:pt x="770" y="1440"/>
                  </a:lnTo>
                  <a:lnTo>
                    <a:pt x="756" y="1452"/>
                  </a:lnTo>
                  <a:lnTo>
                    <a:pt x="741" y="1462"/>
                  </a:lnTo>
                  <a:lnTo>
                    <a:pt x="728" y="1467"/>
                  </a:lnTo>
                  <a:lnTo>
                    <a:pt x="715" y="1471"/>
                  </a:lnTo>
                  <a:lnTo>
                    <a:pt x="694" y="1473"/>
                  </a:lnTo>
                  <a:lnTo>
                    <a:pt x="670" y="1474"/>
                  </a:lnTo>
                  <a:lnTo>
                    <a:pt x="641" y="1473"/>
                  </a:lnTo>
                  <a:lnTo>
                    <a:pt x="627" y="1473"/>
                  </a:lnTo>
                  <a:lnTo>
                    <a:pt x="609" y="1470"/>
                  </a:lnTo>
                  <a:lnTo>
                    <a:pt x="590" y="1464"/>
                  </a:lnTo>
                  <a:lnTo>
                    <a:pt x="574" y="1455"/>
                  </a:lnTo>
                  <a:lnTo>
                    <a:pt x="563" y="1447"/>
                  </a:lnTo>
                  <a:lnTo>
                    <a:pt x="552" y="1435"/>
                  </a:lnTo>
                  <a:lnTo>
                    <a:pt x="542" y="1425"/>
                  </a:lnTo>
                  <a:lnTo>
                    <a:pt x="533" y="1411"/>
                  </a:lnTo>
                  <a:lnTo>
                    <a:pt x="525" y="1397"/>
                  </a:lnTo>
                  <a:lnTo>
                    <a:pt x="519" y="1381"/>
                  </a:lnTo>
                  <a:lnTo>
                    <a:pt x="516" y="1363"/>
                  </a:lnTo>
                  <a:lnTo>
                    <a:pt x="515" y="1349"/>
                  </a:lnTo>
                  <a:lnTo>
                    <a:pt x="515" y="1330"/>
                  </a:lnTo>
                  <a:lnTo>
                    <a:pt x="516" y="1315"/>
                  </a:lnTo>
                  <a:lnTo>
                    <a:pt x="521" y="1298"/>
                  </a:lnTo>
                  <a:lnTo>
                    <a:pt x="525" y="1278"/>
                  </a:lnTo>
                  <a:lnTo>
                    <a:pt x="531" y="1259"/>
                  </a:lnTo>
                  <a:lnTo>
                    <a:pt x="534" y="1242"/>
                  </a:lnTo>
                  <a:lnTo>
                    <a:pt x="535" y="1227"/>
                  </a:lnTo>
                  <a:lnTo>
                    <a:pt x="534" y="1214"/>
                  </a:lnTo>
                  <a:lnTo>
                    <a:pt x="531" y="1202"/>
                  </a:lnTo>
                  <a:lnTo>
                    <a:pt x="522" y="1186"/>
                  </a:lnTo>
                  <a:lnTo>
                    <a:pt x="514" y="1175"/>
                  </a:lnTo>
                  <a:lnTo>
                    <a:pt x="503" y="1164"/>
                  </a:lnTo>
                  <a:lnTo>
                    <a:pt x="492" y="1155"/>
                  </a:lnTo>
                  <a:lnTo>
                    <a:pt x="480" y="1147"/>
                  </a:lnTo>
                  <a:lnTo>
                    <a:pt x="464" y="1141"/>
                  </a:lnTo>
                  <a:lnTo>
                    <a:pt x="449" y="1137"/>
                  </a:lnTo>
                  <a:lnTo>
                    <a:pt x="430" y="1132"/>
                  </a:lnTo>
                  <a:lnTo>
                    <a:pt x="413" y="1130"/>
                  </a:lnTo>
                  <a:lnTo>
                    <a:pt x="398" y="1126"/>
                  </a:lnTo>
                  <a:lnTo>
                    <a:pt x="379" y="1122"/>
                  </a:lnTo>
                  <a:lnTo>
                    <a:pt x="363" y="1116"/>
                  </a:lnTo>
                  <a:lnTo>
                    <a:pt x="344" y="1110"/>
                  </a:lnTo>
                  <a:lnTo>
                    <a:pt x="330" y="1104"/>
                  </a:lnTo>
                  <a:lnTo>
                    <a:pt x="318" y="1095"/>
                  </a:lnTo>
                  <a:lnTo>
                    <a:pt x="309" y="1082"/>
                  </a:lnTo>
                  <a:lnTo>
                    <a:pt x="302" y="1066"/>
                  </a:lnTo>
                  <a:lnTo>
                    <a:pt x="297" y="1045"/>
                  </a:lnTo>
                  <a:lnTo>
                    <a:pt x="296" y="1029"/>
                  </a:lnTo>
                  <a:lnTo>
                    <a:pt x="297" y="1010"/>
                  </a:lnTo>
                  <a:lnTo>
                    <a:pt x="299" y="995"/>
                  </a:lnTo>
                  <a:lnTo>
                    <a:pt x="297" y="977"/>
                  </a:lnTo>
                  <a:lnTo>
                    <a:pt x="292" y="964"/>
                  </a:lnTo>
                  <a:lnTo>
                    <a:pt x="282" y="949"/>
                  </a:lnTo>
                  <a:lnTo>
                    <a:pt x="273" y="940"/>
                  </a:lnTo>
                  <a:lnTo>
                    <a:pt x="261" y="930"/>
                  </a:lnTo>
                  <a:lnTo>
                    <a:pt x="246" y="924"/>
                  </a:lnTo>
                  <a:lnTo>
                    <a:pt x="228" y="918"/>
                  </a:lnTo>
                  <a:lnTo>
                    <a:pt x="209" y="916"/>
                  </a:lnTo>
                  <a:lnTo>
                    <a:pt x="193" y="914"/>
                  </a:lnTo>
                  <a:lnTo>
                    <a:pt x="176" y="914"/>
                  </a:lnTo>
                  <a:lnTo>
                    <a:pt x="160" y="916"/>
                  </a:lnTo>
                  <a:lnTo>
                    <a:pt x="144" y="917"/>
                  </a:lnTo>
                  <a:lnTo>
                    <a:pt x="128" y="919"/>
                  </a:lnTo>
                  <a:lnTo>
                    <a:pt x="113" y="921"/>
                  </a:lnTo>
                  <a:lnTo>
                    <a:pt x="87" y="921"/>
                  </a:lnTo>
                  <a:lnTo>
                    <a:pt x="70" y="920"/>
                  </a:lnTo>
                  <a:lnTo>
                    <a:pt x="52" y="916"/>
                  </a:lnTo>
                  <a:lnTo>
                    <a:pt x="39" y="909"/>
                  </a:lnTo>
                  <a:lnTo>
                    <a:pt x="26" y="899"/>
                  </a:lnTo>
                  <a:lnTo>
                    <a:pt x="16" y="887"/>
                  </a:lnTo>
                  <a:lnTo>
                    <a:pt x="10" y="875"/>
                  </a:lnTo>
                  <a:lnTo>
                    <a:pt x="3" y="851"/>
                  </a:lnTo>
                  <a:lnTo>
                    <a:pt x="2" y="826"/>
                  </a:lnTo>
                  <a:lnTo>
                    <a:pt x="1" y="800"/>
                  </a:lnTo>
                  <a:lnTo>
                    <a:pt x="0" y="769"/>
                  </a:lnTo>
                  <a:lnTo>
                    <a:pt x="2" y="742"/>
                  </a:lnTo>
                  <a:lnTo>
                    <a:pt x="3" y="713"/>
                  </a:lnTo>
                  <a:lnTo>
                    <a:pt x="4" y="686"/>
                  </a:lnTo>
                  <a:lnTo>
                    <a:pt x="6" y="659"/>
                  </a:lnTo>
                  <a:lnTo>
                    <a:pt x="9" y="638"/>
                  </a:lnTo>
                  <a:lnTo>
                    <a:pt x="12" y="615"/>
                  </a:lnTo>
                  <a:lnTo>
                    <a:pt x="16" y="597"/>
                  </a:lnTo>
                  <a:lnTo>
                    <a:pt x="23" y="586"/>
                  </a:lnTo>
                  <a:lnTo>
                    <a:pt x="32" y="574"/>
                  </a:lnTo>
                  <a:lnTo>
                    <a:pt x="42" y="567"/>
                  </a:lnTo>
                  <a:lnTo>
                    <a:pt x="54" y="559"/>
                  </a:lnTo>
                  <a:lnTo>
                    <a:pt x="66" y="556"/>
                  </a:lnTo>
                  <a:lnTo>
                    <a:pt x="80" y="553"/>
                  </a:lnTo>
                  <a:lnTo>
                    <a:pt x="99" y="552"/>
                  </a:lnTo>
                  <a:lnTo>
                    <a:pt x="116" y="553"/>
                  </a:lnTo>
                  <a:lnTo>
                    <a:pt x="139" y="556"/>
                  </a:lnTo>
                  <a:lnTo>
                    <a:pt x="159" y="558"/>
                  </a:lnTo>
                  <a:lnTo>
                    <a:pt x="176" y="559"/>
                  </a:lnTo>
                  <a:lnTo>
                    <a:pt x="199" y="560"/>
                  </a:lnTo>
                  <a:lnTo>
                    <a:pt x="223" y="556"/>
                  </a:lnTo>
                  <a:lnTo>
                    <a:pt x="243" y="552"/>
                  </a:lnTo>
                  <a:lnTo>
                    <a:pt x="261" y="545"/>
                  </a:lnTo>
                  <a:lnTo>
                    <a:pt x="274" y="538"/>
                  </a:lnTo>
                  <a:lnTo>
                    <a:pt x="287" y="526"/>
                  </a:lnTo>
                  <a:lnTo>
                    <a:pt x="296" y="511"/>
                  </a:lnTo>
                  <a:lnTo>
                    <a:pt x="302" y="497"/>
                  </a:lnTo>
                  <a:lnTo>
                    <a:pt x="304" y="481"/>
                  </a:lnTo>
                  <a:lnTo>
                    <a:pt x="303" y="470"/>
                  </a:lnTo>
                  <a:lnTo>
                    <a:pt x="302" y="448"/>
                  </a:lnTo>
                  <a:lnTo>
                    <a:pt x="303" y="426"/>
                  </a:lnTo>
                  <a:lnTo>
                    <a:pt x="308" y="409"/>
                  </a:lnTo>
                  <a:lnTo>
                    <a:pt x="313" y="393"/>
                  </a:lnTo>
                  <a:lnTo>
                    <a:pt x="320" y="382"/>
                  </a:lnTo>
                  <a:lnTo>
                    <a:pt x="335" y="370"/>
                  </a:lnTo>
                  <a:lnTo>
                    <a:pt x="351" y="362"/>
                  </a:lnTo>
                  <a:lnTo>
                    <a:pt x="370" y="355"/>
                  </a:lnTo>
                  <a:lnTo>
                    <a:pt x="390" y="350"/>
                  </a:lnTo>
                  <a:lnTo>
                    <a:pt x="407" y="346"/>
                  </a:lnTo>
                  <a:lnTo>
                    <a:pt x="428" y="343"/>
                  </a:lnTo>
                  <a:lnTo>
                    <a:pt x="448" y="339"/>
                  </a:lnTo>
                  <a:lnTo>
                    <a:pt x="471" y="332"/>
                  </a:lnTo>
                  <a:lnTo>
                    <a:pt x="493" y="323"/>
                  </a:lnTo>
                  <a:lnTo>
                    <a:pt x="512" y="308"/>
                  </a:lnTo>
                  <a:close/>
                </a:path>
              </a:pathLst>
            </a:custGeom>
            <a:noFill/>
            <a:ln w="508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PE"/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1627312" y="3893468"/>
            <a:ext cx="1371600" cy="1257300"/>
            <a:chOff x="6818" y="4401"/>
            <a:chExt cx="2340" cy="1980"/>
          </a:xfrm>
        </p:grpSpPr>
        <p:sp>
          <p:nvSpPr>
            <p:cNvPr id="46111" name="Line 31"/>
            <p:cNvSpPr>
              <a:spLocks noChangeShapeType="1"/>
            </p:cNvSpPr>
            <p:nvPr/>
          </p:nvSpPr>
          <p:spPr bwMode="auto">
            <a:xfrm flipH="1">
              <a:off x="7358" y="5671"/>
              <a:ext cx="568" cy="40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PE"/>
            </a:p>
          </p:txBody>
        </p: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6818" y="4401"/>
              <a:ext cx="2340" cy="1980"/>
              <a:chOff x="7358" y="4401"/>
              <a:chExt cx="2340" cy="1980"/>
            </a:xfrm>
          </p:grpSpPr>
          <p:sp>
            <p:nvSpPr>
              <p:cNvPr id="46113" name="Freeform 33" descr="25%"/>
              <p:cNvSpPr>
                <a:spLocks/>
              </p:cNvSpPr>
              <p:nvPr/>
            </p:nvSpPr>
            <p:spPr bwMode="auto">
              <a:xfrm>
                <a:off x="8744" y="4761"/>
                <a:ext cx="954" cy="8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8" y="938"/>
                  </a:cxn>
                  <a:cxn ang="0">
                    <a:pos x="1099" y="946"/>
                  </a:cxn>
                  <a:cxn ang="0">
                    <a:pos x="1096" y="967"/>
                  </a:cxn>
                  <a:cxn ang="0">
                    <a:pos x="1101" y="993"/>
                  </a:cxn>
                  <a:cxn ang="0">
                    <a:pos x="1110" y="1025"/>
                  </a:cxn>
                  <a:cxn ang="0">
                    <a:pos x="1115" y="1055"/>
                  </a:cxn>
                  <a:cxn ang="0">
                    <a:pos x="1113" y="1083"/>
                  </a:cxn>
                  <a:cxn ang="0">
                    <a:pos x="1104" y="1112"/>
                  </a:cxn>
                  <a:cxn ang="0">
                    <a:pos x="1084" y="1135"/>
                  </a:cxn>
                  <a:cxn ang="0">
                    <a:pos x="1062" y="1153"/>
                  </a:cxn>
                  <a:cxn ang="0">
                    <a:pos x="1035" y="1166"/>
                  </a:cxn>
                  <a:cxn ang="0">
                    <a:pos x="1001" y="1173"/>
                  </a:cxn>
                  <a:cxn ang="0">
                    <a:pos x="970" y="1174"/>
                  </a:cxn>
                  <a:cxn ang="0">
                    <a:pos x="944" y="1171"/>
                  </a:cxn>
                  <a:cxn ang="0">
                    <a:pos x="917" y="1163"/>
                  </a:cxn>
                  <a:cxn ang="0">
                    <a:pos x="895" y="1148"/>
                  </a:cxn>
                  <a:cxn ang="0">
                    <a:pos x="874" y="1126"/>
                  </a:cxn>
                  <a:cxn ang="0">
                    <a:pos x="857" y="1102"/>
                  </a:cxn>
                  <a:cxn ang="0">
                    <a:pos x="848" y="1069"/>
                  </a:cxn>
                  <a:cxn ang="0">
                    <a:pos x="852" y="1035"/>
                  </a:cxn>
                  <a:cxn ang="0">
                    <a:pos x="860" y="1002"/>
                  </a:cxn>
                  <a:cxn ang="0">
                    <a:pos x="868" y="968"/>
                  </a:cxn>
                  <a:cxn ang="0">
                    <a:pos x="867" y="952"/>
                  </a:cxn>
                  <a:cxn ang="0">
                    <a:pos x="662" y="944"/>
                  </a:cxn>
                  <a:cxn ang="0">
                    <a:pos x="664" y="889"/>
                  </a:cxn>
                  <a:cxn ang="0">
                    <a:pos x="660" y="852"/>
                  </a:cxn>
                  <a:cxn ang="0">
                    <a:pos x="652" y="830"/>
                  </a:cxn>
                  <a:cxn ang="0">
                    <a:pos x="635" y="812"/>
                  </a:cxn>
                  <a:cxn ang="0">
                    <a:pos x="612" y="801"/>
                  </a:cxn>
                  <a:cxn ang="0">
                    <a:pos x="584" y="797"/>
                  </a:cxn>
                  <a:cxn ang="0">
                    <a:pos x="543" y="800"/>
                  </a:cxn>
                  <a:cxn ang="0">
                    <a:pos x="504" y="803"/>
                  </a:cxn>
                  <a:cxn ang="0">
                    <a:pos x="464" y="803"/>
                  </a:cxn>
                  <a:cxn ang="0">
                    <a:pos x="425" y="795"/>
                  </a:cxn>
                  <a:cxn ang="0">
                    <a:pos x="394" y="778"/>
                  </a:cxn>
                  <a:cxn ang="0">
                    <a:pos x="376" y="753"/>
                  </a:cxn>
                  <a:cxn ang="0">
                    <a:pos x="369" y="721"/>
                  </a:cxn>
                  <a:cxn ang="0">
                    <a:pos x="370" y="684"/>
                  </a:cxn>
                  <a:cxn ang="0">
                    <a:pos x="365" y="651"/>
                  </a:cxn>
                  <a:cxn ang="0">
                    <a:pos x="356" y="630"/>
                  </a:cxn>
                  <a:cxn ang="0">
                    <a:pos x="344" y="616"/>
                  </a:cxn>
                  <a:cxn ang="0">
                    <a:pos x="315" y="603"/>
                  </a:cxn>
                  <a:cxn ang="0">
                    <a:pos x="276" y="592"/>
                  </a:cxn>
                  <a:cxn ang="0">
                    <a:pos x="233" y="585"/>
                  </a:cxn>
                  <a:cxn ang="0">
                    <a:pos x="200" y="574"/>
                  </a:cxn>
                  <a:cxn ang="0">
                    <a:pos x="172" y="559"/>
                  </a:cxn>
                  <a:cxn ang="0">
                    <a:pos x="149" y="537"/>
                  </a:cxn>
                  <a:cxn ang="0">
                    <a:pos x="134" y="509"/>
                  </a:cxn>
                  <a:cxn ang="0">
                    <a:pos x="132" y="479"/>
                  </a:cxn>
                  <a:cxn ang="0">
                    <a:pos x="141" y="446"/>
                  </a:cxn>
                  <a:cxn ang="0">
                    <a:pos x="148" y="408"/>
                  </a:cxn>
                  <a:cxn ang="0">
                    <a:pos x="154" y="372"/>
                  </a:cxn>
                  <a:cxn ang="0">
                    <a:pos x="148" y="337"/>
                  </a:cxn>
                  <a:cxn ang="0">
                    <a:pos x="133" y="304"/>
                  </a:cxn>
                  <a:cxn ang="0">
                    <a:pos x="119" y="284"/>
                  </a:cxn>
                  <a:cxn ang="0">
                    <a:pos x="100" y="267"/>
                  </a:cxn>
                  <a:cxn ang="0">
                    <a:pos x="78" y="254"/>
                  </a:cxn>
                  <a:cxn ang="0">
                    <a:pos x="50" y="246"/>
                  </a:cxn>
                  <a:cxn ang="0">
                    <a:pos x="16" y="245"/>
                  </a:cxn>
                </a:cxnLst>
                <a:rect l="0" t="0" r="r" b="b"/>
                <a:pathLst>
                  <a:path w="1208" h="1174">
                    <a:moveTo>
                      <a:pt x="0" y="245"/>
                    </a:moveTo>
                    <a:lnTo>
                      <a:pt x="0" y="0"/>
                    </a:lnTo>
                    <a:lnTo>
                      <a:pt x="1207" y="0"/>
                    </a:lnTo>
                    <a:lnTo>
                      <a:pt x="1208" y="938"/>
                    </a:lnTo>
                    <a:lnTo>
                      <a:pt x="1103" y="938"/>
                    </a:lnTo>
                    <a:lnTo>
                      <a:pt x="1099" y="946"/>
                    </a:lnTo>
                    <a:lnTo>
                      <a:pt x="1096" y="958"/>
                    </a:lnTo>
                    <a:lnTo>
                      <a:pt x="1096" y="967"/>
                    </a:lnTo>
                    <a:lnTo>
                      <a:pt x="1097" y="979"/>
                    </a:lnTo>
                    <a:lnTo>
                      <a:pt x="1101" y="993"/>
                    </a:lnTo>
                    <a:lnTo>
                      <a:pt x="1105" y="1012"/>
                    </a:lnTo>
                    <a:lnTo>
                      <a:pt x="1110" y="1025"/>
                    </a:lnTo>
                    <a:lnTo>
                      <a:pt x="1113" y="1040"/>
                    </a:lnTo>
                    <a:lnTo>
                      <a:pt x="1115" y="1055"/>
                    </a:lnTo>
                    <a:lnTo>
                      <a:pt x="1115" y="1070"/>
                    </a:lnTo>
                    <a:lnTo>
                      <a:pt x="1113" y="1083"/>
                    </a:lnTo>
                    <a:lnTo>
                      <a:pt x="1110" y="1098"/>
                    </a:lnTo>
                    <a:lnTo>
                      <a:pt x="1104" y="1112"/>
                    </a:lnTo>
                    <a:lnTo>
                      <a:pt x="1096" y="1122"/>
                    </a:lnTo>
                    <a:lnTo>
                      <a:pt x="1084" y="1135"/>
                    </a:lnTo>
                    <a:lnTo>
                      <a:pt x="1073" y="1144"/>
                    </a:lnTo>
                    <a:lnTo>
                      <a:pt x="1062" y="1153"/>
                    </a:lnTo>
                    <a:lnTo>
                      <a:pt x="1050" y="1161"/>
                    </a:lnTo>
                    <a:lnTo>
                      <a:pt x="1035" y="1166"/>
                    </a:lnTo>
                    <a:lnTo>
                      <a:pt x="1017" y="1171"/>
                    </a:lnTo>
                    <a:lnTo>
                      <a:pt x="1001" y="1173"/>
                    </a:lnTo>
                    <a:lnTo>
                      <a:pt x="986" y="1174"/>
                    </a:lnTo>
                    <a:lnTo>
                      <a:pt x="970" y="1174"/>
                    </a:lnTo>
                    <a:lnTo>
                      <a:pt x="956" y="1173"/>
                    </a:lnTo>
                    <a:lnTo>
                      <a:pt x="944" y="1171"/>
                    </a:lnTo>
                    <a:lnTo>
                      <a:pt x="931" y="1167"/>
                    </a:lnTo>
                    <a:lnTo>
                      <a:pt x="917" y="1163"/>
                    </a:lnTo>
                    <a:lnTo>
                      <a:pt x="906" y="1157"/>
                    </a:lnTo>
                    <a:lnTo>
                      <a:pt x="895" y="1148"/>
                    </a:lnTo>
                    <a:lnTo>
                      <a:pt x="884" y="1138"/>
                    </a:lnTo>
                    <a:lnTo>
                      <a:pt x="874" y="1126"/>
                    </a:lnTo>
                    <a:lnTo>
                      <a:pt x="865" y="1115"/>
                    </a:lnTo>
                    <a:lnTo>
                      <a:pt x="857" y="1102"/>
                    </a:lnTo>
                    <a:lnTo>
                      <a:pt x="852" y="1086"/>
                    </a:lnTo>
                    <a:lnTo>
                      <a:pt x="848" y="1069"/>
                    </a:lnTo>
                    <a:lnTo>
                      <a:pt x="848" y="1052"/>
                    </a:lnTo>
                    <a:lnTo>
                      <a:pt x="852" y="1035"/>
                    </a:lnTo>
                    <a:lnTo>
                      <a:pt x="856" y="1018"/>
                    </a:lnTo>
                    <a:lnTo>
                      <a:pt x="860" y="1002"/>
                    </a:lnTo>
                    <a:lnTo>
                      <a:pt x="866" y="983"/>
                    </a:lnTo>
                    <a:lnTo>
                      <a:pt x="868" y="968"/>
                    </a:lnTo>
                    <a:lnTo>
                      <a:pt x="868" y="960"/>
                    </a:lnTo>
                    <a:lnTo>
                      <a:pt x="867" y="952"/>
                    </a:lnTo>
                    <a:lnTo>
                      <a:pt x="863" y="944"/>
                    </a:lnTo>
                    <a:lnTo>
                      <a:pt x="662" y="944"/>
                    </a:lnTo>
                    <a:lnTo>
                      <a:pt x="665" y="908"/>
                    </a:lnTo>
                    <a:lnTo>
                      <a:pt x="664" y="889"/>
                    </a:lnTo>
                    <a:lnTo>
                      <a:pt x="662" y="870"/>
                    </a:lnTo>
                    <a:lnTo>
                      <a:pt x="660" y="852"/>
                    </a:lnTo>
                    <a:lnTo>
                      <a:pt x="657" y="840"/>
                    </a:lnTo>
                    <a:lnTo>
                      <a:pt x="652" y="830"/>
                    </a:lnTo>
                    <a:lnTo>
                      <a:pt x="646" y="820"/>
                    </a:lnTo>
                    <a:lnTo>
                      <a:pt x="635" y="812"/>
                    </a:lnTo>
                    <a:lnTo>
                      <a:pt x="624" y="805"/>
                    </a:lnTo>
                    <a:lnTo>
                      <a:pt x="612" y="801"/>
                    </a:lnTo>
                    <a:lnTo>
                      <a:pt x="602" y="798"/>
                    </a:lnTo>
                    <a:lnTo>
                      <a:pt x="584" y="797"/>
                    </a:lnTo>
                    <a:lnTo>
                      <a:pt x="563" y="797"/>
                    </a:lnTo>
                    <a:lnTo>
                      <a:pt x="543" y="800"/>
                    </a:lnTo>
                    <a:lnTo>
                      <a:pt x="521" y="801"/>
                    </a:lnTo>
                    <a:lnTo>
                      <a:pt x="504" y="803"/>
                    </a:lnTo>
                    <a:lnTo>
                      <a:pt x="482" y="804"/>
                    </a:lnTo>
                    <a:lnTo>
                      <a:pt x="464" y="803"/>
                    </a:lnTo>
                    <a:lnTo>
                      <a:pt x="449" y="801"/>
                    </a:lnTo>
                    <a:lnTo>
                      <a:pt x="425" y="795"/>
                    </a:lnTo>
                    <a:lnTo>
                      <a:pt x="409" y="788"/>
                    </a:lnTo>
                    <a:lnTo>
                      <a:pt x="394" y="778"/>
                    </a:lnTo>
                    <a:lnTo>
                      <a:pt x="385" y="766"/>
                    </a:lnTo>
                    <a:lnTo>
                      <a:pt x="376" y="753"/>
                    </a:lnTo>
                    <a:lnTo>
                      <a:pt x="370" y="738"/>
                    </a:lnTo>
                    <a:lnTo>
                      <a:pt x="369" y="721"/>
                    </a:lnTo>
                    <a:lnTo>
                      <a:pt x="369" y="700"/>
                    </a:lnTo>
                    <a:lnTo>
                      <a:pt x="370" y="684"/>
                    </a:lnTo>
                    <a:lnTo>
                      <a:pt x="369" y="669"/>
                    </a:lnTo>
                    <a:lnTo>
                      <a:pt x="365" y="651"/>
                    </a:lnTo>
                    <a:lnTo>
                      <a:pt x="362" y="640"/>
                    </a:lnTo>
                    <a:lnTo>
                      <a:pt x="356" y="630"/>
                    </a:lnTo>
                    <a:lnTo>
                      <a:pt x="350" y="623"/>
                    </a:lnTo>
                    <a:lnTo>
                      <a:pt x="344" y="616"/>
                    </a:lnTo>
                    <a:lnTo>
                      <a:pt x="330" y="610"/>
                    </a:lnTo>
                    <a:lnTo>
                      <a:pt x="315" y="603"/>
                    </a:lnTo>
                    <a:lnTo>
                      <a:pt x="297" y="597"/>
                    </a:lnTo>
                    <a:lnTo>
                      <a:pt x="276" y="592"/>
                    </a:lnTo>
                    <a:lnTo>
                      <a:pt x="255" y="588"/>
                    </a:lnTo>
                    <a:lnTo>
                      <a:pt x="233" y="585"/>
                    </a:lnTo>
                    <a:lnTo>
                      <a:pt x="217" y="580"/>
                    </a:lnTo>
                    <a:lnTo>
                      <a:pt x="200" y="574"/>
                    </a:lnTo>
                    <a:lnTo>
                      <a:pt x="184" y="568"/>
                    </a:lnTo>
                    <a:lnTo>
                      <a:pt x="172" y="559"/>
                    </a:lnTo>
                    <a:lnTo>
                      <a:pt x="159" y="547"/>
                    </a:lnTo>
                    <a:lnTo>
                      <a:pt x="149" y="537"/>
                    </a:lnTo>
                    <a:lnTo>
                      <a:pt x="141" y="524"/>
                    </a:lnTo>
                    <a:lnTo>
                      <a:pt x="134" y="509"/>
                    </a:lnTo>
                    <a:lnTo>
                      <a:pt x="132" y="494"/>
                    </a:lnTo>
                    <a:lnTo>
                      <a:pt x="132" y="479"/>
                    </a:lnTo>
                    <a:lnTo>
                      <a:pt x="135" y="465"/>
                    </a:lnTo>
                    <a:lnTo>
                      <a:pt x="141" y="446"/>
                    </a:lnTo>
                    <a:lnTo>
                      <a:pt x="146" y="426"/>
                    </a:lnTo>
                    <a:lnTo>
                      <a:pt x="148" y="408"/>
                    </a:lnTo>
                    <a:lnTo>
                      <a:pt x="152" y="390"/>
                    </a:lnTo>
                    <a:lnTo>
                      <a:pt x="154" y="372"/>
                    </a:lnTo>
                    <a:lnTo>
                      <a:pt x="152" y="353"/>
                    </a:lnTo>
                    <a:lnTo>
                      <a:pt x="148" y="337"/>
                    </a:lnTo>
                    <a:lnTo>
                      <a:pt x="142" y="320"/>
                    </a:lnTo>
                    <a:lnTo>
                      <a:pt x="133" y="304"/>
                    </a:lnTo>
                    <a:lnTo>
                      <a:pt x="124" y="292"/>
                    </a:lnTo>
                    <a:lnTo>
                      <a:pt x="119" y="284"/>
                    </a:lnTo>
                    <a:lnTo>
                      <a:pt x="109" y="275"/>
                    </a:lnTo>
                    <a:lnTo>
                      <a:pt x="100" y="267"/>
                    </a:lnTo>
                    <a:lnTo>
                      <a:pt x="90" y="260"/>
                    </a:lnTo>
                    <a:lnTo>
                      <a:pt x="78" y="254"/>
                    </a:lnTo>
                    <a:lnTo>
                      <a:pt x="65" y="250"/>
                    </a:lnTo>
                    <a:lnTo>
                      <a:pt x="50" y="246"/>
                    </a:lnTo>
                    <a:lnTo>
                      <a:pt x="32" y="245"/>
                    </a:lnTo>
                    <a:lnTo>
                      <a:pt x="16" y="245"/>
                    </a:lnTo>
                    <a:lnTo>
                      <a:pt x="0" y="245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s-PE"/>
              </a:p>
            </p:txBody>
          </p:sp>
          <p:sp>
            <p:nvSpPr>
              <p:cNvPr id="46114" name="Freeform 34" descr="Ladrillos en diagonal"/>
              <p:cNvSpPr>
                <a:spLocks/>
              </p:cNvSpPr>
              <p:nvPr/>
            </p:nvSpPr>
            <p:spPr bwMode="auto">
              <a:xfrm>
                <a:off x="8740" y="5688"/>
                <a:ext cx="958" cy="691"/>
              </a:xfrm>
              <a:custGeom>
                <a:avLst/>
                <a:gdLst/>
                <a:ahLst/>
                <a:cxnLst>
                  <a:cxn ang="0">
                    <a:pos x="0" y="984"/>
                  </a:cxn>
                  <a:cxn ang="0">
                    <a:pos x="1212" y="0"/>
                  </a:cxn>
                  <a:cxn ang="0">
                    <a:pos x="1099" y="19"/>
                  </a:cxn>
                  <a:cxn ang="0">
                    <a:pos x="1102" y="51"/>
                  </a:cxn>
                  <a:cxn ang="0">
                    <a:pos x="1115" y="95"/>
                  </a:cxn>
                  <a:cxn ang="0">
                    <a:pos x="1118" y="131"/>
                  </a:cxn>
                  <a:cxn ang="0">
                    <a:pos x="1110" y="167"/>
                  </a:cxn>
                  <a:cxn ang="0">
                    <a:pos x="1085" y="199"/>
                  </a:cxn>
                  <a:cxn ang="0">
                    <a:pos x="1054" y="222"/>
                  </a:cxn>
                  <a:cxn ang="0">
                    <a:pos x="1016" y="233"/>
                  </a:cxn>
                  <a:cxn ang="0">
                    <a:pos x="962" y="232"/>
                  </a:cxn>
                  <a:cxn ang="0">
                    <a:pos x="926" y="225"/>
                  </a:cxn>
                  <a:cxn ang="0">
                    <a:pos x="890" y="200"/>
                  </a:cxn>
                  <a:cxn ang="0">
                    <a:pos x="866" y="169"/>
                  </a:cxn>
                  <a:cxn ang="0">
                    <a:pos x="856" y="137"/>
                  </a:cxn>
                  <a:cxn ang="0">
                    <a:pos x="858" y="101"/>
                  </a:cxn>
                  <a:cxn ang="0">
                    <a:pos x="866" y="69"/>
                  </a:cxn>
                  <a:cxn ang="0">
                    <a:pos x="875" y="35"/>
                  </a:cxn>
                  <a:cxn ang="0">
                    <a:pos x="871" y="4"/>
                  </a:cxn>
                  <a:cxn ang="0">
                    <a:pos x="669" y="38"/>
                  </a:cxn>
                  <a:cxn ang="0">
                    <a:pos x="666" y="82"/>
                  </a:cxn>
                  <a:cxn ang="0">
                    <a:pos x="664" y="119"/>
                  </a:cxn>
                  <a:cxn ang="0">
                    <a:pos x="655" y="150"/>
                  </a:cxn>
                  <a:cxn ang="0">
                    <a:pos x="637" y="171"/>
                  </a:cxn>
                  <a:cxn ang="0">
                    <a:pos x="612" y="183"/>
                  </a:cxn>
                  <a:cxn ang="0">
                    <a:pos x="584" y="186"/>
                  </a:cxn>
                  <a:cxn ang="0">
                    <a:pos x="549" y="184"/>
                  </a:cxn>
                  <a:cxn ang="0">
                    <a:pos x="518" y="182"/>
                  </a:cxn>
                  <a:cxn ang="0">
                    <a:pos x="478" y="180"/>
                  </a:cxn>
                  <a:cxn ang="0">
                    <a:pos x="442" y="184"/>
                  </a:cxn>
                  <a:cxn ang="0">
                    <a:pos x="410" y="197"/>
                  </a:cxn>
                  <a:cxn ang="0">
                    <a:pos x="386" y="219"/>
                  </a:cxn>
                  <a:cxn ang="0">
                    <a:pos x="372" y="246"/>
                  </a:cxn>
                  <a:cxn ang="0">
                    <a:pos x="372" y="277"/>
                  </a:cxn>
                  <a:cxn ang="0">
                    <a:pos x="372" y="312"/>
                  </a:cxn>
                  <a:cxn ang="0">
                    <a:pos x="365" y="340"/>
                  </a:cxn>
                  <a:cxn ang="0">
                    <a:pos x="350" y="363"/>
                  </a:cxn>
                  <a:cxn ang="0">
                    <a:pos x="320" y="379"/>
                  </a:cxn>
                  <a:cxn ang="0">
                    <a:pos x="287" y="388"/>
                  </a:cxn>
                  <a:cxn ang="0">
                    <a:pos x="248" y="397"/>
                  </a:cxn>
                  <a:cxn ang="0">
                    <a:pos x="214" y="405"/>
                  </a:cxn>
                  <a:cxn ang="0">
                    <a:pos x="184" y="416"/>
                  </a:cxn>
                  <a:cxn ang="0">
                    <a:pos x="162" y="433"/>
                  </a:cxn>
                  <a:cxn ang="0">
                    <a:pos x="144" y="459"/>
                  </a:cxn>
                  <a:cxn ang="0">
                    <a:pos x="134" y="492"/>
                  </a:cxn>
                  <a:cxn ang="0">
                    <a:pos x="138" y="525"/>
                  </a:cxn>
                  <a:cxn ang="0">
                    <a:pos x="149" y="567"/>
                  </a:cxn>
                  <a:cxn ang="0">
                    <a:pos x="155" y="603"/>
                  </a:cxn>
                  <a:cxn ang="0">
                    <a:pos x="153" y="637"/>
                  </a:cxn>
                  <a:cxn ang="0">
                    <a:pos x="144" y="669"/>
                  </a:cxn>
                  <a:cxn ang="0">
                    <a:pos x="129" y="700"/>
                  </a:cxn>
                  <a:cxn ang="0">
                    <a:pos x="105" y="735"/>
                  </a:cxn>
                  <a:cxn ang="0">
                    <a:pos x="81" y="757"/>
                  </a:cxn>
                  <a:cxn ang="0">
                    <a:pos x="56" y="770"/>
                  </a:cxn>
                  <a:cxn ang="0">
                    <a:pos x="18" y="778"/>
                  </a:cxn>
                </a:cxnLst>
                <a:rect l="0" t="0" r="r" b="b"/>
                <a:pathLst>
                  <a:path w="1213" h="984">
                    <a:moveTo>
                      <a:pt x="0" y="778"/>
                    </a:moveTo>
                    <a:lnTo>
                      <a:pt x="0" y="984"/>
                    </a:lnTo>
                    <a:lnTo>
                      <a:pt x="1213" y="984"/>
                    </a:lnTo>
                    <a:lnTo>
                      <a:pt x="1212" y="0"/>
                    </a:lnTo>
                    <a:lnTo>
                      <a:pt x="1104" y="0"/>
                    </a:lnTo>
                    <a:lnTo>
                      <a:pt x="1099" y="19"/>
                    </a:lnTo>
                    <a:lnTo>
                      <a:pt x="1099" y="32"/>
                    </a:lnTo>
                    <a:lnTo>
                      <a:pt x="1102" y="51"/>
                    </a:lnTo>
                    <a:lnTo>
                      <a:pt x="1108" y="71"/>
                    </a:lnTo>
                    <a:lnTo>
                      <a:pt x="1115" y="95"/>
                    </a:lnTo>
                    <a:lnTo>
                      <a:pt x="1118" y="114"/>
                    </a:lnTo>
                    <a:lnTo>
                      <a:pt x="1118" y="131"/>
                    </a:lnTo>
                    <a:lnTo>
                      <a:pt x="1116" y="149"/>
                    </a:lnTo>
                    <a:lnTo>
                      <a:pt x="1110" y="167"/>
                    </a:lnTo>
                    <a:lnTo>
                      <a:pt x="1099" y="184"/>
                    </a:lnTo>
                    <a:lnTo>
                      <a:pt x="1085" y="199"/>
                    </a:lnTo>
                    <a:lnTo>
                      <a:pt x="1071" y="212"/>
                    </a:lnTo>
                    <a:lnTo>
                      <a:pt x="1054" y="222"/>
                    </a:lnTo>
                    <a:lnTo>
                      <a:pt x="1034" y="229"/>
                    </a:lnTo>
                    <a:lnTo>
                      <a:pt x="1016" y="233"/>
                    </a:lnTo>
                    <a:lnTo>
                      <a:pt x="991" y="234"/>
                    </a:lnTo>
                    <a:lnTo>
                      <a:pt x="962" y="232"/>
                    </a:lnTo>
                    <a:lnTo>
                      <a:pt x="943" y="229"/>
                    </a:lnTo>
                    <a:lnTo>
                      <a:pt x="926" y="225"/>
                    </a:lnTo>
                    <a:lnTo>
                      <a:pt x="910" y="215"/>
                    </a:lnTo>
                    <a:lnTo>
                      <a:pt x="890" y="200"/>
                    </a:lnTo>
                    <a:lnTo>
                      <a:pt x="878" y="185"/>
                    </a:lnTo>
                    <a:lnTo>
                      <a:pt x="866" y="169"/>
                    </a:lnTo>
                    <a:lnTo>
                      <a:pt x="860" y="153"/>
                    </a:lnTo>
                    <a:lnTo>
                      <a:pt x="856" y="137"/>
                    </a:lnTo>
                    <a:lnTo>
                      <a:pt x="856" y="119"/>
                    </a:lnTo>
                    <a:lnTo>
                      <a:pt x="858" y="101"/>
                    </a:lnTo>
                    <a:lnTo>
                      <a:pt x="862" y="85"/>
                    </a:lnTo>
                    <a:lnTo>
                      <a:pt x="866" y="69"/>
                    </a:lnTo>
                    <a:lnTo>
                      <a:pt x="872" y="52"/>
                    </a:lnTo>
                    <a:lnTo>
                      <a:pt x="875" y="35"/>
                    </a:lnTo>
                    <a:lnTo>
                      <a:pt x="875" y="21"/>
                    </a:lnTo>
                    <a:lnTo>
                      <a:pt x="871" y="4"/>
                    </a:lnTo>
                    <a:lnTo>
                      <a:pt x="667" y="4"/>
                    </a:lnTo>
                    <a:lnTo>
                      <a:pt x="669" y="38"/>
                    </a:lnTo>
                    <a:lnTo>
                      <a:pt x="667" y="63"/>
                    </a:lnTo>
                    <a:lnTo>
                      <a:pt x="666" y="82"/>
                    </a:lnTo>
                    <a:lnTo>
                      <a:pt x="666" y="100"/>
                    </a:lnTo>
                    <a:lnTo>
                      <a:pt x="664" y="119"/>
                    </a:lnTo>
                    <a:lnTo>
                      <a:pt x="660" y="138"/>
                    </a:lnTo>
                    <a:lnTo>
                      <a:pt x="655" y="150"/>
                    </a:lnTo>
                    <a:lnTo>
                      <a:pt x="647" y="162"/>
                    </a:lnTo>
                    <a:lnTo>
                      <a:pt x="637" y="171"/>
                    </a:lnTo>
                    <a:lnTo>
                      <a:pt x="625" y="179"/>
                    </a:lnTo>
                    <a:lnTo>
                      <a:pt x="612" y="183"/>
                    </a:lnTo>
                    <a:lnTo>
                      <a:pt x="597" y="185"/>
                    </a:lnTo>
                    <a:lnTo>
                      <a:pt x="584" y="186"/>
                    </a:lnTo>
                    <a:lnTo>
                      <a:pt x="566" y="186"/>
                    </a:lnTo>
                    <a:lnTo>
                      <a:pt x="549" y="184"/>
                    </a:lnTo>
                    <a:lnTo>
                      <a:pt x="535" y="183"/>
                    </a:lnTo>
                    <a:lnTo>
                      <a:pt x="518" y="182"/>
                    </a:lnTo>
                    <a:lnTo>
                      <a:pt x="499" y="180"/>
                    </a:lnTo>
                    <a:lnTo>
                      <a:pt x="478" y="180"/>
                    </a:lnTo>
                    <a:lnTo>
                      <a:pt x="460" y="182"/>
                    </a:lnTo>
                    <a:lnTo>
                      <a:pt x="442" y="184"/>
                    </a:lnTo>
                    <a:lnTo>
                      <a:pt x="423" y="189"/>
                    </a:lnTo>
                    <a:lnTo>
                      <a:pt x="410" y="197"/>
                    </a:lnTo>
                    <a:lnTo>
                      <a:pt x="395" y="206"/>
                    </a:lnTo>
                    <a:lnTo>
                      <a:pt x="386" y="219"/>
                    </a:lnTo>
                    <a:lnTo>
                      <a:pt x="376" y="232"/>
                    </a:lnTo>
                    <a:lnTo>
                      <a:pt x="372" y="246"/>
                    </a:lnTo>
                    <a:lnTo>
                      <a:pt x="370" y="261"/>
                    </a:lnTo>
                    <a:lnTo>
                      <a:pt x="372" y="277"/>
                    </a:lnTo>
                    <a:lnTo>
                      <a:pt x="373" y="294"/>
                    </a:lnTo>
                    <a:lnTo>
                      <a:pt x="372" y="312"/>
                    </a:lnTo>
                    <a:lnTo>
                      <a:pt x="369" y="325"/>
                    </a:lnTo>
                    <a:lnTo>
                      <a:pt x="365" y="340"/>
                    </a:lnTo>
                    <a:lnTo>
                      <a:pt x="358" y="354"/>
                    </a:lnTo>
                    <a:lnTo>
                      <a:pt x="350" y="363"/>
                    </a:lnTo>
                    <a:lnTo>
                      <a:pt x="336" y="372"/>
                    </a:lnTo>
                    <a:lnTo>
                      <a:pt x="320" y="379"/>
                    </a:lnTo>
                    <a:lnTo>
                      <a:pt x="303" y="384"/>
                    </a:lnTo>
                    <a:lnTo>
                      <a:pt x="287" y="388"/>
                    </a:lnTo>
                    <a:lnTo>
                      <a:pt x="270" y="392"/>
                    </a:lnTo>
                    <a:lnTo>
                      <a:pt x="248" y="397"/>
                    </a:lnTo>
                    <a:lnTo>
                      <a:pt x="232" y="400"/>
                    </a:lnTo>
                    <a:lnTo>
                      <a:pt x="214" y="405"/>
                    </a:lnTo>
                    <a:lnTo>
                      <a:pt x="199" y="410"/>
                    </a:lnTo>
                    <a:lnTo>
                      <a:pt x="184" y="416"/>
                    </a:lnTo>
                    <a:lnTo>
                      <a:pt x="173" y="425"/>
                    </a:lnTo>
                    <a:lnTo>
                      <a:pt x="162" y="433"/>
                    </a:lnTo>
                    <a:lnTo>
                      <a:pt x="151" y="447"/>
                    </a:lnTo>
                    <a:lnTo>
                      <a:pt x="144" y="459"/>
                    </a:lnTo>
                    <a:lnTo>
                      <a:pt x="137" y="474"/>
                    </a:lnTo>
                    <a:lnTo>
                      <a:pt x="134" y="492"/>
                    </a:lnTo>
                    <a:lnTo>
                      <a:pt x="136" y="509"/>
                    </a:lnTo>
                    <a:lnTo>
                      <a:pt x="138" y="525"/>
                    </a:lnTo>
                    <a:lnTo>
                      <a:pt x="144" y="545"/>
                    </a:lnTo>
                    <a:lnTo>
                      <a:pt x="149" y="567"/>
                    </a:lnTo>
                    <a:lnTo>
                      <a:pt x="153" y="587"/>
                    </a:lnTo>
                    <a:lnTo>
                      <a:pt x="155" y="603"/>
                    </a:lnTo>
                    <a:lnTo>
                      <a:pt x="155" y="618"/>
                    </a:lnTo>
                    <a:lnTo>
                      <a:pt x="153" y="637"/>
                    </a:lnTo>
                    <a:lnTo>
                      <a:pt x="148" y="654"/>
                    </a:lnTo>
                    <a:lnTo>
                      <a:pt x="144" y="669"/>
                    </a:lnTo>
                    <a:lnTo>
                      <a:pt x="137" y="682"/>
                    </a:lnTo>
                    <a:lnTo>
                      <a:pt x="129" y="700"/>
                    </a:lnTo>
                    <a:lnTo>
                      <a:pt x="117" y="720"/>
                    </a:lnTo>
                    <a:lnTo>
                      <a:pt x="105" y="735"/>
                    </a:lnTo>
                    <a:lnTo>
                      <a:pt x="92" y="746"/>
                    </a:lnTo>
                    <a:lnTo>
                      <a:pt x="81" y="757"/>
                    </a:lnTo>
                    <a:lnTo>
                      <a:pt x="68" y="765"/>
                    </a:lnTo>
                    <a:lnTo>
                      <a:pt x="56" y="770"/>
                    </a:lnTo>
                    <a:lnTo>
                      <a:pt x="38" y="775"/>
                    </a:lnTo>
                    <a:lnTo>
                      <a:pt x="18" y="778"/>
                    </a:lnTo>
                    <a:lnTo>
                      <a:pt x="0" y="778"/>
                    </a:lnTo>
                    <a:close/>
                  </a:path>
                </a:pathLst>
              </a:custGeom>
              <a:noFill/>
              <a:ln w="952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PE"/>
              </a:p>
            </p:txBody>
          </p:sp>
          <p:sp>
            <p:nvSpPr>
              <p:cNvPr id="46115" name="Freeform 35" descr="Vertical clara"/>
              <p:cNvSpPr>
                <a:spLocks/>
              </p:cNvSpPr>
              <p:nvPr/>
            </p:nvSpPr>
            <p:spPr bwMode="auto">
              <a:xfrm>
                <a:off x="7538" y="5556"/>
                <a:ext cx="954" cy="825"/>
              </a:xfrm>
              <a:custGeom>
                <a:avLst/>
                <a:gdLst/>
                <a:ahLst/>
                <a:cxnLst>
                  <a:cxn ang="0">
                    <a:pos x="1208" y="1175"/>
                  </a:cxn>
                  <a:cxn ang="0">
                    <a:pos x="0" y="237"/>
                  </a:cxn>
                  <a:cxn ang="0">
                    <a:pos x="109" y="228"/>
                  </a:cxn>
                  <a:cxn ang="0">
                    <a:pos x="112" y="207"/>
                  </a:cxn>
                  <a:cxn ang="0">
                    <a:pos x="107" y="181"/>
                  </a:cxn>
                  <a:cxn ang="0">
                    <a:pos x="99" y="150"/>
                  </a:cxn>
                  <a:cxn ang="0">
                    <a:pos x="94" y="119"/>
                  </a:cxn>
                  <a:cxn ang="0">
                    <a:pos x="95" y="91"/>
                  </a:cxn>
                  <a:cxn ang="0">
                    <a:pos x="104" y="63"/>
                  </a:cxn>
                  <a:cxn ang="0">
                    <a:pos x="124" y="40"/>
                  </a:cxn>
                  <a:cxn ang="0">
                    <a:pos x="146" y="21"/>
                  </a:cxn>
                  <a:cxn ang="0">
                    <a:pos x="173" y="7"/>
                  </a:cxn>
                  <a:cxn ang="0">
                    <a:pos x="208" y="1"/>
                  </a:cxn>
                  <a:cxn ang="0">
                    <a:pos x="238" y="0"/>
                  </a:cxn>
                  <a:cxn ang="0">
                    <a:pos x="264" y="3"/>
                  </a:cxn>
                  <a:cxn ang="0">
                    <a:pos x="292" y="12"/>
                  </a:cxn>
                  <a:cxn ang="0">
                    <a:pos x="314" y="26"/>
                  </a:cxn>
                  <a:cxn ang="0">
                    <a:pos x="334" y="48"/>
                  </a:cxn>
                  <a:cxn ang="0">
                    <a:pos x="351" y="72"/>
                  </a:cxn>
                  <a:cxn ang="0">
                    <a:pos x="361" y="106"/>
                  </a:cxn>
                  <a:cxn ang="0">
                    <a:pos x="356" y="139"/>
                  </a:cxn>
                  <a:cxn ang="0">
                    <a:pos x="348" y="173"/>
                  </a:cxn>
                  <a:cxn ang="0">
                    <a:pos x="340" y="206"/>
                  </a:cxn>
                  <a:cxn ang="0">
                    <a:pos x="342" y="222"/>
                  </a:cxn>
                  <a:cxn ang="0">
                    <a:pos x="545" y="230"/>
                  </a:cxn>
                  <a:cxn ang="0">
                    <a:pos x="540" y="292"/>
                  </a:cxn>
                  <a:cxn ang="0">
                    <a:pos x="542" y="329"/>
                  </a:cxn>
                  <a:cxn ang="0">
                    <a:pos x="547" y="367"/>
                  </a:cxn>
                  <a:cxn ang="0">
                    <a:pos x="561" y="390"/>
                  </a:cxn>
                  <a:cxn ang="0">
                    <a:pos x="583" y="406"/>
                  </a:cxn>
                  <a:cxn ang="0">
                    <a:pos x="610" y="414"/>
                  </a:cxn>
                  <a:cxn ang="0">
                    <a:pos x="641" y="415"/>
                  </a:cxn>
                  <a:cxn ang="0">
                    <a:pos x="672" y="412"/>
                  </a:cxn>
                  <a:cxn ang="0">
                    <a:pos x="709" y="407"/>
                  </a:cxn>
                  <a:cxn ang="0">
                    <a:pos x="748" y="410"/>
                  </a:cxn>
                  <a:cxn ang="0">
                    <a:pos x="784" y="419"/>
                  </a:cxn>
                  <a:cxn ang="0">
                    <a:pos x="813" y="436"/>
                  </a:cxn>
                  <a:cxn ang="0">
                    <a:pos x="831" y="461"/>
                  </a:cxn>
                  <a:cxn ang="0">
                    <a:pos x="838" y="490"/>
                  </a:cxn>
                  <a:cxn ang="0">
                    <a:pos x="835" y="524"/>
                  </a:cxn>
                  <a:cxn ang="0">
                    <a:pos x="838" y="555"/>
                  </a:cxn>
                  <a:cxn ang="0">
                    <a:pos x="850" y="582"/>
                  </a:cxn>
                  <a:cxn ang="0">
                    <a:pos x="871" y="601"/>
                  </a:cxn>
                  <a:cxn ang="0">
                    <a:pos x="905" y="613"/>
                  </a:cxn>
                  <a:cxn ang="0">
                    <a:pos x="938" y="621"/>
                  </a:cxn>
                  <a:cxn ang="0">
                    <a:pos x="977" y="628"/>
                  </a:cxn>
                  <a:cxn ang="0">
                    <a:pos x="1009" y="639"/>
                  </a:cxn>
                  <a:cxn ang="0">
                    <a:pos x="1035" y="654"/>
                  </a:cxn>
                  <a:cxn ang="0">
                    <a:pos x="1057" y="676"/>
                  </a:cxn>
                  <a:cxn ang="0">
                    <a:pos x="1071" y="702"/>
                  </a:cxn>
                  <a:cxn ang="0">
                    <a:pos x="1072" y="738"/>
                  </a:cxn>
                  <a:cxn ang="0">
                    <a:pos x="1065" y="774"/>
                  </a:cxn>
                  <a:cxn ang="0">
                    <a:pos x="1054" y="816"/>
                  </a:cxn>
                  <a:cxn ang="0">
                    <a:pos x="1052" y="846"/>
                  </a:cxn>
                  <a:cxn ang="0">
                    <a:pos x="1059" y="883"/>
                  </a:cxn>
                  <a:cxn ang="0">
                    <a:pos x="1073" y="908"/>
                  </a:cxn>
                  <a:cxn ang="0">
                    <a:pos x="1095" y="935"/>
                  </a:cxn>
                  <a:cxn ang="0">
                    <a:pos x="1124" y="956"/>
                  </a:cxn>
                  <a:cxn ang="0">
                    <a:pos x="1155" y="966"/>
                  </a:cxn>
                  <a:cxn ang="0">
                    <a:pos x="1189" y="969"/>
                  </a:cxn>
                </a:cxnLst>
                <a:rect l="0" t="0" r="r" b="b"/>
                <a:pathLst>
                  <a:path w="1208" h="1175">
                    <a:moveTo>
                      <a:pt x="1208" y="968"/>
                    </a:moveTo>
                    <a:lnTo>
                      <a:pt x="1208" y="1175"/>
                    </a:lnTo>
                    <a:lnTo>
                      <a:pt x="1" y="1175"/>
                    </a:lnTo>
                    <a:lnTo>
                      <a:pt x="0" y="237"/>
                    </a:lnTo>
                    <a:lnTo>
                      <a:pt x="105" y="237"/>
                    </a:lnTo>
                    <a:lnTo>
                      <a:pt x="109" y="228"/>
                    </a:lnTo>
                    <a:lnTo>
                      <a:pt x="112" y="217"/>
                    </a:lnTo>
                    <a:lnTo>
                      <a:pt x="112" y="207"/>
                    </a:lnTo>
                    <a:lnTo>
                      <a:pt x="111" y="196"/>
                    </a:lnTo>
                    <a:lnTo>
                      <a:pt x="107" y="181"/>
                    </a:lnTo>
                    <a:lnTo>
                      <a:pt x="103" y="162"/>
                    </a:lnTo>
                    <a:lnTo>
                      <a:pt x="99" y="150"/>
                    </a:lnTo>
                    <a:lnTo>
                      <a:pt x="95" y="134"/>
                    </a:lnTo>
                    <a:lnTo>
                      <a:pt x="94" y="119"/>
                    </a:lnTo>
                    <a:lnTo>
                      <a:pt x="94" y="105"/>
                    </a:lnTo>
                    <a:lnTo>
                      <a:pt x="95" y="91"/>
                    </a:lnTo>
                    <a:lnTo>
                      <a:pt x="99" y="77"/>
                    </a:lnTo>
                    <a:lnTo>
                      <a:pt x="104" y="63"/>
                    </a:lnTo>
                    <a:lnTo>
                      <a:pt x="112" y="52"/>
                    </a:lnTo>
                    <a:lnTo>
                      <a:pt x="124" y="40"/>
                    </a:lnTo>
                    <a:lnTo>
                      <a:pt x="134" y="30"/>
                    </a:lnTo>
                    <a:lnTo>
                      <a:pt x="146" y="21"/>
                    </a:lnTo>
                    <a:lnTo>
                      <a:pt x="159" y="14"/>
                    </a:lnTo>
                    <a:lnTo>
                      <a:pt x="173" y="7"/>
                    </a:lnTo>
                    <a:lnTo>
                      <a:pt x="190" y="3"/>
                    </a:lnTo>
                    <a:lnTo>
                      <a:pt x="208" y="1"/>
                    </a:lnTo>
                    <a:lnTo>
                      <a:pt x="222" y="0"/>
                    </a:lnTo>
                    <a:lnTo>
                      <a:pt x="238" y="0"/>
                    </a:lnTo>
                    <a:lnTo>
                      <a:pt x="253" y="1"/>
                    </a:lnTo>
                    <a:lnTo>
                      <a:pt x="264" y="3"/>
                    </a:lnTo>
                    <a:lnTo>
                      <a:pt x="278" y="7"/>
                    </a:lnTo>
                    <a:lnTo>
                      <a:pt x="292" y="12"/>
                    </a:lnTo>
                    <a:lnTo>
                      <a:pt x="302" y="18"/>
                    </a:lnTo>
                    <a:lnTo>
                      <a:pt x="314" y="26"/>
                    </a:lnTo>
                    <a:lnTo>
                      <a:pt x="324" y="37"/>
                    </a:lnTo>
                    <a:lnTo>
                      <a:pt x="334" y="48"/>
                    </a:lnTo>
                    <a:lnTo>
                      <a:pt x="344" y="60"/>
                    </a:lnTo>
                    <a:lnTo>
                      <a:pt x="351" y="72"/>
                    </a:lnTo>
                    <a:lnTo>
                      <a:pt x="356" y="88"/>
                    </a:lnTo>
                    <a:lnTo>
                      <a:pt x="361" y="106"/>
                    </a:lnTo>
                    <a:lnTo>
                      <a:pt x="361" y="123"/>
                    </a:lnTo>
                    <a:lnTo>
                      <a:pt x="356" y="139"/>
                    </a:lnTo>
                    <a:lnTo>
                      <a:pt x="352" y="156"/>
                    </a:lnTo>
                    <a:lnTo>
                      <a:pt x="348" y="173"/>
                    </a:lnTo>
                    <a:lnTo>
                      <a:pt x="343" y="192"/>
                    </a:lnTo>
                    <a:lnTo>
                      <a:pt x="340" y="206"/>
                    </a:lnTo>
                    <a:lnTo>
                      <a:pt x="340" y="215"/>
                    </a:lnTo>
                    <a:lnTo>
                      <a:pt x="342" y="222"/>
                    </a:lnTo>
                    <a:lnTo>
                      <a:pt x="345" y="230"/>
                    </a:lnTo>
                    <a:lnTo>
                      <a:pt x="545" y="230"/>
                    </a:lnTo>
                    <a:lnTo>
                      <a:pt x="541" y="269"/>
                    </a:lnTo>
                    <a:lnTo>
                      <a:pt x="540" y="292"/>
                    </a:lnTo>
                    <a:lnTo>
                      <a:pt x="541" y="311"/>
                    </a:lnTo>
                    <a:lnTo>
                      <a:pt x="542" y="329"/>
                    </a:lnTo>
                    <a:lnTo>
                      <a:pt x="544" y="348"/>
                    </a:lnTo>
                    <a:lnTo>
                      <a:pt x="547" y="367"/>
                    </a:lnTo>
                    <a:lnTo>
                      <a:pt x="553" y="379"/>
                    </a:lnTo>
                    <a:lnTo>
                      <a:pt x="561" y="390"/>
                    </a:lnTo>
                    <a:lnTo>
                      <a:pt x="570" y="399"/>
                    </a:lnTo>
                    <a:lnTo>
                      <a:pt x="583" y="406"/>
                    </a:lnTo>
                    <a:lnTo>
                      <a:pt x="596" y="412"/>
                    </a:lnTo>
                    <a:lnTo>
                      <a:pt x="610" y="414"/>
                    </a:lnTo>
                    <a:lnTo>
                      <a:pt x="625" y="415"/>
                    </a:lnTo>
                    <a:lnTo>
                      <a:pt x="641" y="415"/>
                    </a:lnTo>
                    <a:lnTo>
                      <a:pt x="659" y="413"/>
                    </a:lnTo>
                    <a:lnTo>
                      <a:pt x="672" y="412"/>
                    </a:lnTo>
                    <a:lnTo>
                      <a:pt x="691" y="410"/>
                    </a:lnTo>
                    <a:lnTo>
                      <a:pt x="709" y="407"/>
                    </a:lnTo>
                    <a:lnTo>
                      <a:pt x="730" y="407"/>
                    </a:lnTo>
                    <a:lnTo>
                      <a:pt x="748" y="410"/>
                    </a:lnTo>
                    <a:lnTo>
                      <a:pt x="766" y="413"/>
                    </a:lnTo>
                    <a:lnTo>
                      <a:pt x="784" y="419"/>
                    </a:lnTo>
                    <a:lnTo>
                      <a:pt x="799" y="425"/>
                    </a:lnTo>
                    <a:lnTo>
                      <a:pt x="813" y="436"/>
                    </a:lnTo>
                    <a:lnTo>
                      <a:pt x="823" y="447"/>
                    </a:lnTo>
                    <a:lnTo>
                      <a:pt x="831" y="461"/>
                    </a:lnTo>
                    <a:lnTo>
                      <a:pt x="836" y="476"/>
                    </a:lnTo>
                    <a:lnTo>
                      <a:pt x="838" y="490"/>
                    </a:lnTo>
                    <a:lnTo>
                      <a:pt x="836" y="507"/>
                    </a:lnTo>
                    <a:lnTo>
                      <a:pt x="835" y="524"/>
                    </a:lnTo>
                    <a:lnTo>
                      <a:pt x="836" y="540"/>
                    </a:lnTo>
                    <a:lnTo>
                      <a:pt x="838" y="555"/>
                    </a:lnTo>
                    <a:lnTo>
                      <a:pt x="844" y="569"/>
                    </a:lnTo>
                    <a:lnTo>
                      <a:pt x="850" y="582"/>
                    </a:lnTo>
                    <a:lnTo>
                      <a:pt x="858" y="592"/>
                    </a:lnTo>
                    <a:lnTo>
                      <a:pt x="871" y="601"/>
                    </a:lnTo>
                    <a:lnTo>
                      <a:pt x="888" y="607"/>
                    </a:lnTo>
                    <a:lnTo>
                      <a:pt x="905" y="613"/>
                    </a:lnTo>
                    <a:lnTo>
                      <a:pt x="920" y="617"/>
                    </a:lnTo>
                    <a:lnTo>
                      <a:pt x="938" y="621"/>
                    </a:lnTo>
                    <a:lnTo>
                      <a:pt x="959" y="625"/>
                    </a:lnTo>
                    <a:lnTo>
                      <a:pt x="977" y="628"/>
                    </a:lnTo>
                    <a:lnTo>
                      <a:pt x="994" y="634"/>
                    </a:lnTo>
                    <a:lnTo>
                      <a:pt x="1009" y="639"/>
                    </a:lnTo>
                    <a:lnTo>
                      <a:pt x="1024" y="645"/>
                    </a:lnTo>
                    <a:lnTo>
                      <a:pt x="1035" y="654"/>
                    </a:lnTo>
                    <a:lnTo>
                      <a:pt x="1045" y="662"/>
                    </a:lnTo>
                    <a:lnTo>
                      <a:pt x="1057" y="676"/>
                    </a:lnTo>
                    <a:lnTo>
                      <a:pt x="1065" y="688"/>
                    </a:lnTo>
                    <a:lnTo>
                      <a:pt x="1071" y="702"/>
                    </a:lnTo>
                    <a:lnTo>
                      <a:pt x="1074" y="721"/>
                    </a:lnTo>
                    <a:lnTo>
                      <a:pt x="1072" y="738"/>
                    </a:lnTo>
                    <a:lnTo>
                      <a:pt x="1069" y="754"/>
                    </a:lnTo>
                    <a:lnTo>
                      <a:pt x="1065" y="774"/>
                    </a:lnTo>
                    <a:lnTo>
                      <a:pt x="1059" y="796"/>
                    </a:lnTo>
                    <a:lnTo>
                      <a:pt x="1054" y="816"/>
                    </a:lnTo>
                    <a:lnTo>
                      <a:pt x="1052" y="833"/>
                    </a:lnTo>
                    <a:lnTo>
                      <a:pt x="1052" y="846"/>
                    </a:lnTo>
                    <a:lnTo>
                      <a:pt x="1055" y="866"/>
                    </a:lnTo>
                    <a:lnTo>
                      <a:pt x="1059" y="883"/>
                    </a:lnTo>
                    <a:lnTo>
                      <a:pt x="1066" y="895"/>
                    </a:lnTo>
                    <a:lnTo>
                      <a:pt x="1073" y="908"/>
                    </a:lnTo>
                    <a:lnTo>
                      <a:pt x="1083" y="922"/>
                    </a:lnTo>
                    <a:lnTo>
                      <a:pt x="1095" y="935"/>
                    </a:lnTo>
                    <a:lnTo>
                      <a:pt x="1109" y="947"/>
                    </a:lnTo>
                    <a:lnTo>
                      <a:pt x="1124" y="956"/>
                    </a:lnTo>
                    <a:lnTo>
                      <a:pt x="1139" y="961"/>
                    </a:lnTo>
                    <a:lnTo>
                      <a:pt x="1155" y="966"/>
                    </a:lnTo>
                    <a:lnTo>
                      <a:pt x="1170" y="968"/>
                    </a:lnTo>
                    <a:lnTo>
                      <a:pt x="1189" y="969"/>
                    </a:lnTo>
                    <a:lnTo>
                      <a:pt x="1208" y="968"/>
                    </a:lnTo>
                    <a:close/>
                  </a:path>
                </a:pathLst>
              </a:custGeom>
              <a:noFill/>
              <a:ln w="952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PE"/>
              </a:p>
            </p:txBody>
          </p:sp>
          <p:sp>
            <p:nvSpPr>
              <p:cNvPr id="46116" name="Freeform 36" descr="Zigzag"/>
              <p:cNvSpPr>
                <a:spLocks/>
              </p:cNvSpPr>
              <p:nvPr/>
            </p:nvSpPr>
            <p:spPr bwMode="auto">
              <a:xfrm>
                <a:off x="7358" y="4401"/>
                <a:ext cx="958" cy="691"/>
              </a:xfrm>
              <a:custGeom>
                <a:avLst/>
                <a:gdLst/>
                <a:ahLst/>
                <a:cxnLst>
                  <a:cxn ang="0">
                    <a:pos x="1213" y="0"/>
                  </a:cxn>
                  <a:cxn ang="0">
                    <a:pos x="1" y="984"/>
                  </a:cxn>
                  <a:cxn ang="0">
                    <a:pos x="115" y="965"/>
                  </a:cxn>
                  <a:cxn ang="0">
                    <a:pos x="111" y="933"/>
                  </a:cxn>
                  <a:cxn ang="0">
                    <a:pos x="99" y="889"/>
                  </a:cxn>
                  <a:cxn ang="0">
                    <a:pos x="95" y="853"/>
                  </a:cxn>
                  <a:cxn ang="0">
                    <a:pos x="103" y="816"/>
                  </a:cxn>
                  <a:cxn ang="0">
                    <a:pos x="128" y="785"/>
                  </a:cxn>
                  <a:cxn ang="0">
                    <a:pos x="160" y="762"/>
                  </a:cxn>
                  <a:cxn ang="0">
                    <a:pos x="197" y="750"/>
                  </a:cxn>
                  <a:cxn ang="0">
                    <a:pos x="252" y="751"/>
                  </a:cxn>
                  <a:cxn ang="0">
                    <a:pos x="287" y="759"/>
                  </a:cxn>
                  <a:cxn ang="0">
                    <a:pos x="323" y="784"/>
                  </a:cxn>
                  <a:cxn ang="0">
                    <a:pos x="347" y="814"/>
                  </a:cxn>
                  <a:cxn ang="0">
                    <a:pos x="358" y="847"/>
                  </a:cxn>
                  <a:cxn ang="0">
                    <a:pos x="355" y="882"/>
                  </a:cxn>
                  <a:cxn ang="0">
                    <a:pos x="347" y="915"/>
                  </a:cxn>
                  <a:cxn ang="0">
                    <a:pos x="339" y="948"/>
                  </a:cxn>
                  <a:cxn ang="0">
                    <a:pos x="343" y="980"/>
                  </a:cxn>
                  <a:cxn ang="0">
                    <a:pos x="544" y="945"/>
                  </a:cxn>
                  <a:cxn ang="0">
                    <a:pos x="546" y="901"/>
                  </a:cxn>
                  <a:cxn ang="0">
                    <a:pos x="549" y="864"/>
                  </a:cxn>
                  <a:cxn ang="0">
                    <a:pos x="559" y="833"/>
                  </a:cxn>
                  <a:cxn ang="0">
                    <a:pos x="576" y="812"/>
                  </a:cxn>
                  <a:cxn ang="0">
                    <a:pos x="602" y="801"/>
                  </a:cxn>
                  <a:cxn ang="0">
                    <a:pos x="630" y="797"/>
                  </a:cxn>
                  <a:cxn ang="0">
                    <a:pos x="664" y="798"/>
                  </a:cxn>
                  <a:cxn ang="0">
                    <a:pos x="696" y="802"/>
                  </a:cxn>
                  <a:cxn ang="0">
                    <a:pos x="736" y="804"/>
                  </a:cxn>
                  <a:cxn ang="0">
                    <a:pos x="771" y="798"/>
                  </a:cxn>
                  <a:cxn ang="0">
                    <a:pos x="804" y="787"/>
                  </a:cxn>
                  <a:cxn ang="0">
                    <a:pos x="828" y="765"/>
                  </a:cxn>
                  <a:cxn ang="0">
                    <a:pos x="841" y="738"/>
                  </a:cxn>
                  <a:cxn ang="0">
                    <a:pos x="841" y="706"/>
                  </a:cxn>
                  <a:cxn ang="0">
                    <a:pos x="841" y="672"/>
                  </a:cxn>
                  <a:cxn ang="0">
                    <a:pos x="849" y="644"/>
                  </a:cxn>
                  <a:cxn ang="0">
                    <a:pos x="863" y="620"/>
                  </a:cxn>
                  <a:cxn ang="0">
                    <a:pos x="894" y="605"/>
                  </a:cxn>
                  <a:cxn ang="0">
                    <a:pos x="926" y="595"/>
                  </a:cxn>
                  <a:cxn ang="0">
                    <a:pos x="965" y="587"/>
                  </a:cxn>
                  <a:cxn ang="0">
                    <a:pos x="1000" y="579"/>
                  </a:cxn>
                  <a:cxn ang="0">
                    <a:pos x="1029" y="567"/>
                  </a:cxn>
                  <a:cxn ang="0">
                    <a:pos x="1051" y="550"/>
                  </a:cxn>
                  <a:cxn ang="0">
                    <a:pos x="1070" y="524"/>
                  </a:cxn>
                  <a:cxn ang="0">
                    <a:pos x="1079" y="491"/>
                  </a:cxn>
                  <a:cxn ang="0">
                    <a:pos x="1075" y="458"/>
                  </a:cxn>
                  <a:cxn ang="0">
                    <a:pos x="1065" y="416"/>
                  </a:cxn>
                  <a:cxn ang="0">
                    <a:pos x="1058" y="381"/>
                  </a:cxn>
                  <a:cxn ang="0">
                    <a:pos x="1060" y="346"/>
                  </a:cxn>
                  <a:cxn ang="0">
                    <a:pos x="1071" y="317"/>
                  </a:cxn>
                  <a:cxn ang="0">
                    <a:pos x="1089" y="291"/>
                  </a:cxn>
                  <a:cxn ang="0">
                    <a:pos x="1115" y="265"/>
                  </a:cxn>
                  <a:cxn ang="0">
                    <a:pos x="1145" y="251"/>
                  </a:cxn>
                  <a:cxn ang="0">
                    <a:pos x="1176" y="245"/>
                  </a:cxn>
                  <a:cxn ang="0">
                    <a:pos x="1213" y="245"/>
                  </a:cxn>
                </a:cxnLst>
                <a:rect l="0" t="0" r="r" b="b"/>
                <a:pathLst>
                  <a:path w="1213" h="984">
                    <a:moveTo>
                      <a:pt x="1213" y="245"/>
                    </a:moveTo>
                    <a:lnTo>
                      <a:pt x="1213" y="0"/>
                    </a:lnTo>
                    <a:lnTo>
                      <a:pt x="0" y="0"/>
                    </a:lnTo>
                    <a:lnTo>
                      <a:pt x="1" y="984"/>
                    </a:lnTo>
                    <a:lnTo>
                      <a:pt x="109" y="984"/>
                    </a:lnTo>
                    <a:lnTo>
                      <a:pt x="115" y="965"/>
                    </a:lnTo>
                    <a:lnTo>
                      <a:pt x="115" y="951"/>
                    </a:lnTo>
                    <a:lnTo>
                      <a:pt x="111" y="933"/>
                    </a:lnTo>
                    <a:lnTo>
                      <a:pt x="105" y="913"/>
                    </a:lnTo>
                    <a:lnTo>
                      <a:pt x="99" y="889"/>
                    </a:lnTo>
                    <a:lnTo>
                      <a:pt x="96" y="870"/>
                    </a:lnTo>
                    <a:lnTo>
                      <a:pt x="95" y="853"/>
                    </a:lnTo>
                    <a:lnTo>
                      <a:pt x="98" y="834"/>
                    </a:lnTo>
                    <a:lnTo>
                      <a:pt x="103" y="816"/>
                    </a:lnTo>
                    <a:lnTo>
                      <a:pt x="115" y="798"/>
                    </a:lnTo>
                    <a:lnTo>
                      <a:pt x="128" y="785"/>
                    </a:lnTo>
                    <a:lnTo>
                      <a:pt x="143" y="771"/>
                    </a:lnTo>
                    <a:lnTo>
                      <a:pt x="160" y="762"/>
                    </a:lnTo>
                    <a:lnTo>
                      <a:pt x="179" y="753"/>
                    </a:lnTo>
                    <a:lnTo>
                      <a:pt x="197" y="750"/>
                    </a:lnTo>
                    <a:lnTo>
                      <a:pt x="222" y="749"/>
                    </a:lnTo>
                    <a:lnTo>
                      <a:pt x="252" y="751"/>
                    </a:lnTo>
                    <a:lnTo>
                      <a:pt x="271" y="753"/>
                    </a:lnTo>
                    <a:lnTo>
                      <a:pt x="287" y="759"/>
                    </a:lnTo>
                    <a:lnTo>
                      <a:pt x="303" y="768"/>
                    </a:lnTo>
                    <a:lnTo>
                      <a:pt x="323" y="784"/>
                    </a:lnTo>
                    <a:lnTo>
                      <a:pt x="336" y="798"/>
                    </a:lnTo>
                    <a:lnTo>
                      <a:pt x="347" y="814"/>
                    </a:lnTo>
                    <a:lnTo>
                      <a:pt x="353" y="831"/>
                    </a:lnTo>
                    <a:lnTo>
                      <a:pt x="358" y="847"/>
                    </a:lnTo>
                    <a:lnTo>
                      <a:pt x="358" y="864"/>
                    </a:lnTo>
                    <a:lnTo>
                      <a:pt x="355" y="882"/>
                    </a:lnTo>
                    <a:lnTo>
                      <a:pt x="351" y="899"/>
                    </a:lnTo>
                    <a:lnTo>
                      <a:pt x="347" y="915"/>
                    </a:lnTo>
                    <a:lnTo>
                      <a:pt x="342" y="931"/>
                    </a:lnTo>
                    <a:lnTo>
                      <a:pt x="339" y="948"/>
                    </a:lnTo>
                    <a:lnTo>
                      <a:pt x="339" y="963"/>
                    </a:lnTo>
                    <a:lnTo>
                      <a:pt x="343" y="980"/>
                    </a:lnTo>
                    <a:lnTo>
                      <a:pt x="546" y="980"/>
                    </a:lnTo>
                    <a:lnTo>
                      <a:pt x="544" y="945"/>
                    </a:lnTo>
                    <a:lnTo>
                      <a:pt x="546" y="920"/>
                    </a:lnTo>
                    <a:lnTo>
                      <a:pt x="546" y="901"/>
                    </a:lnTo>
                    <a:lnTo>
                      <a:pt x="547" y="883"/>
                    </a:lnTo>
                    <a:lnTo>
                      <a:pt x="549" y="864"/>
                    </a:lnTo>
                    <a:lnTo>
                      <a:pt x="553" y="846"/>
                    </a:lnTo>
                    <a:lnTo>
                      <a:pt x="559" y="833"/>
                    </a:lnTo>
                    <a:lnTo>
                      <a:pt x="566" y="822"/>
                    </a:lnTo>
                    <a:lnTo>
                      <a:pt x="576" y="812"/>
                    </a:lnTo>
                    <a:lnTo>
                      <a:pt x="588" y="805"/>
                    </a:lnTo>
                    <a:lnTo>
                      <a:pt x="602" y="801"/>
                    </a:lnTo>
                    <a:lnTo>
                      <a:pt x="616" y="798"/>
                    </a:lnTo>
                    <a:lnTo>
                      <a:pt x="630" y="797"/>
                    </a:lnTo>
                    <a:lnTo>
                      <a:pt x="648" y="797"/>
                    </a:lnTo>
                    <a:lnTo>
                      <a:pt x="664" y="798"/>
                    </a:lnTo>
                    <a:lnTo>
                      <a:pt x="678" y="801"/>
                    </a:lnTo>
                    <a:lnTo>
                      <a:pt x="696" y="802"/>
                    </a:lnTo>
                    <a:lnTo>
                      <a:pt x="715" y="804"/>
                    </a:lnTo>
                    <a:lnTo>
                      <a:pt x="736" y="804"/>
                    </a:lnTo>
                    <a:lnTo>
                      <a:pt x="753" y="802"/>
                    </a:lnTo>
                    <a:lnTo>
                      <a:pt x="771" y="798"/>
                    </a:lnTo>
                    <a:lnTo>
                      <a:pt x="790" y="794"/>
                    </a:lnTo>
                    <a:lnTo>
                      <a:pt x="804" y="787"/>
                    </a:lnTo>
                    <a:lnTo>
                      <a:pt x="818" y="778"/>
                    </a:lnTo>
                    <a:lnTo>
                      <a:pt x="828" y="765"/>
                    </a:lnTo>
                    <a:lnTo>
                      <a:pt x="837" y="751"/>
                    </a:lnTo>
                    <a:lnTo>
                      <a:pt x="841" y="738"/>
                    </a:lnTo>
                    <a:lnTo>
                      <a:pt x="844" y="722"/>
                    </a:lnTo>
                    <a:lnTo>
                      <a:pt x="841" y="706"/>
                    </a:lnTo>
                    <a:lnTo>
                      <a:pt x="840" y="690"/>
                    </a:lnTo>
                    <a:lnTo>
                      <a:pt x="841" y="672"/>
                    </a:lnTo>
                    <a:lnTo>
                      <a:pt x="845" y="658"/>
                    </a:lnTo>
                    <a:lnTo>
                      <a:pt x="849" y="644"/>
                    </a:lnTo>
                    <a:lnTo>
                      <a:pt x="855" y="630"/>
                    </a:lnTo>
                    <a:lnTo>
                      <a:pt x="863" y="620"/>
                    </a:lnTo>
                    <a:lnTo>
                      <a:pt x="877" y="611"/>
                    </a:lnTo>
                    <a:lnTo>
                      <a:pt x="894" y="605"/>
                    </a:lnTo>
                    <a:lnTo>
                      <a:pt x="911" y="600"/>
                    </a:lnTo>
                    <a:lnTo>
                      <a:pt x="926" y="595"/>
                    </a:lnTo>
                    <a:lnTo>
                      <a:pt x="943" y="591"/>
                    </a:lnTo>
                    <a:lnTo>
                      <a:pt x="965" y="587"/>
                    </a:lnTo>
                    <a:lnTo>
                      <a:pt x="982" y="584"/>
                    </a:lnTo>
                    <a:lnTo>
                      <a:pt x="1000" y="579"/>
                    </a:lnTo>
                    <a:lnTo>
                      <a:pt x="1014" y="573"/>
                    </a:lnTo>
                    <a:lnTo>
                      <a:pt x="1029" y="567"/>
                    </a:lnTo>
                    <a:lnTo>
                      <a:pt x="1040" y="559"/>
                    </a:lnTo>
                    <a:lnTo>
                      <a:pt x="1051" y="550"/>
                    </a:lnTo>
                    <a:lnTo>
                      <a:pt x="1062" y="537"/>
                    </a:lnTo>
                    <a:lnTo>
                      <a:pt x="1070" y="524"/>
                    </a:lnTo>
                    <a:lnTo>
                      <a:pt x="1076" y="509"/>
                    </a:lnTo>
                    <a:lnTo>
                      <a:pt x="1079" y="491"/>
                    </a:lnTo>
                    <a:lnTo>
                      <a:pt x="1077" y="475"/>
                    </a:lnTo>
                    <a:lnTo>
                      <a:pt x="1075" y="458"/>
                    </a:lnTo>
                    <a:lnTo>
                      <a:pt x="1070" y="438"/>
                    </a:lnTo>
                    <a:lnTo>
                      <a:pt x="1065" y="416"/>
                    </a:lnTo>
                    <a:lnTo>
                      <a:pt x="1059" y="396"/>
                    </a:lnTo>
                    <a:lnTo>
                      <a:pt x="1058" y="381"/>
                    </a:lnTo>
                    <a:lnTo>
                      <a:pt x="1058" y="366"/>
                    </a:lnTo>
                    <a:lnTo>
                      <a:pt x="1060" y="346"/>
                    </a:lnTo>
                    <a:lnTo>
                      <a:pt x="1066" y="329"/>
                    </a:lnTo>
                    <a:lnTo>
                      <a:pt x="1071" y="317"/>
                    </a:lnTo>
                    <a:lnTo>
                      <a:pt x="1078" y="304"/>
                    </a:lnTo>
                    <a:lnTo>
                      <a:pt x="1089" y="291"/>
                    </a:lnTo>
                    <a:lnTo>
                      <a:pt x="1100" y="277"/>
                    </a:lnTo>
                    <a:lnTo>
                      <a:pt x="1115" y="265"/>
                    </a:lnTo>
                    <a:lnTo>
                      <a:pt x="1131" y="256"/>
                    </a:lnTo>
                    <a:lnTo>
                      <a:pt x="1145" y="251"/>
                    </a:lnTo>
                    <a:lnTo>
                      <a:pt x="1160" y="247"/>
                    </a:lnTo>
                    <a:lnTo>
                      <a:pt x="1176" y="245"/>
                    </a:lnTo>
                    <a:lnTo>
                      <a:pt x="1194" y="245"/>
                    </a:lnTo>
                    <a:lnTo>
                      <a:pt x="1213" y="245"/>
                    </a:lnTo>
                    <a:close/>
                  </a:path>
                </a:pathLst>
              </a:custGeom>
              <a:noFill/>
              <a:ln w="508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s-PE"/>
              </a:p>
            </p:txBody>
          </p:sp>
          <p:sp>
            <p:nvSpPr>
              <p:cNvPr id="46117" name="Freeform 37" descr="Tejas"/>
              <p:cNvSpPr>
                <a:spLocks/>
              </p:cNvSpPr>
              <p:nvPr/>
            </p:nvSpPr>
            <p:spPr bwMode="auto">
              <a:xfrm>
                <a:off x="8080" y="5040"/>
                <a:ext cx="1062" cy="1036"/>
              </a:xfrm>
              <a:custGeom>
                <a:avLst/>
                <a:gdLst/>
                <a:ahLst/>
                <a:cxnLst>
                  <a:cxn ang="0">
                    <a:pos x="540" y="235"/>
                  </a:cxn>
                  <a:cxn ang="0">
                    <a:pos x="521" y="112"/>
                  </a:cxn>
                  <a:cxn ang="0">
                    <a:pos x="587" y="14"/>
                  </a:cxn>
                  <a:cxn ang="0">
                    <a:pos x="738" y="4"/>
                  </a:cxn>
                  <a:cxn ang="0">
                    <a:pos x="812" y="61"/>
                  </a:cxn>
                  <a:cxn ang="0">
                    <a:pos x="829" y="162"/>
                  </a:cxn>
                  <a:cxn ang="0">
                    <a:pos x="815" y="270"/>
                  </a:cxn>
                  <a:cxn ang="0">
                    <a:pos x="888" y="333"/>
                  </a:cxn>
                  <a:cxn ang="0">
                    <a:pos x="999" y="361"/>
                  </a:cxn>
                  <a:cxn ang="0">
                    <a:pos x="1045" y="411"/>
                  </a:cxn>
                  <a:cxn ang="0">
                    <a:pos x="1047" y="482"/>
                  </a:cxn>
                  <a:cxn ang="0">
                    <a:pos x="1090" y="546"/>
                  </a:cxn>
                  <a:cxn ang="0">
                    <a:pos x="1178" y="559"/>
                  </a:cxn>
                  <a:cxn ang="0">
                    <a:pos x="1273" y="553"/>
                  </a:cxn>
                  <a:cxn ang="0">
                    <a:pos x="1330" y="585"/>
                  </a:cxn>
                  <a:cxn ang="0">
                    <a:pos x="1344" y="697"/>
                  </a:cxn>
                  <a:cxn ang="0">
                    <a:pos x="1330" y="847"/>
                  </a:cxn>
                  <a:cxn ang="0">
                    <a:pos x="1272" y="882"/>
                  </a:cxn>
                  <a:cxn ang="0">
                    <a:pos x="1169" y="877"/>
                  </a:cxn>
                  <a:cxn ang="0">
                    <a:pos x="1092" y="888"/>
                  </a:cxn>
                  <a:cxn ang="0">
                    <a:pos x="1049" y="932"/>
                  </a:cxn>
                  <a:cxn ang="0">
                    <a:pos x="1045" y="1017"/>
                  </a:cxn>
                  <a:cxn ang="0">
                    <a:pos x="996" y="1076"/>
                  </a:cxn>
                  <a:cxn ang="0">
                    <a:pos x="907" y="1096"/>
                  </a:cxn>
                  <a:cxn ang="0">
                    <a:pos x="829" y="1137"/>
                  </a:cxn>
                  <a:cxn ang="0">
                    <a:pos x="812" y="1219"/>
                  </a:cxn>
                  <a:cxn ang="0">
                    <a:pos x="829" y="1321"/>
                  </a:cxn>
                  <a:cxn ang="0">
                    <a:pos x="793" y="1417"/>
                  </a:cxn>
                  <a:cxn ang="0">
                    <a:pos x="728" y="1467"/>
                  </a:cxn>
                  <a:cxn ang="0">
                    <a:pos x="627" y="1473"/>
                  </a:cxn>
                  <a:cxn ang="0">
                    <a:pos x="552" y="1435"/>
                  </a:cxn>
                  <a:cxn ang="0">
                    <a:pos x="516" y="1363"/>
                  </a:cxn>
                  <a:cxn ang="0">
                    <a:pos x="525" y="1278"/>
                  </a:cxn>
                  <a:cxn ang="0">
                    <a:pos x="531" y="1202"/>
                  </a:cxn>
                  <a:cxn ang="0">
                    <a:pos x="480" y="1147"/>
                  </a:cxn>
                  <a:cxn ang="0">
                    <a:pos x="398" y="1126"/>
                  </a:cxn>
                  <a:cxn ang="0">
                    <a:pos x="318" y="1095"/>
                  </a:cxn>
                  <a:cxn ang="0">
                    <a:pos x="297" y="1010"/>
                  </a:cxn>
                  <a:cxn ang="0">
                    <a:pos x="273" y="940"/>
                  </a:cxn>
                  <a:cxn ang="0">
                    <a:pos x="193" y="914"/>
                  </a:cxn>
                  <a:cxn ang="0">
                    <a:pos x="113" y="921"/>
                  </a:cxn>
                  <a:cxn ang="0">
                    <a:pos x="26" y="899"/>
                  </a:cxn>
                  <a:cxn ang="0">
                    <a:pos x="1" y="800"/>
                  </a:cxn>
                  <a:cxn ang="0">
                    <a:pos x="6" y="659"/>
                  </a:cxn>
                  <a:cxn ang="0">
                    <a:pos x="32" y="574"/>
                  </a:cxn>
                  <a:cxn ang="0">
                    <a:pos x="99" y="552"/>
                  </a:cxn>
                  <a:cxn ang="0">
                    <a:pos x="199" y="560"/>
                  </a:cxn>
                  <a:cxn ang="0">
                    <a:pos x="287" y="526"/>
                  </a:cxn>
                  <a:cxn ang="0">
                    <a:pos x="302" y="448"/>
                  </a:cxn>
                  <a:cxn ang="0">
                    <a:pos x="335" y="370"/>
                  </a:cxn>
                  <a:cxn ang="0">
                    <a:pos x="428" y="343"/>
                  </a:cxn>
                </a:cxnLst>
                <a:rect l="0" t="0" r="r" b="b"/>
                <a:pathLst>
                  <a:path w="1345" h="1474">
                    <a:moveTo>
                      <a:pt x="512" y="308"/>
                    </a:moveTo>
                    <a:lnTo>
                      <a:pt x="525" y="292"/>
                    </a:lnTo>
                    <a:lnTo>
                      <a:pt x="535" y="276"/>
                    </a:lnTo>
                    <a:lnTo>
                      <a:pt x="540" y="258"/>
                    </a:lnTo>
                    <a:lnTo>
                      <a:pt x="540" y="235"/>
                    </a:lnTo>
                    <a:lnTo>
                      <a:pt x="534" y="209"/>
                    </a:lnTo>
                    <a:lnTo>
                      <a:pt x="529" y="187"/>
                    </a:lnTo>
                    <a:lnTo>
                      <a:pt x="521" y="160"/>
                    </a:lnTo>
                    <a:lnTo>
                      <a:pt x="518" y="130"/>
                    </a:lnTo>
                    <a:lnTo>
                      <a:pt x="521" y="112"/>
                    </a:lnTo>
                    <a:lnTo>
                      <a:pt x="526" y="91"/>
                    </a:lnTo>
                    <a:lnTo>
                      <a:pt x="537" y="67"/>
                    </a:lnTo>
                    <a:lnTo>
                      <a:pt x="552" y="45"/>
                    </a:lnTo>
                    <a:lnTo>
                      <a:pt x="570" y="28"/>
                    </a:lnTo>
                    <a:lnTo>
                      <a:pt x="587" y="14"/>
                    </a:lnTo>
                    <a:lnTo>
                      <a:pt x="610" y="6"/>
                    </a:lnTo>
                    <a:lnTo>
                      <a:pt x="638" y="2"/>
                    </a:lnTo>
                    <a:lnTo>
                      <a:pt x="667" y="0"/>
                    </a:lnTo>
                    <a:lnTo>
                      <a:pt x="707" y="0"/>
                    </a:lnTo>
                    <a:lnTo>
                      <a:pt x="738" y="4"/>
                    </a:lnTo>
                    <a:lnTo>
                      <a:pt x="756" y="10"/>
                    </a:lnTo>
                    <a:lnTo>
                      <a:pt x="770" y="18"/>
                    </a:lnTo>
                    <a:lnTo>
                      <a:pt x="784" y="28"/>
                    </a:lnTo>
                    <a:lnTo>
                      <a:pt x="799" y="42"/>
                    </a:lnTo>
                    <a:lnTo>
                      <a:pt x="812" y="61"/>
                    </a:lnTo>
                    <a:lnTo>
                      <a:pt x="823" y="78"/>
                    </a:lnTo>
                    <a:lnTo>
                      <a:pt x="828" y="93"/>
                    </a:lnTo>
                    <a:lnTo>
                      <a:pt x="832" y="118"/>
                    </a:lnTo>
                    <a:lnTo>
                      <a:pt x="832" y="140"/>
                    </a:lnTo>
                    <a:lnTo>
                      <a:pt x="829" y="162"/>
                    </a:lnTo>
                    <a:lnTo>
                      <a:pt x="825" y="178"/>
                    </a:lnTo>
                    <a:lnTo>
                      <a:pt x="820" y="206"/>
                    </a:lnTo>
                    <a:lnTo>
                      <a:pt x="812" y="234"/>
                    </a:lnTo>
                    <a:lnTo>
                      <a:pt x="809" y="252"/>
                    </a:lnTo>
                    <a:lnTo>
                      <a:pt x="815" y="270"/>
                    </a:lnTo>
                    <a:lnTo>
                      <a:pt x="821" y="282"/>
                    </a:lnTo>
                    <a:lnTo>
                      <a:pt x="832" y="299"/>
                    </a:lnTo>
                    <a:lnTo>
                      <a:pt x="849" y="312"/>
                    </a:lnTo>
                    <a:lnTo>
                      <a:pt x="865" y="324"/>
                    </a:lnTo>
                    <a:lnTo>
                      <a:pt x="888" y="333"/>
                    </a:lnTo>
                    <a:lnTo>
                      <a:pt x="911" y="340"/>
                    </a:lnTo>
                    <a:lnTo>
                      <a:pt x="933" y="345"/>
                    </a:lnTo>
                    <a:lnTo>
                      <a:pt x="956" y="348"/>
                    </a:lnTo>
                    <a:lnTo>
                      <a:pt x="980" y="354"/>
                    </a:lnTo>
                    <a:lnTo>
                      <a:pt x="999" y="361"/>
                    </a:lnTo>
                    <a:lnTo>
                      <a:pt x="1014" y="368"/>
                    </a:lnTo>
                    <a:lnTo>
                      <a:pt x="1025" y="376"/>
                    </a:lnTo>
                    <a:lnTo>
                      <a:pt x="1033" y="386"/>
                    </a:lnTo>
                    <a:lnTo>
                      <a:pt x="1040" y="397"/>
                    </a:lnTo>
                    <a:lnTo>
                      <a:pt x="1045" y="411"/>
                    </a:lnTo>
                    <a:lnTo>
                      <a:pt x="1047" y="423"/>
                    </a:lnTo>
                    <a:lnTo>
                      <a:pt x="1049" y="435"/>
                    </a:lnTo>
                    <a:lnTo>
                      <a:pt x="1049" y="451"/>
                    </a:lnTo>
                    <a:lnTo>
                      <a:pt x="1047" y="469"/>
                    </a:lnTo>
                    <a:lnTo>
                      <a:pt x="1047" y="482"/>
                    </a:lnTo>
                    <a:lnTo>
                      <a:pt x="1050" y="499"/>
                    </a:lnTo>
                    <a:lnTo>
                      <a:pt x="1058" y="514"/>
                    </a:lnTo>
                    <a:lnTo>
                      <a:pt x="1066" y="526"/>
                    </a:lnTo>
                    <a:lnTo>
                      <a:pt x="1076" y="536"/>
                    </a:lnTo>
                    <a:lnTo>
                      <a:pt x="1090" y="546"/>
                    </a:lnTo>
                    <a:lnTo>
                      <a:pt x="1104" y="552"/>
                    </a:lnTo>
                    <a:lnTo>
                      <a:pt x="1125" y="556"/>
                    </a:lnTo>
                    <a:lnTo>
                      <a:pt x="1142" y="559"/>
                    </a:lnTo>
                    <a:lnTo>
                      <a:pt x="1159" y="560"/>
                    </a:lnTo>
                    <a:lnTo>
                      <a:pt x="1178" y="559"/>
                    </a:lnTo>
                    <a:lnTo>
                      <a:pt x="1201" y="556"/>
                    </a:lnTo>
                    <a:lnTo>
                      <a:pt x="1219" y="555"/>
                    </a:lnTo>
                    <a:lnTo>
                      <a:pt x="1237" y="553"/>
                    </a:lnTo>
                    <a:lnTo>
                      <a:pt x="1253" y="552"/>
                    </a:lnTo>
                    <a:lnTo>
                      <a:pt x="1273" y="553"/>
                    </a:lnTo>
                    <a:lnTo>
                      <a:pt x="1284" y="555"/>
                    </a:lnTo>
                    <a:lnTo>
                      <a:pt x="1296" y="559"/>
                    </a:lnTo>
                    <a:lnTo>
                      <a:pt x="1308" y="565"/>
                    </a:lnTo>
                    <a:lnTo>
                      <a:pt x="1320" y="574"/>
                    </a:lnTo>
                    <a:lnTo>
                      <a:pt x="1330" y="585"/>
                    </a:lnTo>
                    <a:lnTo>
                      <a:pt x="1337" y="600"/>
                    </a:lnTo>
                    <a:lnTo>
                      <a:pt x="1340" y="614"/>
                    </a:lnTo>
                    <a:lnTo>
                      <a:pt x="1342" y="631"/>
                    </a:lnTo>
                    <a:lnTo>
                      <a:pt x="1345" y="661"/>
                    </a:lnTo>
                    <a:lnTo>
                      <a:pt x="1344" y="697"/>
                    </a:lnTo>
                    <a:lnTo>
                      <a:pt x="1345" y="734"/>
                    </a:lnTo>
                    <a:lnTo>
                      <a:pt x="1341" y="778"/>
                    </a:lnTo>
                    <a:lnTo>
                      <a:pt x="1338" y="809"/>
                    </a:lnTo>
                    <a:lnTo>
                      <a:pt x="1335" y="833"/>
                    </a:lnTo>
                    <a:lnTo>
                      <a:pt x="1330" y="847"/>
                    </a:lnTo>
                    <a:lnTo>
                      <a:pt x="1322" y="859"/>
                    </a:lnTo>
                    <a:lnTo>
                      <a:pt x="1312" y="867"/>
                    </a:lnTo>
                    <a:lnTo>
                      <a:pt x="1300" y="875"/>
                    </a:lnTo>
                    <a:lnTo>
                      <a:pt x="1285" y="879"/>
                    </a:lnTo>
                    <a:lnTo>
                      <a:pt x="1272" y="882"/>
                    </a:lnTo>
                    <a:lnTo>
                      <a:pt x="1246" y="883"/>
                    </a:lnTo>
                    <a:lnTo>
                      <a:pt x="1223" y="882"/>
                    </a:lnTo>
                    <a:lnTo>
                      <a:pt x="1204" y="879"/>
                    </a:lnTo>
                    <a:lnTo>
                      <a:pt x="1187" y="878"/>
                    </a:lnTo>
                    <a:lnTo>
                      <a:pt x="1169" y="877"/>
                    </a:lnTo>
                    <a:lnTo>
                      <a:pt x="1152" y="877"/>
                    </a:lnTo>
                    <a:lnTo>
                      <a:pt x="1137" y="878"/>
                    </a:lnTo>
                    <a:lnTo>
                      <a:pt x="1121" y="879"/>
                    </a:lnTo>
                    <a:lnTo>
                      <a:pt x="1103" y="884"/>
                    </a:lnTo>
                    <a:lnTo>
                      <a:pt x="1092" y="888"/>
                    </a:lnTo>
                    <a:lnTo>
                      <a:pt x="1083" y="893"/>
                    </a:lnTo>
                    <a:lnTo>
                      <a:pt x="1070" y="901"/>
                    </a:lnTo>
                    <a:lnTo>
                      <a:pt x="1062" y="911"/>
                    </a:lnTo>
                    <a:lnTo>
                      <a:pt x="1055" y="921"/>
                    </a:lnTo>
                    <a:lnTo>
                      <a:pt x="1049" y="932"/>
                    </a:lnTo>
                    <a:lnTo>
                      <a:pt x="1046" y="944"/>
                    </a:lnTo>
                    <a:lnTo>
                      <a:pt x="1045" y="956"/>
                    </a:lnTo>
                    <a:lnTo>
                      <a:pt x="1046" y="970"/>
                    </a:lnTo>
                    <a:lnTo>
                      <a:pt x="1046" y="993"/>
                    </a:lnTo>
                    <a:lnTo>
                      <a:pt x="1045" y="1017"/>
                    </a:lnTo>
                    <a:lnTo>
                      <a:pt x="1039" y="1035"/>
                    </a:lnTo>
                    <a:lnTo>
                      <a:pt x="1032" y="1050"/>
                    </a:lnTo>
                    <a:lnTo>
                      <a:pt x="1023" y="1060"/>
                    </a:lnTo>
                    <a:lnTo>
                      <a:pt x="1009" y="1069"/>
                    </a:lnTo>
                    <a:lnTo>
                      <a:pt x="996" y="1076"/>
                    </a:lnTo>
                    <a:lnTo>
                      <a:pt x="980" y="1080"/>
                    </a:lnTo>
                    <a:lnTo>
                      <a:pt x="960" y="1084"/>
                    </a:lnTo>
                    <a:lnTo>
                      <a:pt x="943" y="1089"/>
                    </a:lnTo>
                    <a:lnTo>
                      <a:pt x="923" y="1093"/>
                    </a:lnTo>
                    <a:lnTo>
                      <a:pt x="907" y="1096"/>
                    </a:lnTo>
                    <a:lnTo>
                      <a:pt x="888" y="1100"/>
                    </a:lnTo>
                    <a:lnTo>
                      <a:pt x="873" y="1107"/>
                    </a:lnTo>
                    <a:lnTo>
                      <a:pt x="856" y="1115"/>
                    </a:lnTo>
                    <a:lnTo>
                      <a:pt x="841" y="1124"/>
                    </a:lnTo>
                    <a:lnTo>
                      <a:pt x="829" y="1137"/>
                    </a:lnTo>
                    <a:lnTo>
                      <a:pt x="819" y="1151"/>
                    </a:lnTo>
                    <a:lnTo>
                      <a:pt x="810" y="1169"/>
                    </a:lnTo>
                    <a:lnTo>
                      <a:pt x="808" y="1185"/>
                    </a:lnTo>
                    <a:lnTo>
                      <a:pt x="809" y="1203"/>
                    </a:lnTo>
                    <a:lnTo>
                      <a:pt x="812" y="1219"/>
                    </a:lnTo>
                    <a:lnTo>
                      <a:pt x="818" y="1237"/>
                    </a:lnTo>
                    <a:lnTo>
                      <a:pt x="822" y="1257"/>
                    </a:lnTo>
                    <a:lnTo>
                      <a:pt x="825" y="1275"/>
                    </a:lnTo>
                    <a:lnTo>
                      <a:pt x="829" y="1298"/>
                    </a:lnTo>
                    <a:lnTo>
                      <a:pt x="829" y="1321"/>
                    </a:lnTo>
                    <a:lnTo>
                      <a:pt x="824" y="1344"/>
                    </a:lnTo>
                    <a:lnTo>
                      <a:pt x="819" y="1362"/>
                    </a:lnTo>
                    <a:lnTo>
                      <a:pt x="812" y="1380"/>
                    </a:lnTo>
                    <a:lnTo>
                      <a:pt x="804" y="1396"/>
                    </a:lnTo>
                    <a:lnTo>
                      <a:pt x="793" y="1417"/>
                    </a:lnTo>
                    <a:lnTo>
                      <a:pt x="780" y="1431"/>
                    </a:lnTo>
                    <a:lnTo>
                      <a:pt x="770" y="1440"/>
                    </a:lnTo>
                    <a:lnTo>
                      <a:pt x="756" y="1452"/>
                    </a:lnTo>
                    <a:lnTo>
                      <a:pt x="741" y="1462"/>
                    </a:lnTo>
                    <a:lnTo>
                      <a:pt x="728" y="1467"/>
                    </a:lnTo>
                    <a:lnTo>
                      <a:pt x="715" y="1471"/>
                    </a:lnTo>
                    <a:lnTo>
                      <a:pt x="694" y="1473"/>
                    </a:lnTo>
                    <a:lnTo>
                      <a:pt x="670" y="1474"/>
                    </a:lnTo>
                    <a:lnTo>
                      <a:pt x="641" y="1473"/>
                    </a:lnTo>
                    <a:lnTo>
                      <a:pt x="627" y="1473"/>
                    </a:lnTo>
                    <a:lnTo>
                      <a:pt x="609" y="1470"/>
                    </a:lnTo>
                    <a:lnTo>
                      <a:pt x="590" y="1464"/>
                    </a:lnTo>
                    <a:lnTo>
                      <a:pt x="574" y="1455"/>
                    </a:lnTo>
                    <a:lnTo>
                      <a:pt x="563" y="1447"/>
                    </a:lnTo>
                    <a:lnTo>
                      <a:pt x="552" y="1435"/>
                    </a:lnTo>
                    <a:lnTo>
                      <a:pt x="542" y="1425"/>
                    </a:lnTo>
                    <a:lnTo>
                      <a:pt x="533" y="1411"/>
                    </a:lnTo>
                    <a:lnTo>
                      <a:pt x="525" y="1397"/>
                    </a:lnTo>
                    <a:lnTo>
                      <a:pt x="519" y="1381"/>
                    </a:lnTo>
                    <a:lnTo>
                      <a:pt x="516" y="1363"/>
                    </a:lnTo>
                    <a:lnTo>
                      <a:pt x="515" y="1349"/>
                    </a:lnTo>
                    <a:lnTo>
                      <a:pt x="515" y="1330"/>
                    </a:lnTo>
                    <a:lnTo>
                      <a:pt x="516" y="1315"/>
                    </a:lnTo>
                    <a:lnTo>
                      <a:pt x="521" y="1298"/>
                    </a:lnTo>
                    <a:lnTo>
                      <a:pt x="525" y="1278"/>
                    </a:lnTo>
                    <a:lnTo>
                      <a:pt x="531" y="1259"/>
                    </a:lnTo>
                    <a:lnTo>
                      <a:pt x="534" y="1242"/>
                    </a:lnTo>
                    <a:lnTo>
                      <a:pt x="535" y="1227"/>
                    </a:lnTo>
                    <a:lnTo>
                      <a:pt x="534" y="1214"/>
                    </a:lnTo>
                    <a:lnTo>
                      <a:pt x="531" y="1202"/>
                    </a:lnTo>
                    <a:lnTo>
                      <a:pt x="522" y="1186"/>
                    </a:lnTo>
                    <a:lnTo>
                      <a:pt x="514" y="1175"/>
                    </a:lnTo>
                    <a:lnTo>
                      <a:pt x="503" y="1164"/>
                    </a:lnTo>
                    <a:lnTo>
                      <a:pt x="492" y="1155"/>
                    </a:lnTo>
                    <a:lnTo>
                      <a:pt x="480" y="1147"/>
                    </a:lnTo>
                    <a:lnTo>
                      <a:pt x="464" y="1141"/>
                    </a:lnTo>
                    <a:lnTo>
                      <a:pt x="449" y="1137"/>
                    </a:lnTo>
                    <a:lnTo>
                      <a:pt x="430" y="1132"/>
                    </a:lnTo>
                    <a:lnTo>
                      <a:pt x="413" y="1130"/>
                    </a:lnTo>
                    <a:lnTo>
                      <a:pt x="398" y="1126"/>
                    </a:lnTo>
                    <a:lnTo>
                      <a:pt x="379" y="1122"/>
                    </a:lnTo>
                    <a:lnTo>
                      <a:pt x="363" y="1116"/>
                    </a:lnTo>
                    <a:lnTo>
                      <a:pt x="344" y="1110"/>
                    </a:lnTo>
                    <a:lnTo>
                      <a:pt x="330" y="1104"/>
                    </a:lnTo>
                    <a:lnTo>
                      <a:pt x="318" y="1095"/>
                    </a:lnTo>
                    <a:lnTo>
                      <a:pt x="309" y="1082"/>
                    </a:lnTo>
                    <a:lnTo>
                      <a:pt x="302" y="1066"/>
                    </a:lnTo>
                    <a:lnTo>
                      <a:pt x="297" y="1045"/>
                    </a:lnTo>
                    <a:lnTo>
                      <a:pt x="296" y="1029"/>
                    </a:lnTo>
                    <a:lnTo>
                      <a:pt x="297" y="1010"/>
                    </a:lnTo>
                    <a:lnTo>
                      <a:pt x="299" y="995"/>
                    </a:lnTo>
                    <a:lnTo>
                      <a:pt x="297" y="977"/>
                    </a:lnTo>
                    <a:lnTo>
                      <a:pt x="292" y="964"/>
                    </a:lnTo>
                    <a:lnTo>
                      <a:pt x="282" y="949"/>
                    </a:lnTo>
                    <a:lnTo>
                      <a:pt x="273" y="940"/>
                    </a:lnTo>
                    <a:lnTo>
                      <a:pt x="261" y="930"/>
                    </a:lnTo>
                    <a:lnTo>
                      <a:pt x="246" y="924"/>
                    </a:lnTo>
                    <a:lnTo>
                      <a:pt x="228" y="918"/>
                    </a:lnTo>
                    <a:lnTo>
                      <a:pt x="209" y="916"/>
                    </a:lnTo>
                    <a:lnTo>
                      <a:pt x="193" y="914"/>
                    </a:lnTo>
                    <a:lnTo>
                      <a:pt x="176" y="914"/>
                    </a:lnTo>
                    <a:lnTo>
                      <a:pt x="160" y="916"/>
                    </a:lnTo>
                    <a:lnTo>
                      <a:pt x="144" y="917"/>
                    </a:lnTo>
                    <a:lnTo>
                      <a:pt x="128" y="919"/>
                    </a:lnTo>
                    <a:lnTo>
                      <a:pt x="113" y="921"/>
                    </a:lnTo>
                    <a:lnTo>
                      <a:pt x="87" y="921"/>
                    </a:lnTo>
                    <a:lnTo>
                      <a:pt x="70" y="920"/>
                    </a:lnTo>
                    <a:lnTo>
                      <a:pt x="52" y="916"/>
                    </a:lnTo>
                    <a:lnTo>
                      <a:pt x="39" y="909"/>
                    </a:lnTo>
                    <a:lnTo>
                      <a:pt x="26" y="899"/>
                    </a:lnTo>
                    <a:lnTo>
                      <a:pt x="16" y="887"/>
                    </a:lnTo>
                    <a:lnTo>
                      <a:pt x="10" y="875"/>
                    </a:lnTo>
                    <a:lnTo>
                      <a:pt x="3" y="851"/>
                    </a:lnTo>
                    <a:lnTo>
                      <a:pt x="2" y="826"/>
                    </a:lnTo>
                    <a:lnTo>
                      <a:pt x="1" y="800"/>
                    </a:lnTo>
                    <a:lnTo>
                      <a:pt x="0" y="769"/>
                    </a:lnTo>
                    <a:lnTo>
                      <a:pt x="2" y="742"/>
                    </a:lnTo>
                    <a:lnTo>
                      <a:pt x="3" y="713"/>
                    </a:lnTo>
                    <a:lnTo>
                      <a:pt x="4" y="686"/>
                    </a:lnTo>
                    <a:lnTo>
                      <a:pt x="6" y="659"/>
                    </a:lnTo>
                    <a:lnTo>
                      <a:pt x="9" y="638"/>
                    </a:lnTo>
                    <a:lnTo>
                      <a:pt x="12" y="615"/>
                    </a:lnTo>
                    <a:lnTo>
                      <a:pt x="16" y="597"/>
                    </a:lnTo>
                    <a:lnTo>
                      <a:pt x="23" y="586"/>
                    </a:lnTo>
                    <a:lnTo>
                      <a:pt x="32" y="574"/>
                    </a:lnTo>
                    <a:lnTo>
                      <a:pt x="42" y="567"/>
                    </a:lnTo>
                    <a:lnTo>
                      <a:pt x="54" y="559"/>
                    </a:lnTo>
                    <a:lnTo>
                      <a:pt x="66" y="556"/>
                    </a:lnTo>
                    <a:lnTo>
                      <a:pt x="80" y="553"/>
                    </a:lnTo>
                    <a:lnTo>
                      <a:pt x="99" y="552"/>
                    </a:lnTo>
                    <a:lnTo>
                      <a:pt x="116" y="553"/>
                    </a:lnTo>
                    <a:lnTo>
                      <a:pt x="139" y="556"/>
                    </a:lnTo>
                    <a:lnTo>
                      <a:pt x="159" y="558"/>
                    </a:lnTo>
                    <a:lnTo>
                      <a:pt x="176" y="559"/>
                    </a:lnTo>
                    <a:lnTo>
                      <a:pt x="199" y="560"/>
                    </a:lnTo>
                    <a:lnTo>
                      <a:pt x="223" y="556"/>
                    </a:lnTo>
                    <a:lnTo>
                      <a:pt x="243" y="552"/>
                    </a:lnTo>
                    <a:lnTo>
                      <a:pt x="261" y="545"/>
                    </a:lnTo>
                    <a:lnTo>
                      <a:pt x="274" y="538"/>
                    </a:lnTo>
                    <a:lnTo>
                      <a:pt x="287" y="526"/>
                    </a:lnTo>
                    <a:lnTo>
                      <a:pt x="296" y="511"/>
                    </a:lnTo>
                    <a:lnTo>
                      <a:pt x="302" y="497"/>
                    </a:lnTo>
                    <a:lnTo>
                      <a:pt x="304" y="481"/>
                    </a:lnTo>
                    <a:lnTo>
                      <a:pt x="303" y="470"/>
                    </a:lnTo>
                    <a:lnTo>
                      <a:pt x="302" y="448"/>
                    </a:lnTo>
                    <a:lnTo>
                      <a:pt x="303" y="426"/>
                    </a:lnTo>
                    <a:lnTo>
                      <a:pt x="308" y="409"/>
                    </a:lnTo>
                    <a:lnTo>
                      <a:pt x="313" y="393"/>
                    </a:lnTo>
                    <a:lnTo>
                      <a:pt x="320" y="382"/>
                    </a:lnTo>
                    <a:lnTo>
                      <a:pt x="335" y="370"/>
                    </a:lnTo>
                    <a:lnTo>
                      <a:pt x="351" y="362"/>
                    </a:lnTo>
                    <a:lnTo>
                      <a:pt x="370" y="355"/>
                    </a:lnTo>
                    <a:lnTo>
                      <a:pt x="390" y="350"/>
                    </a:lnTo>
                    <a:lnTo>
                      <a:pt x="407" y="346"/>
                    </a:lnTo>
                    <a:lnTo>
                      <a:pt x="428" y="343"/>
                    </a:lnTo>
                    <a:lnTo>
                      <a:pt x="448" y="339"/>
                    </a:lnTo>
                    <a:lnTo>
                      <a:pt x="471" y="332"/>
                    </a:lnTo>
                    <a:lnTo>
                      <a:pt x="493" y="323"/>
                    </a:lnTo>
                    <a:lnTo>
                      <a:pt x="512" y="308"/>
                    </a:lnTo>
                    <a:close/>
                  </a:path>
                </a:pathLst>
              </a:custGeom>
              <a:noFill/>
              <a:ln w="508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PE"/>
              </a:p>
            </p:txBody>
          </p:sp>
          <p:sp>
            <p:nvSpPr>
              <p:cNvPr id="46118" name="Line 38"/>
              <p:cNvSpPr>
                <a:spLocks noChangeShapeType="1"/>
              </p:cNvSpPr>
              <p:nvPr/>
            </p:nvSpPr>
            <p:spPr bwMode="auto">
              <a:xfrm>
                <a:off x="8220" y="6177"/>
                <a:ext cx="796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PE"/>
              </a:p>
            </p:txBody>
          </p:sp>
          <p:sp>
            <p:nvSpPr>
              <p:cNvPr id="46119" name="Line 39"/>
              <p:cNvSpPr>
                <a:spLocks noChangeShapeType="1"/>
              </p:cNvSpPr>
              <p:nvPr/>
            </p:nvSpPr>
            <p:spPr bwMode="auto">
              <a:xfrm>
                <a:off x="9471" y="5267"/>
                <a:ext cx="0" cy="707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PE"/>
              </a:p>
            </p:txBody>
          </p:sp>
          <p:sp>
            <p:nvSpPr>
              <p:cNvPr id="46120" name="Line 40"/>
              <p:cNvSpPr>
                <a:spLocks noChangeShapeType="1"/>
              </p:cNvSpPr>
              <p:nvPr/>
            </p:nvSpPr>
            <p:spPr bwMode="auto">
              <a:xfrm flipV="1">
                <a:off x="8675" y="5064"/>
                <a:ext cx="568" cy="40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PE"/>
              </a:p>
            </p:txBody>
          </p:sp>
          <p:sp>
            <p:nvSpPr>
              <p:cNvPr id="46121" name="Line 41"/>
              <p:cNvSpPr>
                <a:spLocks noChangeShapeType="1"/>
              </p:cNvSpPr>
              <p:nvPr/>
            </p:nvSpPr>
            <p:spPr bwMode="auto">
              <a:xfrm>
                <a:off x="7718" y="4761"/>
                <a:ext cx="90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PE"/>
              </a:p>
            </p:txBody>
          </p:sp>
        </p:grpSp>
      </p:grpSp>
      <p:sp>
        <p:nvSpPr>
          <p:cNvPr id="46122" name="AutoShape 42"/>
          <p:cNvSpPr>
            <a:spLocks noChangeArrowheads="1"/>
          </p:cNvSpPr>
          <p:nvPr/>
        </p:nvSpPr>
        <p:spPr bwMode="auto">
          <a:xfrm>
            <a:off x="935162" y="2636168"/>
            <a:ext cx="211138" cy="457200"/>
          </a:xfrm>
          <a:prstGeom prst="downArrow">
            <a:avLst>
              <a:gd name="adj1" fmla="val 50000"/>
              <a:gd name="adj2" fmla="val 54135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PE"/>
          </a:p>
        </p:txBody>
      </p:sp>
      <p:sp>
        <p:nvSpPr>
          <p:cNvPr id="46123" name="AutoShape 43"/>
          <p:cNvSpPr>
            <a:spLocks noChangeArrowheads="1"/>
          </p:cNvSpPr>
          <p:nvPr/>
        </p:nvSpPr>
        <p:spPr bwMode="auto">
          <a:xfrm rot="-4244071">
            <a:off x="1114550" y="3987130"/>
            <a:ext cx="228600" cy="422275"/>
          </a:xfrm>
          <a:prstGeom prst="downArrow">
            <a:avLst>
              <a:gd name="adj1" fmla="val 50000"/>
              <a:gd name="adj2" fmla="val 46181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PE"/>
          </a:p>
        </p:txBody>
      </p:sp>
      <p:sp>
        <p:nvSpPr>
          <p:cNvPr id="46124" name="AutoShape 44"/>
          <p:cNvSpPr>
            <a:spLocks noChangeArrowheads="1"/>
          </p:cNvSpPr>
          <p:nvPr/>
        </p:nvSpPr>
        <p:spPr bwMode="auto">
          <a:xfrm rot="-4588631">
            <a:off x="3400550" y="4977730"/>
            <a:ext cx="228600" cy="422275"/>
          </a:xfrm>
          <a:prstGeom prst="downArrow">
            <a:avLst>
              <a:gd name="adj1" fmla="val 50000"/>
              <a:gd name="adj2" fmla="val 46181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PE"/>
          </a:p>
        </p:txBody>
      </p:sp>
      <p:sp>
        <p:nvSpPr>
          <p:cNvPr id="46125" name="AutoShape 45"/>
          <p:cNvSpPr>
            <a:spLocks noChangeArrowheads="1"/>
          </p:cNvSpPr>
          <p:nvPr/>
        </p:nvSpPr>
        <p:spPr bwMode="auto">
          <a:xfrm rot="-4427970">
            <a:off x="5610350" y="5282530"/>
            <a:ext cx="228600" cy="422275"/>
          </a:xfrm>
          <a:prstGeom prst="downArrow">
            <a:avLst>
              <a:gd name="adj1" fmla="val 50000"/>
              <a:gd name="adj2" fmla="val 46181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PE"/>
          </a:p>
        </p:txBody>
      </p: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408112" y="1340768"/>
            <a:ext cx="1477963" cy="1150938"/>
            <a:chOff x="1418" y="2061"/>
            <a:chExt cx="2520" cy="1812"/>
          </a:xfrm>
        </p:grpSpPr>
        <p:grpSp>
          <p:nvGrpSpPr>
            <p:cNvPr id="10" name="Group 47"/>
            <p:cNvGrpSpPr>
              <a:grpSpLocks/>
            </p:cNvGrpSpPr>
            <p:nvPr/>
          </p:nvGrpSpPr>
          <p:grpSpPr bwMode="auto">
            <a:xfrm>
              <a:off x="1418" y="2061"/>
              <a:ext cx="2520" cy="1800"/>
              <a:chOff x="1598" y="1341"/>
              <a:chExt cx="2520" cy="1800"/>
            </a:xfrm>
          </p:grpSpPr>
          <p:sp>
            <p:nvSpPr>
              <p:cNvPr id="46128" name="Freeform 48" descr="Vertical clara"/>
              <p:cNvSpPr>
                <a:spLocks/>
              </p:cNvSpPr>
              <p:nvPr/>
            </p:nvSpPr>
            <p:spPr bwMode="auto">
              <a:xfrm rot="-9408319">
                <a:off x="1598" y="2316"/>
                <a:ext cx="954" cy="825"/>
              </a:xfrm>
              <a:custGeom>
                <a:avLst/>
                <a:gdLst/>
                <a:ahLst/>
                <a:cxnLst>
                  <a:cxn ang="0">
                    <a:pos x="1208" y="1175"/>
                  </a:cxn>
                  <a:cxn ang="0">
                    <a:pos x="0" y="237"/>
                  </a:cxn>
                  <a:cxn ang="0">
                    <a:pos x="109" y="228"/>
                  </a:cxn>
                  <a:cxn ang="0">
                    <a:pos x="112" y="207"/>
                  </a:cxn>
                  <a:cxn ang="0">
                    <a:pos x="107" y="181"/>
                  </a:cxn>
                  <a:cxn ang="0">
                    <a:pos x="99" y="150"/>
                  </a:cxn>
                  <a:cxn ang="0">
                    <a:pos x="94" y="119"/>
                  </a:cxn>
                  <a:cxn ang="0">
                    <a:pos x="95" y="91"/>
                  </a:cxn>
                  <a:cxn ang="0">
                    <a:pos x="104" y="63"/>
                  </a:cxn>
                  <a:cxn ang="0">
                    <a:pos x="124" y="40"/>
                  </a:cxn>
                  <a:cxn ang="0">
                    <a:pos x="146" y="21"/>
                  </a:cxn>
                  <a:cxn ang="0">
                    <a:pos x="173" y="7"/>
                  </a:cxn>
                  <a:cxn ang="0">
                    <a:pos x="208" y="1"/>
                  </a:cxn>
                  <a:cxn ang="0">
                    <a:pos x="238" y="0"/>
                  </a:cxn>
                  <a:cxn ang="0">
                    <a:pos x="264" y="3"/>
                  </a:cxn>
                  <a:cxn ang="0">
                    <a:pos x="292" y="12"/>
                  </a:cxn>
                  <a:cxn ang="0">
                    <a:pos x="314" y="26"/>
                  </a:cxn>
                  <a:cxn ang="0">
                    <a:pos x="334" y="48"/>
                  </a:cxn>
                  <a:cxn ang="0">
                    <a:pos x="351" y="72"/>
                  </a:cxn>
                  <a:cxn ang="0">
                    <a:pos x="361" y="106"/>
                  </a:cxn>
                  <a:cxn ang="0">
                    <a:pos x="356" y="139"/>
                  </a:cxn>
                  <a:cxn ang="0">
                    <a:pos x="348" y="173"/>
                  </a:cxn>
                  <a:cxn ang="0">
                    <a:pos x="340" y="206"/>
                  </a:cxn>
                  <a:cxn ang="0">
                    <a:pos x="342" y="222"/>
                  </a:cxn>
                  <a:cxn ang="0">
                    <a:pos x="545" y="230"/>
                  </a:cxn>
                  <a:cxn ang="0">
                    <a:pos x="540" y="292"/>
                  </a:cxn>
                  <a:cxn ang="0">
                    <a:pos x="542" y="329"/>
                  </a:cxn>
                  <a:cxn ang="0">
                    <a:pos x="547" y="367"/>
                  </a:cxn>
                  <a:cxn ang="0">
                    <a:pos x="561" y="390"/>
                  </a:cxn>
                  <a:cxn ang="0">
                    <a:pos x="583" y="406"/>
                  </a:cxn>
                  <a:cxn ang="0">
                    <a:pos x="610" y="414"/>
                  </a:cxn>
                  <a:cxn ang="0">
                    <a:pos x="641" y="415"/>
                  </a:cxn>
                  <a:cxn ang="0">
                    <a:pos x="672" y="412"/>
                  </a:cxn>
                  <a:cxn ang="0">
                    <a:pos x="709" y="407"/>
                  </a:cxn>
                  <a:cxn ang="0">
                    <a:pos x="748" y="410"/>
                  </a:cxn>
                  <a:cxn ang="0">
                    <a:pos x="784" y="419"/>
                  </a:cxn>
                  <a:cxn ang="0">
                    <a:pos x="813" y="436"/>
                  </a:cxn>
                  <a:cxn ang="0">
                    <a:pos x="831" y="461"/>
                  </a:cxn>
                  <a:cxn ang="0">
                    <a:pos x="838" y="490"/>
                  </a:cxn>
                  <a:cxn ang="0">
                    <a:pos x="835" y="524"/>
                  </a:cxn>
                  <a:cxn ang="0">
                    <a:pos x="838" y="555"/>
                  </a:cxn>
                  <a:cxn ang="0">
                    <a:pos x="850" y="582"/>
                  </a:cxn>
                  <a:cxn ang="0">
                    <a:pos x="871" y="601"/>
                  </a:cxn>
                  <a:cxn ang="0">
                    <a:pos x="905" y="613"/>
                  </a:cxn>
                  <a:cxn ang="0">
                    <a:pos x="938" y="621"/>
                  </a:cxn>
                  <a:cxn ang="0">
                    <a:pos x="977" y="628"/>
                  </a:cxn>
                  <a:cxn ang="0">
                    <a:pos x="1009" y="639"/>
                  </a:cxn>
                  <a:cxn ang="0">
                    <a:pos x="1035" y="654"/>
                  </a:cxn>
                  <a:cxn ang="0">
                    <a:pos x="1057" y="676"/>
                  </a:cxn>
                  <a:cxn ang="0">
                    <a:pos x="1071" y="702"/>
                  </a:cxn>
                  <a:cxn ang="0">
                    <a:pos x="1072" y="738"/>
                  </a:cxn>
                  <a:cxn ang="0">
                    <a:pos x="1065" y="774"/>
                  </a:cxn>
                  <a:cxn ang="0">
                    <a:pos x="1054" y="816"/>
                  </a:cxn>
                  <a:cxn ang="0">
                    <a:pos x="1052" y="846"/>
                  </a:cxn>
                  <a:cxn ang="0">
                    <a:pos x="1059" y="883"/>
                  </a:cxn>
                  <a:cxn ang="0">
                    <a:pos x="1073" y="908"/>
                  </a:cxn>
                  <a:cxn ang="0">
                    <a:pos x="1095" y="935"/>
                  </a:cxn>
                  <a:cxn ang="0">
                    <a:pos x="1124" y="956"/>
                  </a:cxn>
                  <a:cxn ang="0">
                    <a:pos x="1155" y="966"/>
                  </a:cxn>
                  <a:cxn ang="0">
                    <a:pos x="1189" y="969"/>
                  </a:cxn>
                </a:cxnLst>
                <a:rect l="0" t="0" r="r" b="b"/>
                <a:pathLst>
                  <a:path w="1208" h="1175">
                    <a:moveTo>
                      <a:pt x="1208" y="968"/>
                    </a:moveTo>
                    <a:lnTo>
                      <a:pt x="1208" y="1175"/>
                    </a:lnTo>
                    <a:lnTo>
                      <a:pt x="1" y="1175"/>
                    </a:lnTo>
                    <a:lnTo>
                      <a:pt x="0" y="237"/>
                    </a:lnTo>
                    <a:lnTo>
                      <a:pt x="105" y="237"/>
                    </a:lnTo>
                    <a:lnTo>
                      <a:pt x="109" y="228"/>
                    </a:lnTo>
                    <a:lnTo>
                      <a:pt x="112" y="217"/>
                    </a:lnTo>
                    <a:lnTo>
                      <a:pt x="112" y="207"/>
                    </a:lnTo>
                    <a:lnTo>
                      <a:pt x="111" y="196"/>
                    </a:lnTo>
                    <a:lnTo>
                      <a:pt x="107" y="181"/>
                    </a:lnTo>
                    <a:lnTo>
                      <a:pt x="103" y="162"/>
                    </a:lnTo>
                    <a:lnTo>
                      <a:pt x="99" y="150"/>
                    </a:lnTo>
                    <a:lnTo>
                      <a:pt x="95" y="134"/>
                    </a:lnTo>
                    <a:lnTo>
                      <a:pt x="94" y="119"/>
                    </a:lnTo>
                    <a:lnTo>
                      <a:pt x="94" y="105"/>
                    </a:lnTo>
                    <a:lnTo>
                      <a:pt x="95" y="91"/>
                    </a:lnTo>
                    <a:lnTo>
                      <a:pt x="99" y="77"/>
                    </a:lnTo>
                    <a:lnTo>
                      <a:pt x="104" y="63"/>
                    </a:lnTo>
                    <a:lnTo>
                      <a:pt x="112" y="52"/>
                    </a:lnTo>
                    <a:lnTo>
                      <a:pt x="124" y="40"/>
                    </a:lnTo>
                    <a:lnTo>
                      <a:pt x="134" y="30"/>
                    </a:lnTo>
                    <a:lnTo>
                      <a:pt x="146" y="21"/>
                    </a:lnTo>
                    <a:lnTo>
                      <a:pt x="159" y="14"/>
                    </a:lnTo>
                    <a:lnTo>
                      <a:pt x="173" y="7"/>
                    </a:lnTo>
                    <a:lnTo>
                      <a:pt x="190" y="3"/>
                    </a:lnTo>
                    <a:lnTo>
                      <a:pt x="208" y="1"/>
                    </a:lnTo>
                    <a:lnTo>
                      <a:pt x="222" y="0"/>
                    </a:lnTo>
                    <a:lnTo>
                      <a:pt x="238" y="0"/>
                    </a:lnTo>
                    <a:lnTo>
                      <a:pt x="253" y="1"/>
                    </a:lnTo>
                    <a:lnTo>
                      <a:pt x="264" y="3"/>
                    </a:lnTo>
                    <a:lnTo>
                      <a:pt x="278" y="7"/>
                    </a:lnTo>
                    <a:lnTo>
                      <a:pt x="292" y="12"/>
                    </a:lnTo>
                    <a:lnTo>
                      <a:pt x="302" y="18"/>
                    </a:lnTo>
                    <a:lnTo>
                      <a:pt x="314" y="26"/>
                    </a:lnTo>
                    <a:lnTo>
                      <a:pt x="324" y="37"/>
                    </a:lnTo>
                    <a:lnTo>
                      <a:pt x="334" y="48"/>
                    </a:lnTo>
                    <a:lnTo>
                      <a:pt x="344" y="60"/>
                    </a:lnTo>
                    <a:lnTo>
                      <a:pt x="351" y="72"/>
                    </a:lnTo>
                    <a:lnTo>
                      <a:pt x="356" y="88"/>
                    </a:lnTo>
                    <a:lnTo>
                      <a:pt x="361" y="106"/>
                    </a:lnTo>
                    <a:lnTo>
                      <a:pt x="361" y="123"/>
                    </a:lnTo>
                    <a:lnTo>
                      <a:pt x="356" y="139"/>
                    </a:lnTo>
                    <a:lnTo>
                      <a:pt x="352" y="156"/>
                    </a:lnTo>
                    <a:lnTo>
                      <a:pt x="348" y="173"/>
                    </a:lnTo>
                    <a:lnTo>
                      <a:pt x="343" y="192"/>
                    </a:lnTo>
                    <a:lnTo>
                      <a:pt x="340" y="206"/>
                    </a:lnTo>
                    <a:lnTo>
                      <a:pt x="340" y="215"/>
                    </a:lnTo>
                    <a:lnTo>
                      <a:pt x="342" y="222"/>
                    </a:lnTo>
                    <a:lnTo>
                      <a:pt x="345" y="230"/>
                    </a:lnTo>
                    <a:lnTo>
                      <a:pt x="545" y="230"/>
                    </a:lnTo>
                    <a:lnTo>
                      <a:pt x="541" y="269"/>
                    </a:lnTo>
                    <a:lnTo>
                      <a:pt x="540" y="292"/>
                    </a:lnTo>
                    <a:lnTo>
                      <a:pt x="541" y="311"/>
                    </a:lnTo>
                    <a:lnTo>
                      <a:pt x="542" y="329"/>
                    </a:lnTo>
                    <a:lnTo>
                      <a:pt x="544" y="348"/>
                    </a:lnTo>
                    <a:lnTo>
                      <a:pt x="547" y="367"/>
                    </a:lnTo>
                    <a:lnTo>
                      <a:pt x="553" y="379"/>
                    </a:lnTo>
                    <a:lnTo>
                      <a:pt x="561" y="390"/>
                    </a:lnTo>
                    <a:lnTo>
                      <a:pt x="570" y="399"/>
                    </a:lnTo>
                    <a:lnTo>
                      <a:pt x="583" y="406"/>
                    </a:lnTo>
                    <a:lnTo>
                      <a:pt x="596" y="412"/>
                    </a:lnTo>
                    <a:lnTo>
                      <a:pt x="610" y="414"/>
                    </a:lnTo>
                    <a:lnTo>
                      <a:pt x="625" y="415"/>
                    </a:lnTo>
                    <a:lnTo>
                      <a:pt x="641" y="415"/>
                    </a:lnTo>
                    <a:lnTo>
                      <a:pt x="659" y="413"/>
                    </a:lnTo>
                    <a:lnTo>
                      <a:pt x="672" y="412"/>
                    </a:lnTo>
                    <a:lnTo>
                      <a:pt x="691" y="410"/>
                    </a:lnTo>
                    <a:lnTo>
                      <a:pt x="709" y="407"/>
                    </a:lnTo>
                    <a:lnTo>
                      <a:pt x="730" y="407"/>
                    </a:lnTo>
                    <a:lnTo>
                      <a:pt x="748" y="410"/>
                    </a:lnTo>
                    <a:lnTo>
                      <a:pt x="766" y="413"/>
                    </a:lnTo>
                    <a:lnTo>
                      <a:pt x="784" y="419"/>
                    </a:lnTo>
                    <a:lnTo>
                      <a:pt x="799" y="425"/>
                    </a:lnTo>
                    <a:lnTo>
                      <a:pt x="813" y="436"/>
                    </a:lnTo>
                    <a:lnTo>
                      <a:pt x="823" y="447"/>
                    </a:lnTo>
                    <a:lnTo>
                      <a:pt x="831" y="461"/>
                    </a:lnTo>
                    <a:lnTo>
                      <a:pt x="836" y="476"/>
                    </a:lnTo>
                    <a:lnTo>
                      <a:pt x="838" y="490"/>
                    </a:lnTo>
                    <a:lnTo>
                      <a:pt x="836" y="507"/>
                    </a:lnTo>
                    <a:lnTo>
                      <a:pt x="835" y="524"/>
                    </a:lnTo>
                    <a:lnTo>
                      <a:pt x="836" y="540"/>
                    </a:lnTo>
                    <a:lnTo>
                      <a:pt x="838" y="555"/>
                    </a:lnTo>
                    <a:lnTo>
                      <a:pt x="844" y="569"/>
                    </a:lnTo>
                    <a:lnTo>
                      <a:pt x="850" y="582"/>
                    </a:lnTo>
                    <a:lnTo>
                      <a:pt x="858" y="592"/>
                    </a:lnTo>
                    <a:lnTo>
                      <a:pt x="871" y="601"/>
                    </a:lnTo>
                    <a:lnTo>
                      <a:pt x="888" y="607"/>
                    </a:lnTo>
                    <a:lnTo>
                      <a:pt x="905" y="613"/>
                    </a:lnTo>
                    <a:lnTo>
                      <a:pt x="920" y="617"/>
                    </a:lnTo>
                    <a:lnTo>
                      <a:pt x="938" y="621"/>
                    </a:lnTo>
                    <a:lnTo>
                      <a:pt x="959" y="625"/>
                    </a:lnTo>
                    <a:lnTo>
                      <a:pt x="977" y="628"/>
                    </a:lnTo>
                    <a:lnTo>
                      <a:pt x="994" y="634"/>
                    </a:lnTo>
                    <a:lnTo>
                      <a:pt x="1009" y="639"/>
                    </a:lnTo>
                    <a:lnTo>
                      <a:pt x="1024" y="645"/>
                    </a:lnTo>
                    <a:lnTo>
                      <a:pt x="1035" y="654"/>
                    </a:lnTo>
                    <a:lnTo>
                      <a:pt x="1045" y="662"/>
                    </a:lnTo>
                    <a:lnTo>
                      <a:pt x="1057" y="676"/>
                    </a:lnTo>
                    <a:lnTo>
                      <a:pt x="1065" y="688"/>
                    </a:lnTo>
                    <a:lnTo>
                      <a:pt x="1071" y="702"/>
                    </a:lnTo>
                    <a:lnTo>
                      <a:pt x="1074" y="721"/>
                    </a:lnTo>
                    <a:lnTo>
                      <a:pt x="1072" y="738"/>
                    </a:lnTo>
                    <a:lnTo>
                      <a:pt x="1069" y="754"/>
                    </a:lnTo>
                    <a:lnTo>
                      <a:pt x="1065" y="774"/>
                    </a:lnTo>
                    <a:lnTo>
                      <a:pt x="1059" y="796"/>
                    </a:lnTo>
                    <a:lnTo>
                      <a:pt x="1054" y="816"/>
                    </a:lnTo>
                    <a:lnTo>
                      <a:pt x="1052" y="833"/>
                    </a:lnTo>
                    <a:lnTo>
                      <a:pt x="1052" y="846"/>
                    </a:lnTo>
                    <a:lnTo>
                      <a:pt x="1055" y="866"/>
                    </a:lnTo>
                    <a:lnTo>
                      <a:pt x="1059" y="883"/>
                    </a:lnTo>
                    <a:lnTo>
                      <a:pt x="1066" y="895"/>
                    </a:lnTo>
                    <a:lnTo>
                      <a:pt x="1073" y="908"/>
                    </a:lnTo>
                    <a:lnTo>
                      <a:pt x="1083" y="922"/>
                    </a:lnTo>
                    <a:lnTo>
                      <a:pt x="1095" y="935"/>
                    </a:lnTo>
                    <a:lnTo>
                      <a:pt x="1109" y="947"/>
                    </a:lnTo>
                    <a:lnTo>
                      <a:pt x="1124" y="956"/>
                    </a:lnTo>
                    <a:lnTo>
                      <a:pt x="1139" y="961"/>
                    </a:lnTo>
                    <a:lnTo>
                      <a:pt x="1155" y="966"/>
                    </a:lnTo>
                    <a:lnTo>
                      <a:pt x="1170" y="968"/>
                    </a:lnTo>
                    <a:lnTo>
                      <a:pt x="1189" y="969"/>
                    </a:lnTo>
                    <a:lnTo>
                      <a:pt x="1208" y="968"/>
                    </a:lnTo>
                    <a:close/>
                  </a:path>
                </a:pathLst>
              </a:custGeom>
              <a:noFill/>
              <a:ln w="508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PE"/>
              </a:p>
            </p:txBody>
          </p:sp>
          <p:sp>
            <p:nvSpPr>
              <p:cNvPr id="46129" name="Freeform 49" descr="Tejas"/>
              <p:cNvSpPr>
                <a:spLocks/>
              </p:cNvSpPr>
              <p:nvPr/>
            </p:nvSpPr>
            <p:spPr bwMode="auto">
              <a:xfrm rot="2272512">
                <a:off x="3056" y="1341"/>
                <a:ext cx="1062" cy="1036"/>
              </a:xfrm>
              <a:custGeom>
                <a:avLst/>
                <a:gdLst/>
                <a:ahLst/>
                <a:cxnLst>
                  <a:cxn ang="0">
                    <a:pos x="540" y="235"/>
                  </a:cxn>
                  <a:cxn ang="0">
                    <a:pos x="521" y="112"/>
                  </a:cxn>
                  <a:cxn ang="0">
                    <a:pos x="587" y="14"/>
                  </a:cxn>
                  <a:cxn ang="0">
                    <a:pos x="738" y="4"/>
                  </a:cxn>
                  <a:cxn ang="0">
                    <a:pos x="812" y="61"/>
                  </a:cxn>
                  <a:cxn ang="0">
                    <a:pos x="829" y="162"/>
                  </a:cxn>
                  <a:cxn ang="0">
                    <a:pos x="815" y="270"/>
                  </a:cxn>
                  <a:cxn ang="0">
                    <a:pos x="888" y="333"/>
                  </a:cxn>
                  <a:cxn ang="0">
                    <a:pos x="999" y="361"/>
                  </a:cxn>
                  <a:cxn ang="0">
                    <a:pos x="1045" y="411"/>
                  </a:cxn>
                  <a:cxn ang="0">
                    <a:pos x="1047" y="482"/>
                  </a:cxn>
                  <a:cxn ang="0">
                    <a:pos x="1090" y="546"/>
                  </a:cxn>
                  <a:cxn ang="0">
                    <a:pos x="1178" y="559"/>
                  </a:cxn>
                  <a:cxn ang="0">
                    <a:pos x="1273" y="553"/>
                  </a:cxn>
                  <a:cxn ang="0">
                    <a:pos x="1330" y="585"/>
                  </a:cxn>
                  <a:cxn ang="0">
                    <a:pos x="1344" y="697"/>
                  </a:cxn>
                  <a:cxn ang="0">
                    <a:pos x="1330" y="847"/>
                  </a:cxn>
                  <a:cxn ang="0">
                    <a:pos x="1272" y="882"/>
                  </a:cxn>
                  <a:cxn ang="0">
                    <a:pos x="1169" y="877"/>
                  </a:cxn>
                  <a:cxn ang="0">
                    <a:pos x="1092" y="888"/>
                  </a:cxn>
                  <a:cxn ang="0">
                    <a:pos x="1049" y="932"/>
                  </a:cxn>
                  <a:cxn ang="0">
                    <a:pos x="1045" y="1017"/>
                  </a:cxn>
                  <a:cxn ang="0">
                    <a:pos x="996" y="1076"/>
                  </a:cxn>
                  <a:cxn ang="0">
                    <a:pos x="907" y="1096"/>
                  </a:cxn>
                  <a:cxn ang="0">
                    <a:pos x="829" y="1137"/>
                  </a:cxn>
                  <a:cxn ang="0">
                    <a:pos x="812" y="1219"/>
                  </a:cxn>
                  <a:cxn ang="0">
                    <a:pos x="829" y="1321"/>
                  </a:cxn>
                  <a:cxn ang="0">
                    <a:pos x="793" y="1417"/>
                  </a:cxn>
                  <a:cxn ang="0">
                    <a:pos x="728" y="1467"/>
                  </a:cxn>
                  <a:cxn ang="0">
                    <a:pos x="627" y="1473"/>
                  </a:cxn>
                  <a:cxn ang="0">
                    <a:pos x="552" y="1435"/>
                  </a:cxn>
                  <a:cxn ang="0">
                    <a:pos x="516" y="1363"/>
                  </a:cxn>
                  <a:cxn ang="0">
                    <a:pos x="525" y="1278"/>
                  </a:cxn>
                  <a:cxn ang="0">
                    <a:pos x="531" y="1202"/>
                  </a:cxn>
                  <a:cxn ang="0">
                    <a:pos x="480" y="1147"/>
                  </a:cxn>
                  <a:cxn ang="0">
                    <a:pos x="398" y="1126"/>
                  </a:cxn>
                  <a:cxn ang="0">
                    <a:pos x="318" y="1095"/>
                  </a:cxn>
                  <a:cxn ang="0">
                    <a:pos x="297" y="1010"/>
                  </a:cxn>
                  <a:cxn ang="0">
                    <a:pos x="273" y="940"/>
                  </a:cxn>
                  <a:cxn ang="0">
                    <a:pos x="193" y="914"/>
                  </a:cxn>
                  <a:cxn ang="0">
                    <a:pos x="113" y="921"/>
                  </a:cxn>
                  <a:cxn ang="0">
                    <a:pos x="26" y="899"/>
                  </a:cxn>
                  <a:cxn ang="0">
                    <a:pos x="1" y="800"/>
                  </a:cxn>
                  <a:cxn ang="0">
                    <a:pos x="6" y="659"/>
                  </a:cxn>
                  <a:cxn ang="0">
                    <a:pos x="32" y="574"/>
                  </a:cxn>
                  <a:cxn ang="0">
                    <a:pos x="99" y="552"/>
                  </a:cxn>
                  <a:cxn ang="0">
                    <a:pos x="199" y="560"/>
                  </a:cxn>
                  <a:cxn ang="0">
                    <a:pos x="287" y="526"/>
                  </a:cxn>
                  <a:cxn ang="0">
                    <a:pos x="302" y="448"/>
                  </a:cxn>
                  <a:cxn ang="0">
                    <a:pos x="335" y="370"/>
                  </a:cxn>
                  <a:cxn ang="0">
                    <a:pos x="428" y="343"/>
                  </a:cxn>
                </a:cxnLst>
                <a:rect l="0" t="0" r="r" b="b"/>
                <a:pathLst>
                  <a:path w="1345" h="1474">
                    <a:moveTo>
                      <a:pt x="512" y="308"/>
                    </a:moveTo>
                    <a:lnTo>
                      <a:pt x="525" y="292"/>
                    </a:lnTo>
                    <a:lnTo>
                      <a:pt x="535" y="276"/>
                    </a:lnTo>
                    <a:lnTo>
                      <a:pt x="540" y="258"/>
                    </a:lnTo>
                    <a:lnTo>
                      <a:pt x="540" y="235"/>
                    </a:lnTo>
                    <a:lnTo>
                      <a:pt x="534" y="209"/>
                    </a:lnTo>
                    <a:lnTo>
                      <a:pt x="529" y="187"/>
                    </a:lnTo>
                    <a:lnTo>
                      <a:pt x="521" y="160"/>
                    </a:lnTo>
                    <a:lnTo>
                      <a:pt x="518" y="130"/>
                    </a:lnTo>
                    <a:lnTo>
                      <a:pt x="521" y="112"/>
                    </a:lnTo>
                    <a:lnTo>
                      <a:pt x="526" y="91"/>
                    </a:lnTo>
                    <a:lnTo>
                      <a:pt x="537" y="67"/>
                    </a:lnTo>
                    <a:lnTo>
                      <a:pt x="552" y="45"/>
                    </a:lnTo>
                    <a:lnTo>
                      <a:pt x="570" y="28"/>
                    </a:lnTo>
                    <a:lnTo>
                      <a:pt x="587" y="14"/>
                    </a:lnTo>
                    <a:lnTo>
                      <a:pt x="610" y="6"/>
                    </a:lnTo>
                    <a:lnTo>
                      <a:pt x="638" y="2"/>
                    </a:lnTo>
                    <a:lnTo>
                      <a:pt x="667" y="0"/>
                    </a:lnTo>
                    <a:lnTo>
                      <a:pt x="707" y="0"/>
                    </a:lnTo>
                    <a:lnTo>
                      <a:pt x="738" y="4"/>
                    </a:lnTo>
                    <a:lnTo>
                      <a:pt x="756" y="10"/>
                    </a:lnTo>
                    <a:lnTo>
                      <a:pt x="770" y="18"/>
                    </a:lnTo>
                    <a:lnTo>
                      <a:pt x="784" y="28"/>
                    </a:lnTo>
                    <a:lnTo>
                      <a:pt x="799" y="42"/>
                    </a:lnTo>
                    <a:lnTo>
                      <a:pt x="812" y="61"/>
                    </a:lnTo>
                    <a:lnTo>
                      <a:pt x="823" y="78"/>
                    </a:lnTo>
                    <a:lnTo>
                      <a:pt x="828" y="93"/>
                    </a:lnTo>
                    <a:lnTo>
                      <a:pt x="832" y="118"/>
                    </a:lnTo>
                    <a:lnTo>
                      <a:pt x="832" y="140"/>
                    </a:lnTo>
                    <a:lnTo>
                      <a:pt x="829" y="162"/>
                    </a:lnTo>
                    <a:lnTo>
                      <a:pt x="825" y="178"/>
                    </a:lnTo>
                    <a:lnTo>
                      <a:pt x="820" y="206"/>
                    </a:lnTo>
                    <a:lnTo>
                      <a:pt x="812" y="234"/>
                    </a:lnTo>
                    <a:lnTo>
                      <a:pt x="809" y="252"/>
                    </a:lnTo>
                    <a:lnTo>
                      <a:pt x="815" y="270"/>
                    </a:lnTo>
                    <a:lnTo>
                      <a:pt x="821" y="282"/>
                    </a:lnTo>
                    <a:lnTo>
                      <a:pt x="832" y="299"/>
                    </a:lnTo>
                    <a:lnTo>
                      <a:pt x="849" y="312"/>
                    </a:lnTo>
                    <a:lnTo>
                      <a:pt x="865" y="324"/>
                    </a:lnTo>
                    <a:lnTo>
                      <a:pt x="888" y="333"/>
                    </a:lnTo>
                    <a:lnTo>
                      <a:pt x="911" y="340"/>
                    </a:lnTo>
                    <a:lnTo>
                      <a:pt x="933" y="345"/>
                    </a:lnTo>
                    <a:lnTo>
                      <a:pt x="956" y="348"/>
                    </a:lnTo>
                    <a:lnTo>
                      <a:pt x="980" y="354"/>
                    </a:lnTo>
                    <a:lnTo>
                      <a:pt x="999" y="361"/>
                    </a:lnTo>
                    <a:lnTo>
                      <a:pt x="1014" y="368"/>
                    </a:lnTo>
                    <a:lnTo>
                      <a:pt x="1025" y="376"/>
                    </a:lnTo>
                    <a:lnTo>
                      <a:pt x="1033" y="386"/>
                    </a:lnTo>
                    <a:lnTo>
                      <a:pt x="1040" y="397"/>
                    </a:lnTo>
                    <a:lnTo>
                      <a:pt x="1045" y="411"/>
                    </a:lnTo>
                    <a:lnTo>
                      <a:pt x="1047" y="423"/>
                    </a:lnTo>
                    <a:lnTo>
                      <a:pt x="1049" y="435"/>
                    </a:lnTo>
                    <a:lnTo>
                      <a:pt x="1049" y="451"/>
                    </a:lnTo>
                    <a:lnTo>
                      <a:pt x="1047" y="469"/>
                    </a:lnTo>
                    <a:lnTo>
                      <a:pt x="1047" y="482"/>
                    </a:lnTo>
                    <a:lnTo>
                      <a:pt x="1050" y="499"/>
                    </a:lnTo>
                    <a:lnTo>
                      <a:pt x="1058" y="514"/>
                    </a:lnTo>
                    <a:lnTo>
                      <a:pt x="1066" y="526"/>
                    </a:lnTo>
                    <a:lnTo>
                      <a:pt x="1076" y="536"/>
                    </a:lnTo>
                    <a:lnTo>
                      <a:pt x="1090" y="546"/>
                    </a:lnTo>
                    <a:lnTo>
                      <a:pt x="1104" y="552"/>
                    </a:lnTo>
                    <a:lnTo>
                      <a:pt x="1125" y="556"/>
                    </a:lnTo>
                    <a:lnTo>
                      <a:pt x="1142" y="559"/>
                    </a:lnTo>
                    <a:lnTo>
                      <a:pt x="1159" y="560"/>
                    </a:lnTo>
                    <a:lnTo>
                      <a:pt x="1178" y="559"/>
                    </a:lnTo>
                    <a:lnTo>
                      <a:pt x="1201" y="556"/>
                    </a:lnTo>
                    <a:lnTo>
                      <a:pt x="1219" y="555"/>
                    </a:lnTo>
                    <a:lnTo>
                      <a:pt x="1237" y="553"/>
                    </a:lnTo>
                    <a:lnTo>
                      <a:pt x="1253" y="552"/>
                    </a:lnTo>
                    <a:lnTo>
                      <a:pt x="1273" y="553"/>
                    </a:lnTo>
                    <a:lnTo>
                      <a:pt x="1284" y="555"/>
                    </a:lnTo>
                    <a:lnTo>
                      <a:pt x="1296" y="559"/>
                    </a:lnTo>
                    <a:lnTo>
                      <a:pt x="1308" y="565"/>
                    </a:lnTo>
                    <a:lnTo>
                      <a:pt x="1320" y="574"/>
                    </a:lnTo>
                    <a:lnTo>
                      <a:pt x="1330" y="585"/>
                    </a:lnTo>
                    <a:lnTo>
                      <a:pt x="1337" y="600"/>
                    </a:lnTo>
                    <a:lnTo>
                      <a:pt x="1340" y="614"/>
                    </a:lnTo>
                    <a:lnTo>
                      <a:pt x="1342" y="631"/>
                    </a:lnTo>
                    <a:lnTo>
                      <a:pt x="1345" y="661"/>
                    </a:lnTo>
                    <a:lnTo>
                      <a:pt x="1344" y="697"/>
                    </a:lnTo>
                    <a:lnTo>
                      <a:pt x="1345" y="734"/>
                    </a:lnTo>
                    <a:lnTo>
                      <a:pt x="1341" y="778"/>
                    </a:lnTo>
                    <a:lnTo>
                      <a:pt x="1338" y="809"/>
                    </a:lnTo>
                    <a:lnTo>
                      <a:pt x="1335" y="833"/>
                    </a:lnTo>
                    <a:lnTo>
                      <a:pt x="1330" y="847"/>
                    </a:lnTo>
                    <a:lnTo>
                      <a:pt x="1322" y="859"/>
                    </a:lnTo>
                    <a:lnTo>
                      <a:pt x="1312" y="867"/>
                    </a:lnTo>
                    <a:lnTo>
                      <a:pt x="1300" y="875"/>
                    </a:lnTo>
                    <a:lnTo>
                      <a:pt x="1285" y="879"/>
                    </a:lnTo>
                    <a:lnTo>
                      <a:pt x="1272" y="882"/>
                    </a:lnTo>
                    <a:lnTo>
                      <a:pt x="1246" y="883"/>
                    </a:lnTo>
                    <a:lnTo>
                      <a:pt x="1223" y="882"/>
                    </a:lnTo>
                    <a:lnTo>
                      <a:pt x="1204" y="879"/>
                    </a:lnTo>
                    <a:lnTo>
                      <a:pt x="1187" y="878"/>
                    </a:lnTo>
                    <a:lnTo>
                      <a:pt x="1169" y="877"/>
                    </a:lnTo>
                    <a:lnTo>
                      <a:pt x="1152" y="877"/>
                    </a:lnTo>
                    <a:lnTo>
                      <a:pt x="1137" y="878"/>
                    </a:lnTo>
                    <a:lnTo>
                      <a:pt x="1121" y="879"/>
                    </a:lnTo>
                    <a:lnTo>
                      <a:pt x="1103" y="884"/>
                    </a:lnTo>
                    <a:lnTo>
                      <a:pt x="1092" y="888"/>
                    </a:lnTo>
                    <a:lnTo>
                      <a:pt x="1083" y="893"/>
                    </a:lnTo>
                    <a:lnTo>
                      <a:pt x="1070" y="901"/>
                    </a:lnTo>
                    <a:lnTo>
                      <a:pt x="1062" y="911"/>
                    </a:lnTo>
                    <a:lnTo>
                      <a:pt x="1055" y="921"/>
                    </a:lnTo>
                    <a:lnTo>
                      <a:pt x="1049" y="932"/>
                    </a:lnTo>
                    <a:lnTo>
                      <a:pt x="1046" y="944"/>
                    </a:lnTo>
                    <a:lnTo>
                      <a:pt x="1045" y="956"/>
                    </a:lnTo>
                    <a:lnTo>
                      <a:pt x="1046" y="970"/>
                    </a:lnTo>
                    <a:lnTo>
                      <a:pt x="1046" y="993"/>
                    </a:lnTo>
                    <a:lnTo>
                      <a:pt x="1045" y="1017"/>
                    </a:lnTo>
                    <a:lnTo>
                      <a:pt x="1039" y="1035"/>
                    </a:lnTo>
                    <a:lnTo>
                      <a:pt x="1032" y="1050"/>
                    </a:lnTo>
                    <a:lnTo>
                      <a:pt x="1023" y="1060"/>
                    </a:lnTo>
                    <a:lnTo>
                      <a:pt x="1009" y="1069"/>
                    </a:lnTo>
                    <a:lnTo>
                      <a:pt x="996" y="1076"/>
                    </a:lnTo>
                    <a:lnTo>
                      <a:pt x="980" y="1080"/>
                    </a:lnTo>
                    <a:lnTo>
                      <a:pt x="960" y="1084"/>
                    </a:lnTo>
                    <a:lnTo>
                      <a:pt x="943" y="1089"/>
                    </a:lnTo>
                    <a:lnTo>
                      <a:pt x="923" y="1093"/>
                    </a:lnTo>
                    <a:lnTo>
                      <a:pt x="907" y="1096"/>
                    </a:lnTo>
                    <a:lnTo>
                      <a:pt x="888" y="1100"/>
                    </a:lnTo>
                    <a:lnTo>
                      <a:pt x="873" y="1107"/>
                    </a:lnTo>
                    <a:lnTo>
                      <a:pt x="856" y="1115"/>
                    </a:lnTo>
                    <a:lnTo>
                      <a:pt x="841" y="1124"/>
                    </a:lnTo>
                    <a:lnTo>
                      <a:pt x="829" y="1137"/>
                    </a:lnTo>
                    <a:lnTo>
                      <a:pt x="819" y="1151"/>
                    </a:lnTo>
                    <a:lnTo>
                      <a:pt x="810" y="1169"/>
                    </a:lnTo>
                    <a:lnTo>
                      <a:pt x="808" y="1185"/>
                    </a:lnTo>
                    <a:lnTo>
                      <a:pt x="809" y="1203"/>
                    </a:lnTo>
                    <a:lnTo>
                      <a:pt x="812" y="1219"/>
                    </a:lnTo>
                    <a:lnTo>
                      <a:pt x="818" y="1237"/>
                    </a:lnTo>
                    <a:lnTo>
                      <a:pt x="822" y="1257"/>
                    </a:lnTo>
                    <a:lnTo>
                      <a:pt x="825" y="1275"/>
                    </a:lnTo>
                    <a:lnTo>
                      <a:pt x="829" y="1298"/>
                    </a:lnTo>
                    <a:lnTo>
                      <a:pt x="829" y="1321"/>
                    </a:lnTo>
                    <a:lnTo>
                      <a:pt x="824" y="1344"/>
                    </a:lnTo>
                    <a:lnTo>
                      <a:pt x="819" y="1362"/>
                    </a:lnTo>
                    <a:lnTo>
                      <a:pt x="812" y="1380"/>
                    </a:lnTo>
                    <a:lnTo>
                      <a:pt x="804" y="1396"/>
                    </a:lnTo>
                    <a:lnTo>
                      <a:pt x="793" y="1417"/>
                    </a:lnTo>
                    <a:lnTo>
                      <a:pt x="780" y="1431"/>
                    </a:lnTo>
                    <a:lnTo>
                      <a:pt x="770" y="1440"/>
                    </a:lnTo>
                    <a:lnTo>
                      <a:pt x="756" y="1452"/>
                    </a:lnTo>
                    <a:lnTo>
                      <a:pt x="741" y="1462"/>
                    </a:lnTo>
                    <a:lnTo>
                      <a:pt x="728" y="1467"/>
                    </a:lnTo>
                    <a:lnTo>
                      <a:pt x="715" y="1471"/>
                    </a:lnTo>
                    <a:lnTo>
                      <a:pt x="694" y="1473"/>
                    </a:lnTo>
                    <a:lnTo>
                      <a:pt x="670" y="1474"/>
                    </a:lnTo>
                    <a:lnTo>
                      <a:pt x="641" y="1473"/>
                    </a:lnTo>
                    <a:lnTo>
                      <a:pt x="627" y="1473"/>
                    </a:lnTo>
                    <a:lnTo>
                      <a:pt x="609" y="1470"/>
                    </a:lnTo>
                    <a:lnTo>
                      <a:pt x="590" y="1464"/>
                    </a:lnTo>
                    <a:lnTo>
                      <a:pt x="574" y="1455"/>
                    </a:lnTo>
                    <a:lnTo>
                      <a:pt x="563" y="1447"/>
                    </a:lnTo>
                    <a:lnTo>
                      <a:pt x="552" y="1435"/>
                    </a:lnTo>
                    <a:lnTo>
                      <a:pt x="542" y="1425"/>
                    </a:lnTo>
                    <a:lnTo>
                      <a:pt x="533" y="1411"/>
                    </a:lnTo>
                    <a:lnTo>
                      <a:pt x="525" y="1397"/>
                    </a:lnTo>
                    <a:lnTo>
                      <a:pt x="519" y="1381"/>
                    </a:lnTo>
                    <a:lnTo>
                      <a:pt x="516" y="1363"/>
                    </a:lnTo>
                    <a:lnTo>
                      <a:pt x="515" y="1349"/>
                    </a:lnTo>
                    <a:lnTo>
                      <a:pt x="515" y="1330"/>
                    </a:lnTo>
                    <a:lnTo>
                      <a:pt x="516" y="1315"/>
                    </a:lnTo>
                    <a:lnTo>
                      <a:pt x="521" y="1298"/>
                    </a:lnTo>
                    <a:lnTo>
                      <a:pt x="525" y="1278"/>
                    </a:lnTo>
                    <a:lnTo>
                      <a:pt x="531" y="1259"/>
                    </a:lnTo>
                    <a:lnTo>
                      <a:pt x="534" y="1242"/>
                    </a:lnTo>
                    <a:lnTo>
                      <a:pt x="535" y="1227"/>
                    </a:lnTo>
                    <a:lnTo>
                      <a:pt x="534" y="1214"/>
                    </a:lnTo>
                    <a:lnTo>
                      <a:pt x="531" y="1202"/>
                    </a:lnTo>
                    <a:lnTo>
                      <a:pt x="522" y="1186"/>
                    </a:lnTo>
                    <a:lnTo>
                      <a:pt x="514" y="1175"/>
                    </a:lnTo>
                    <a:lnTo>
                      <a:pt x="503" y="1164"/>
                    </a:lnTo>
                    <a:lnTo>
                      <a:pt x="492" y="1155"/>
                    </a:lnTo>
                    <a:lnTo>
                      <a:pt x="480" y="1147"/>
                    </a:lnTo>
                    <a:lnTo>
                      <a:pt x="464" y="1141"/>
                    </a:lnTo>
                    <a:lnTo>
                      <a:pt x="449" y="1137"/>
                    </a:lnTo>
                    <a:lnTo>
                      <a:pt x="430" y="1132"/>
                    </a:lnTo>
                    <a:lnTo>
                      <a:pt x="413" y="1130"/>
                    </a:lnTo>
                    <a:lnTo>
                      <a:pt x="398" y="1126"/>
                    </a:lnTo>
                    <a:lnTo>
                      <a:pt x="379" y="1122"/>
                    </a:lnTo>
                    <a:lnTo>
                      <a:pt x="363" y="1116"/>
                    </a:lnTo>
                    <a:lnTo>
                      <a:pt x="344" y="1110"/>
                    </a:lnTo>
                    <a:lnTo>
                      <a:pt x="330" y="1104"/>
                    </a:lnTo>
                    <a:lnTo>
                      <a:pt x="318" y="1095"/>
                    </a:lnTo>
                    <a:lnTo>
                      <a:pt x="309" y="1082"/>
                    </a:lnTo>
                    <a:lnTo>
                      <a:pt x="302" y="1066"/>
                    </a:lnTo>
                    <a:lnTo>
                      <a:pt x="297" y="1045"/>
                    </a:lnTo>
                    <a:lnTo>
                      <a:pt x="296" y="1029"/>
                    </a:lnTo>
                    <a:lnTo>
                      <a:pt x="297" y="1010"/>
                    </a:lnTo>
                    <a:lnTo>
                      <a:pt x="299" y="995"/>
                    </a:lnTo>
                    <a:lnTo>
                      <a:pt x="297" y="977"/>
                    </a:lnTo>
                    <a:lnTo>
                      <a:pt x="292" y="964"/>
                    </a:lnTo>
                    <a:lnTo>
                      <a:pt x="282" y="949"/>
                    </a:lnTo>
                    <a:lnTo>
                      <a:pt x="273" y="940"/>
                    </a:lnTo>
                    <a:lnTo>
                      <a:pt x="261" y="930"/>
                    </a:lnTo>
                    <a:lnTo>
                      <a:pt x="246" y="924"/>
                    </a:lnTo>
                    <a:lnTo>
                      <a:pt x="228" y="918"/>
                    </a:lnTo>
                    <a:lnTo>
                      <a:pt x="209" y="916"/>
                    </a:lnTo>
                    <a:lnTo>
                      <a:pt x="193" y="914"/>
                    </a:lnTo>
                    <a:lnTo>
                      <a:pt x="176" y="914"/>
                    </a:lnTo>
                    <a:lnTo>
                      <a:pt x="160" y="916"/>
                    </a:lnTo>
                    <a:lnTo>
                      <a:pt x="144" y="917"/>
                    </a:lnTo>
                    <a:lnTo>
                      <a:pt x="128" y="919"/>
                    </a:lnTo>
                    <a:lnTo>
                      <a:pt x="113" y="921"/>
                    </a:lnTo>
                    <a:lnTo>
                      <a:pt x="87" y="921"/>
                    </a:lnTo>
                    <a:lnTo>
                      <a:pt x="70" y="920"/>
                    </a:lnTo>
                    <a:lnTo>
                      <a:pt x="52" y="916"/>
                    </a:lnTo>
                    <a:lnTo>
                      <a:pt x="39" y="909"/>
                    </a:lnTo>
                    <a:lnTo>
                      <a:pt x="26" y="899"/>
                    </a:lnTo>
                    <a:lnTo>
                      <a:pt x="16" y="887"/>
                    </a:lnTo>
                    <a:lnTo>
                      <a:pt x="10" y="875"/>
                    </a:lnTo>
                    <a:lnTo>
                      <a:pt x="3" y="851"/>
                    </a:lnTo>
                    <a:lnTo>
                      <a:pt x="2" y="826"/>
                    </a:lnTo>
                    <a:lnTo>
                      <a:pt x="1" y="800"/>
                    </a:lnTo>
                    <a:lnTo>
                      <a:pt x="0" y="769"/>
                    </a:lnTo>
                    <a:lnTo>
                      <a:pt x="2" y="742"/>
                    </a:lnTo>
                    <a:lnTo>
                      <a:pt x="3" y="713"/>
                    </a:lnTo>
                    <a:lnTo>
                      <a:pt x="4" y="686"/>
                    </a:lnTo>
                    <a:lnTo>
                      <a:pt x="6" y="659"/>
                    </a:lnTo>
                    <a:lnTo>
                      <a:pt x="9" y="638"/>
                    </a:lnTo>
                    <a:lnTo>
                      <a:pt x="12" y="615"/>
                    </a:lnTo>
                    <a:lnTo>
                      <a:pt x="16" y="597"/>
                    </a:lnTo>
                    <a:lnTo>
                      <a:pt x="23" y="586"/>
                    </a:lnTo>
                    <a:lnTo>
                      <a:pt x="32" y="574"/>
                    </a:lnTo>
                    <a:lnTo>
                      <a:pt x="42" y="567"/>
                    </a:lnTo>
                    <a:lnTo>
                      <a:pt x="54" y="559"/>
                    </a:lnTo>
                    <a:lnTo>
                      <a:pt x="66" y="556"/>
                    </a:lnTo>
                    <a:lnTo>
                      <a:pt x="80" y="553"/>
                    </a:lnTo>
                    <a:lnTo>
                      <a:pt x="99" y="552"/>
                    </a:lnTo>
                    <a:lnTo>
                      <a:pt x="116" y="553"/>
                    </a:lnTo>
                    <a:lnTo>
                      <a:pt x="139" y="556"/>
                    </a:lnTo>
                    <a:lnTo>
                      <a:pt x="159" y="558"/>
                    </a:lnTo>
                    <a:lnTo>
                      <a:pt x="176" y="559"/>
                    </a:lnTo>
                    <a:lnTo>
                      <a:pt x="199" y="560"/>
                    </a:lnTo>
                    <a:lnTo>
                      <a:pt x="223" y="556"/>
                    </a:lnTo>
                    <a:lnTo>
                      <a:pt x="243" y="552"/>
                    </a:lnTo>
                    <a:lnTo>
                      <a:pt x="261" y="545"/>
                    </a:lnTo>
                    <a:lnTo>
                      <a:pt x="274" y="538"/>
                    </a:lnTo>
                    <a:lnTo>
                      <a:pt x="287" y="526"/>
                    </a:lnTo>
                    <a:lnTo>
                      <a:pt x="296" y="511"/>
                    </a:lnTo>
                    <a:lnTo>
                      <a:pt x="302" y="497"/>
                    </a:lnTo>
                    <a:lnTo>
                      <a:pt x="304" y="481"/>
                    </a:lnTo>
                    <a:lnTo>
                      <a:pt x="303" y="470"/>
                    </a:lnTo>
                    <a:lnTo>
                      <a:pt x="302" y="448"/>
                    </a:lnTo>
                    <a:lnTo>
                      <a:pt x="303" y="426"/>
                    </a:lnTo>
                    <a:lnTo>
                      <a:pt x="308" y="409"/>
                    </a:lnTo>
                    <a:lnTo>
                      <a:pt x="313" y="393"/>
                    </a:lnTo>
                    <a:lnTo>
                      <a:pt x="320" y="382"/>
                    </a:lnTo>
                    <a:lnTo>
                      <a:pt x="335" y="370"/>
                    </a:lnTo>
                    <a:lnTo>
                      <a:pt x="351" y="362"/>
                    </a:lnTo>
                    <a:lnTo>
                      <a:pt x="370" y="355"/>
                    </a:lnTo>
                    <a:lnTo>
                      <a:pt x="390" y="350"/>
                    </a:lnTo>
                    <a:lnTo>
                      <a:pt x="407" y="346"/>
                    </a:lnTo>
                    <a:lnTo>
                      <a:pt x="428" y="343"/>
                    </a:lnTo>
                    <a:lnTo>
                      <a:pt x="448" y="339"/>
                    </a:lnTo>
                    <a:lnTo>
                      <a:pt x="471" y="332"/>
                    </a:lnTo>
                    <a:lnTo>
                      <a:pt x="493" y="323"/>
                    </a:lnTo>
                    <a:lnTo>
                      <a:pt x="512" y="308"/>
                    </a:lnTo>
                    <a:close/>
                  </a:path>
                </a:pathLst>
              </a:custGeom>
              <a:noFill/>
              <a:ln w="508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PE"/>
              </a:p>
            </p:txBody>
          </p:sp>
        </p:grpSp>
        <p:sp>
          <p:nvSpPr>
            <p:cNvPr id="46130" name="Freeform 50"/>
            <p:cNvSpPr>
              <a:spLocks/>
            </p:cNvSpPr>
            <p:nvPr/>
          </p:nvSpPr>
          <p:spPr bwMode="auto">
            <a:xfrm>
              <a:off x="1860" y="2220"/>
              <a:ext cx="1508" cy="16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" y="120"/>
                </a:cxn>
                <a:cxn ang="0">
                  <a:pos x="180" y="210"/>
                </a:cxn>
                <a:cxn ang="0">
                  <a:pos x="270" y="240"/>
                </a:cxn>
                <a:cxn ang="0">
                  <a:pos x="420" y="420"/>
                </a:cxn>
                <a:cxn ang="0">
                  <a:pos x="450" y="510"/>
                </a:cxn>
                <a:cxn ang="0">
                  <a:pos x="570" y="570"/>
                </a:cxn>
                <a:cxn ang="0">
                  <a:pos x="930" y="840"/>
                </a:cxn>
                <a:cxn ang="0">
                  <a:pos x="1080" y="1200"/>
                </a:cxn>
                <a:cxn ang="0">
                  <a:pos x="1170" y="1230"/>
                </a:cxn>
                <a:cxn ang="0">
                  <a:pos x="1380" y="1440"/>
                </a:cxn>
                <a:cxn ang="0">
                  <a:pos x="1410" y="1530"/>
                </a:cxn>
                <a:cxn ang="0">
                  <a:pos x="1500" y="1560"/>
                </a:cxn>
              </a:cxnLst>
              <a:rect l="0" t="0" r="r" b="b"/>
              <a:pathLst>
                <a:path w="1508" h="1653">
                  <a:moveTo>
                    <a:pt x="0" y="0"/>
                  </a:moveTo>
                  <a:cubicBezTo>
                    <a:pt x="104" y="35"/>
                    <a:pt x="96" y="11"/>
                    <a:pt x="150" y="120"/>
                  </a:cubicBezTo>
                  <a:cubicBezTo>
                    <a:pt x="164" y="148"/>
                    <a:pt x="158" y="188"/>
                    <a:pt x="180" y="210"/>
                  </a:cubicBezTo>
                  <a:cubicBezTo>
                    <a:pt x="202" y="232"/>
                    <a:pt x="240" y="230"/>
                    <a:pt x="270" y="240"/>
                  </a:cubicBezTo>
                  <a:cubicBezTo>
                    <a:pt x="336" y="568"/>
                    <a:pt x="228" y="267"/>
                    <a:pt x="420" y="420"/>
                  </a:cubicBezTo>
                  <a:cubicBezTo>
                    <a:pt x="445" y="440"/>
                    <a:pt x="428" y="488"/>
                    <a:pt x="450" y="510"/>
                  </a:cubicBezTo>
                  <a:cubicBezTo>
                    <a:pt x="482" y="542"/>
                    <a:pt x="530" y="550"/>
                    <a:pt x="570" y="570"/>
                  </a:cubicBezTo>
                  <a:cubicBezTo>
                    <a:pt x="676" y="729"/>
                    <a:pt x="749" y="780"/>
                    <a:pt x="930" y="840"/>
                  </a:cubicBezTo>
                  <a:cubicBezTo>
                    <a:pt x="952" y="905"/>
                    <a:pt x="1005" y="1140"/>
                    <a:pt x="1080" y="1200"/>
                  </a:cubicBezTo>
                  <a:cubicBezTo>
                    <a:pt x="1105" y="1220"/>
                    <a:pt x="1140" y="1220"/>
                    <a:pt x="1170" y="1230"/>
                  </a:cubicBezTo>
                  <a:cubicBezTo>
                    <a:pt x="1308" y="1436"/>
                    <a:pt x="1222" y="1387"/>
                    <a:pt x="1380" y="1440"/>
                  </a:cubicBezTo>
                  <a:cubicBezTo>
                    <a:pt x="1390" y="1470"/>
                    <a:pt x="1390" y="1505"/>
                    <a:pt x="1410" y="1530"/>
                  </a:cubicBezTo>
                  <a:cubicBezTo>
                    <a:pt x="1508" y="1653"/>
                    <a:pt x="1500" y="1610"/>
                    <a:pt x="1500" y="1560"/>
                  </a:cubicBezTo>
                </a:path>
              </a:pathLst>
            </a:custGeom>
            <a:noFill/>
            <a:ln w="952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PE"/>
            </a:p>
          </p:txBody>
        </p:sp>
      </p:grpSp>
      <p:sp>
        <p:nvSpPr>
          <p:cNvPr id="46131" name="Text Box 51"/>
          <p:cNvSpPr txBox="1">
            <a:spLocks noChangeArrowheads="1"/>
          </p:cNvSpPr>
          <p:nvPr/>
        </p:nvSpPr>
        <p:spPr bwMode="auto">
          <a:xfrm>
            <a:off x="2770312" y="1416968"/>
            <a:ext cx="3886200" cy="1447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s-ES" b="1">
                <a:latin typeface="Humanst521 BT" pitchFamily="34" charset="0"/>
              </a:rPr>
              <a:t>Integración Estructural:</a:t>
            </a:r>
          </a:p>
          <a:p>
            <a:pPr eaLnBrk="0" hangingPunct="0"/>
            <a:r>
              <a:rPr lang="es-ES">
                <a:latin typeface="Humanst521 BT" pitchFamily="34" charset="0"/>
              </a:rPr>
              <a:t>Es necesario  que la organización disponga del abanico de servicios necesarios para mantener y mejorar la salud de los ciudadanos</a:t>
            </a:r>
          </a:p>
        </p:txBody>
      </p:sp>
      <p:sp>
        <p:nvSpPr>
          <p:cNvPr id="46132" name="AutoShape 52"/>
          <p:cNvSpPr>
            <a:spLocks noChangeArrowheads="1"/>
          </p:cNvSpPr>
          <p:nvPr/>
        </p:nvSpPr>
        <p:spPr bwMode="auto">
          <a:xfrm>
            <a:off x="1932112" y="1874168"/>
            <a:ext cx="762000" cy="228600"/>
          </a:xfrm>
          <a:prstGeom prst="leftArrow">
            <a:avLst>
              <a:gd name="adj1" fmla="val 50000"/>
              <a:gd name="adj2" fmla="val 83333"/>
            </a:avLst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PE"/>
          </a:p>
        </p:txBody>
      </p:sp>
      <p:sp>
        <p:nvSpPr>
          <p:cNvPr id="46133" name="AutoShape 53"/>
          <p:cNvSpPr>
            <a:spLocks noChangeArrowheads="1"/>
          </p:cNvSpPr>
          <p:nvPr/>
        </p:nvSpPr>
        <p:spPr bwMode="auto">
          <a:xfrm rot="-1525133">
            <a:off x="1486025" y="3063206"/>
            <a:ext cx="1143000" cy="228600"/>
          </a:xfrm>
          <a:prstGeom prst="leftArrow">
            <a:avLst>
              <a:gd name="adj1" fmla="val 50000"/>
              <a:gd name="adj2" fmla="val 125000"/>
            </a:avLst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PE"/>
          </a:p>
        </p:txBody>
      </p: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6427912" y="1416968"/>
            <a:ext cx="2286000" cy="1600200"/>
            <a:chOff x="11603" y="1804"/>
            <a:chExt cx="4138" cy="2299"/>
          </a:xfrm>
        </p:grpSpPr>
        <p:sp>
          <p:nvSpPr>
            <p:cNvPr id="46135" name="AutoShape 55"/>
            <p:cNvSpPr>
              <a:spLocks noChangeArrowheads="1"/>
            </p:cNvSpPr>
            <p:nvPr/>
          </p:nvSpPr>
          <p:spPr bwMode="auto">
            <a:xfrm>
              <a:off x="12683" y="3023"/>
              <a:ext cx="1440" cy="1080"/>
            </a:xfrm>
            <a:prstGeom prst="downArrow">
              <a:avLst>
                <a:gd name="adj1" fmla="val 45833"/>
                <a:gd name="adj2" fmla="val 36111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PE"/>
            </a:p>
          </p:txBody>
        </p:sp>
        <p:sp>
          <p:nvSpPr>
            <p:cNvPr id="46136" name="AutoShape 56"/>
            <p:cNvSpPr>
              <a:spLocks noChangeArrowheads="1"/>
            </p:cNvSpPr>
            <p:nvPr/>
          </p:nvSpPr>
          <p:spPr bwMode="auto">
            <a:xfrm>
              <a:off x="11603" y="2145"/>
              <a:ext cx="1440" cy="1260"/>
            </a:xfrm>
            <a:prstGeom prst="leftArrow">
              <a:avLst>
                <a:gd name="adj1" fmla="val 40472"/>
                <a:gd name="adj2" fmla="val 40476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PE"/>
            </a:p>
          </p:txBody>
        </p:sp>
        <p:sp>
          <p:nvSpPr>
            <p:cNvPr id="46137" name="Oval 57"/>
            <p:cNvSpPr>
              <a:spLocks noChangeArrowheads="1"/>
            </p:cNvSpPr>
            <p:nvPr/>
          </p:nvSpPr>
          <p:spPr bwMode="auto">
            <a:xfrm>
              <a:off x="12501" y="1804"/>
              <a:ext cx="3240" cy="1620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PE"/>
            </a:p>
          </p:txBody>
        </p:sp>
      </p:grpSp>
      <p:sp>
        <p:nvSpPr>
          <p:cNvPr id="46138" name="Text Box 58"/>
          <p:cNvSpPr txBox="1">
            <a:spLocks noChangeArrowheads="1"/>
          </p:cNvSpPr>
          <p:nvPr/>
        </p:nvSpPr>
        <p:spPr bwMode="auto">
          <a:xfrm>
            <a:off x="6961312" y="1645568"/>
            <a:ext cx="17446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a-ES" sz="1600" b="1">
                <a:latin typeface="Humanst521 BT" pitchFamily="34" charset="0"/>
              </a:rPr>
              <a:t>INTEGRACIÓN VERTICAL</a:t>
            </a:r>
          </a:p>
        </p:txBody>
      </p:sp>
      <p:sp>
        <p:nvSpPr>
          <p:cNvPr id="46139" name="Rectangle 5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8152"/>
          </a:xfr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_tradnl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Integración vertical de servicios</a:t>
            </a:r>
            <a:endParaRPr lang="en-GB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46140" name="AutoShape 60"/>
          <p:cNvSpPr>
            <a:spLocks noChangeArrowheads="1"/>
          </p:cNvSpPr>
          <p:nvPr/>
        </p:nvSpPr>
        <p:spPr bwMode="auto">
          <a:xfrm>
            <a:off x="4522912" y="4769768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PE"/>
          </a:p>
        </p:txBody>
      </p:sp>
      <p:sp>
        <p:nvSpPr>
          <p:cNvPr id="46141" name="AutoShape 61"/>
          <p:cNvSpPr>
            <a:spLocks noChangeArrowheads="1"/>
          </p:cNvSpPr>
          <p:nvPr/>
        </p:nvSpPr>
        <p:spPr bwMode="auto">
          <a:xfrm rot="-3600906">
            <a:off x="2465512" y="3398168"/>
            <a:ext cx="1143000" cy="228600"/>
          </a:xfrm>
          <a:prstGeom prst="leftArrow">
            <a:avLst>
              <a:gd name="adj1" fmla="val 50000"/>
              <a:gd name="adj2" fmla="val 125000"/>
            </a:avLst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PE"/>
          </a:p>
        </p:txBody>
      </p:sp>
      <p:sp>
        <p:nvSpPr>
          <p:cNvPr id="46142" name="Text Box 62"/>
          <p:cNvSpPr txBox="1">
            <a:spLocks noChangeArrowheads="1"/>
          </p:cNvSpPr>
          <p:nvPr/>
        </p:nvSpPr>
        <p:spPr bwMode="auto">
          <a:xfrm>
            <a:off x="3684712" y="3017168"/>
            <a:ext cx="4343400" cy="1752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s-ES" b="1">
                <a:latin typeface="Humanst521 BT" pitchFamily="34" charset="0"/>
              </a:rPr>
              <a:t>Integración Funcional:</a:t>
            </a:r>
          </a:p>
          <a:p>
            <a:pPr eaLnBrk="0" hangingPunct="0"/>
            <a:r>
              <a:rPr lang="es-ES">
                <a:latin typeface="Humanst521 BT" pitchFamily="34" charset="0"/>
              </a:rPr>
              <a:t>Se refiere a la coordinación efectiva de los servicios. El flujo de pacientes entre </a:t>
            </a:r>
            <a:r>
              <a:rPr lang="es-MX">
                <a:latin typeface="Humanst521 BT" pitchFamily="34" charset="0"/>
              </a:rPr>
              <a:t>instituciones de salud</a:t>
            </a:r>
            <a:r>
              <a:rPr lang="es-ES">
                <a:latin typeface="Humanst521 BT" pitchFamily="34" charset="0"/>
              </a:rPr>
              <a:t> se ha de hacer de manera análoga al de productos intermedios entre empresas.</a:t>
            </a:r>
          </a:p>
        </p:txBody>
      </p:sp>
      <p:sp>
        <p:nvSpPr>
          <p:cNvPr id="46143" name="AutoShape 63"/>
          <p:cNvSpPr>
            <a:spLocks noChangeArrowheads="1"/>
          </p:cNvSpPr>
          <p:nvPr/>
        </p:nvSpPr>
        <p:spPr bwMode="auto">
          <a:xfrm>
            <a:off x="6808912" y="4769768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PE"/>
          </a:p>
        </p:txBody>
      </p:sp>
      <p:sp>
        <p:nvSpPr>
          <p:cNvPr id="64" name="63 CuadroTexto"/>
          <p:cNvSpPr txBox="1"/>
          <p:nvPr/>
        </p:nvSpPr>
        <p:spPr>
          <a:xfrm>
            <a:off x="0" y="6211669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b="1" dirty="0" smtClean="0">
                <a:latin typeface="Arial Narrow" pitchFamily="34" charset="0"/>
              </a:rPr>
              <a:t>La integración vertical es cuando dos eslabones que corresponden a procesos distintos están integrados dentro de una misma empresa</a:t>
            </a:r>
            <a:endParaRPr lang="es-PE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07504" y="764704"/>
            <a:ext cx="8892480" cy="587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s-PE" sz="2400" b="1" smtClean="0">
                <a:latin typeface="Arial Narrow" pitchFamily="34" charset="0"/>
              </a:rPr>
              <a:t>Se efectúa entre instituciones que pertenecen a diferentes niveles de atención. Sus objetivos son:</a:t>
            </a:r>
            <a:endParaRPr lang="es-PE" sz="2400" b="1" i="1" smtClean="0">
              <a:latin typeface="Arial Narrow" pitchFamily="34" charset="0"/>
            </a:endParaRPr>
          </a:p>
          <a:p>
            <a:pPr marL="381000" lvl="1" indent="-190500" algn="just" eaLnBrk="0" hangingPunct="0">
              <a:lnSpc>
                <a:spcPct val="120000"/>
              </a:lnSpc>
              <a:spcBef>
                <a:spcPct val="15000"/>
              </a:spcBef>
              <a:buFontTx/>
              <a:buChar char="-"/>
            </a:pPr>
            <a:r>
              <a:rPr lang="es-PE" sz="2400" smtClean="0">
                <a:latin typeface="Arial Narrow" pitchFamily="34" charset="0"/>
              </a:rPr>
              <a:t>Creación de </a:t>
            </a:r>
            <a:r>
              <a:rPr lang="es-PE" sz="2400" b="1" smtClean="0">
                <a:latin typeface="Arial Narrow" pitchFamily="34" charset="0"/>
              </a:rPr>
              <a:t>sistemas de atención integrales</a:t>
            </a:r>
            <a:r>
              <a:rPr lang="es-PE" sz="2400" smtClean="0">
                <a:latin typeface="Arial Narrow" pitchFamily="34" charset="0"/>
              </a:rPr>
              <a:t>, con capacidad de proveer servicios en base a la continuidad  de la atención sanitaria</a:t>
            </a:r>
          </a:p>
          <a:p>
            <a:pPr marL="381000" lvl="1" indent="-190500" algn="just" eaLnBrk="0" hangingPunct="0">
              <a:lnSpc>
                <a:spcPct val="120000"/>
              </a:lnSpc>
              <a:spcBef>
                <a:spcPct val="15000"/>
              </a:spcBef>
              <a:spcAft>
                <a:spcPts val="600"/>
              </a:spcAft>
              <a:buFontTx/>
              <a:buChar char="-"/>
            </a:pPr>
            <a:r>
              <a:rPr lang="es-PE" sz="2400" smtClean="0">
                <a:latin typeface="Arial Narrow" pitchFamily="34" charset="0"/>
              </a:rPr>
              <a:t>Mejora de la </a:t>
            </a:r>
            <a:r>
              <a:rPr lang="es-PE" sz="2400" b="1" smtClean="0">
                <a:latin typeface="Arial Narrow" pitchFamily="34" charset="0"/>
              </a:rPr>
              <a:t>satisfacción del usuario</a:t>
            </a:r>
            <a:r>
              <a:rPr lang="es-PE" sz="2400" smtClean="0">
                <a:latin typeface="Arial Narrow" pitchFamily="34" charset="0"/>
              </a:rPr>
              <a:t>, que percibe que al sistema de manera integral  (no parcelada), homogénea y personalizada.</a:t>
            </a:r>
          </a:p>
          <a:p>
            <a:pPr marL="381000" lvl="1" indent="-190500" algn="just" eaLnBrk="0" hangingPunct="0">
              <a:lnSpc>
                <a:spcPct val="120000"/>
              </a:lnSpc>
              <a:spcBef>
                <a:spcPct val="15000"/>
              </a:spcBef>
              <a:spcAft>
                <a:spcPts val="600"/>
              </a:spcAft>
              <a:buFontTx/>
              <a:buChar char="-"/>
            </a:pPr>
            <a:r>
              <a:rPr lang="es-PE" sz="2400" smtClean="0">
                <a:latin typeface="Arial Narrow" pitchFamily="34" charset="0"/>
              </a:rPr>
              <a:t>Mejora de la </a:t>
            </a:r>
            <a:r>
              <a:rPr lang="es-PE" sz="2400" b="1" smtClean="0">
                <a:latin typeface="Arial Narrow" pitchFamily="34" charset="0"/>
              </a:rPr>
              <a:t>satisfacción del profesional</a:t>
            </a:r>
            <a:r>
              <a:rPr lang="es-PE" sz="2400" smtClean="0">
                <a:latin typeface="Arial Narrow" pitchFamily="34" charset="0"/>
              </a:rPr>
              <a:t>: agilidad de los flujos de trabajo, visión integral de la asistencia, evita duplicidades y otras situaciones que generen frustración entre los profesionales.</a:t>
            </a:r>
          </a:p>
          <a:p>
            <a:pPr marL="381000" lvl="1" indent="-190500" algn="just" eaLnBrk="0" hangingPunct="0">
              <a:lnSpc>
                <a:spcPct val="120000"/>
              </a:lnSpc>
              <a:spcBef>
                <a:spcPct val="15000"/>
              </a:spcBef>
              <a:spcAft>
                <a:spcPts val="600"/>
              </a:spcAft>
              <a:buFontTx/>
              <a:buChar char="-"/>
            </a:pPr>
            <a:r>
              <a:rPr lang="es-PE" sz="2400" smtClean="0">
                <a:latin typeface="Arial Narrow" pitchFamily="34" charset="0"/>
              </a:rPr>
              <a:t>Mejora de la </a:t>
            </a:r>
            <a:r>
              <a:rPr lang="es-PE" sz="2400" b="1" smtClean="0">
                <a:latin typeface="Arial Narrow" pitchFamily="34" charset="0"/>
              </a:rPr>
              <a:t>eficiencia</a:t>
            </a:r>
            <a:r>
              <a:rPr lang="es-PE" sz="2400" smtClean="0">
                <a:latin typeface="Arial Narrow" pitchFamily="34" charset="0"/>
              </a:rPr>
              <a:t>: redistribución de recursos y actividades, disminución de costos de transacción. </a:t>
            </a:r>
          </a:p>
          <a:p>
            <a:pPr marL="381000" lvl="1" indent="-190500" algn="just" eaLnBrk="0" hangingPunct="0">
              <a:lnSpc>
                <a:spcPct val="120000"/>
              </a:lnSpc>
              <a:spcBef>
                <a:spcPct val="15000"/>
              </a:spcBef>
              <a:spcAft>
                <a:spcPts val="600"/>
              </a:spcAft>
              <a:buFontTx/>
              <a:buChar char="-"/>
            </a:pPr>
            <a:r>
              <a:rPr lang="es-PE" sz="2400" smtClean="0">
                <a:latin typeface="Arial Narrow" pitchFamily="34" charset="0"/>
              </a:rPr>
              <a:t>Mejora de la </a:t>
            </a:r>
            <a:r>
              <a:rPr lang="es-PE" sz="2400" b="1" smtClean="0">
                <a:latin typeface="Arial Narrow" pitchFamily="34" charset="0"/>
              </a:rPr>
              <a:t>efectividad</a:t>
            </a:r>
            <a:r>
              <a:rPr lang="es-PE" sz="2400" smtClean="0">
                <a:latin typeface="Arial Narrow" pitchFamily="34" charset="0"/>
              </a:rPr>
              <a:t>.</a:t>
            </a:r>
            <a:endParaRPr lang="es-PE" sz="2400">
              <a:latin typeface="Arial Narrow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692696"/>
          </a:xfr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_tradnl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Integración  vertical</a:t>
            </a:r>
            <a:endParaRPr lang="en-GB" sz="40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07504" y="1163935"/>
            <a:ext cx="9036496" cy="555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s-PE" sz="2800" b="1" smtClean="0">
                <a:latin typeface="Arial Narrow" pitchFamily="34" charset="0"/>
              </a:rPr>
              <a:t>Tiene  lugar entre instituciones pertenecientes al mismo nivel de atención (grupos de hospitales, de centros de atención primaria, etc.) los objetivos perseguidos son:</a:t>
            </a:r>
            <a:endParaRPr lang="es-PE" sz="2400" b="1" i="1" smtClean="0">
              <a:latin typeface="Arial Narrow" pitchFamily="34" charset="0"/>
            </a:endParaRPr>
          </a:p>
          <a:p>
            <a:pPr marL="762000" lvl="2" indent="-190500" algn="just" eaLnBrk="0" hangingPunct="0"/>
            <a:endParaRPr lang="es-PE" sz="2400" b="1" i="1" smtClean="0">
              <a:latin typeface="Arial Narrow" pitchFamily="34" charset="0"/>
            </a:endParaRPr>
          </a:p>
          <a:p>
            <a:pPr marL="190500" lvl="1" indent="190500" algn="just" eaLnBrk="0" hangingPunct="0">
              <a:spcAft>
                <a:spcPts val="600"/>
              </a:spcAft>
              <a:buFontTx/>
              <a:buChar char="•"/>
            </a:pPr>
            <a:r>
              <a:rPr lang="es-PE" sz="2400" b="1" smtClean="0">
                <a:latin typeface="Arial Narrow" pitchFamily="34" charset="0"/>
              </a:rPr>
              <a:t>ALCANZAR UNA DIMENSIÓN DE MAYOR DESARROLLO:</a:t>
            </a:r>
          </a:p>
          <a:p>
            <a:pPr marL="762000" lvl="2" indent="-190500" algn="just" eaLnBrk="0" hangingPunct="0">
              <a:spcBef>
                <a:spcPct val="10000"/>
              </a:spcBef>
              <a:spcAft>
                <a:spcPts val="600"/>
              </a:spcAft>
              <a:buFontTx/>
              <a:buChar char="-"/>
            </a:pPr>
            <a:r>
              <a:rPr lang="es-PE" sz="2400" b="1" smtClean="0">
                <a:latin typeface="Arial Narrow" pitchFamily="34" charset="0"/>
              </a:rPr>
              <a:t>Mejoras en la eficiencia (economías de escala)</a:t>
            </a:r>
          </a:p>
          <a:p>
            <a:pPr marL="762000" lvl="2" indent="-190500" algn="just" eaLnBrk="0" hangingPunct="0">
              <a:spcBef>
                <a:spcPct val="10000"/>
              </a:spcBef>
              <a:spcAft>
                <a:spcPts val="600"/>
              </a:spcAft>
              <a:buFontTx/>
              <a:buChar char="-"/>
            </a:pPr>
            <a:r>
              <a:rPr lang="es-PE" sz="2400" b="1" smtClean="0">
                <a:latin typeface="Arial Narrow" pitchFamily="34" charset="0"/>
              </a:rPr>
              <a:t>Palanca estratégica para obtener recursos: atracción de profesionales, inversiones en equipamientos, etc.</a:t>
            </a:r>
          </a:p>
          <a:p>
            <a:pPr marL="762000" lvl="2" indent="-190500" algn="just" eaLnBrk="0" hangingPunct="0">
              <a:spcBef>
                <a:spcPct val="10000"/>
              </a:spcBef>
              <a:buFontTx/>
              <a:buChar char="-"/>
            </a:pPr>
            <a:r>
              <a:rPr lang="es-PE" sz="2400" b="1" smtClean="0">
                <a:latin typeface="Arial Narrow" pitchFamily="34" charset="0"/>
              </a:rPr>
              <a:t>Desarrollar y fortalecer el nivel de atención</a:t>
            </a:r>
            <a:r>
              <a:rPr lang="es-PE" b="1" smtClean="0">
                <a:latin typeface="Arial Narrow" pitchFamily="34" charset="0"/>
              </a:rPr>
              <a:t>.</a:t>
            </a:r>
            <a:endParaRPr lang="es-PE" b="1" smtClean="0">
              <a:solidFill>
                <a:schemeClr val="accent2"/>
              </a:solidFill>
              <a:latin typeface="Arial Narrow" pitchFamily="34" charset="0"/>
            </a:endParaRPr>
          </a:p>
          <a:p>
            <a:pPr lvl="3" algn="just" eaLnBrk="0" hangingPunct="0">
              <a:spcAft>
                <a:spcPts val="600"/>
              </a:spcAft>
              <a:buFontTx/>
              <a:buChar char="-"/>
            </a:pPr>
            <a:endParaRPr lang="es-PE" b="1" smtClean="0">
              <a:solidFill>
                <a:srgbClr val="000066"/>
              </a:solidFill>
              <a:latin typeface="Arial Narrow" pitchFamily="34" charset="0"/>
            </a:endParaRPr>
          </a:p>
          <a:p>
            <a:pPr marL="190500" lvl="1" indent="190500" algn="just" eaLnBrk="0" hangingPunct="0">
              <a:spcAft>
                <a:spcPts val="600"/>
              </a:spcAft>
              <a:buFontTx/>
              <a:buChar char="•"/>
            </a:pPr>
            <a:r>
              <a:rPr lang="es-PE" sz="2400" b="1" smtClean="0">
                <a:latin typeface="Arial Narrow" pitchFamily="34" charset="0"/>
              </a:rPr>
              <a:t>ORDENAR LOS SERVICIOS EXISTENTES:</a:t>
            </a:r>
          </a:p>
          <a:p>
            <a:pPr marL="762000" lvl="2" indent="-190500" algn="just" eaLnBrk="0" hangingPunct="0">
              <a:spcBef>
                <a:spcPct val="10000"/>
              </a:spcBef>
              <a:buFontTx/>
              <a:buChar char="-"/>
            </a:pPr>
            <a:r>
              <a:rPr lang="es-PE" sz="2400" b="1" smtClean="0">
                <a:latin typeface="Arial Narrow" pitchFamily="34" charset="0"/>
              </a:rPr>
              <a:t>Redistribuir flujos y permitir un mejor acceso de los pacientes.</a:t>
            </a:r>
          </a:p>
          <a:p>
            <a:pPr marL="762000" lvl="2" indent="-190500" algn="just" eaLnBrk="0" hangingPunct="0">
              <a:spcBef>
                <a:spcPct val="10000"/>
              </a:spcBef>
              <a:buFontTx/>
              <a:buChar char="-"/>
            </a:pPr>
            <a:r>
              <a:rPr lang="es-PE" sz="2400" b="1" smtClean="0">
                <a:latin typeface="Arial Narrow" pitchFamily="34" charset="0"/>
              </a:rPr>
              <a:t>Evitar duplicidades y mejorar la eficiencia global.</a:t>
            </a:r>
            <a:endParaRPr lang="es-PE" sz="2400" b="1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_tradnl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Integración  horizontal</a:t>
            </a:r>
            <a:endParaRPr lang="en-GB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4899844" y="1628800"/>
            <a:ext cx="3920628" cy="4390752"/>
          </a:xfrm>
          <a:prstGeom prst="rect">
            <a:avLst/>
          </a:prstGeom>
          <a:solidFill>
            <a:srgbClr val="F8EAA6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s-PE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4932040" y="1630536"/>
            <a:ext cx="37973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000" b="1" dirty="0">
                <a:solidFill>
                  <a:srgbClr val="000066"/>
                </a:solidFill>
                <a:latin typeface="Humanst521 BT" pitchFamily="34" charset="0"/>
              </a:rPr>
              <a:t>1.-</a:t>
            </a:r>
            <a:r>
              <a:rPr lang="es-ES_tradnl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umanst521 BT" pitchFamily="34" charset="0"/>
              </a:rPr>
              <a:t> </a:t>
            </a:r>
            <a:r>
              <a:rPr lang="es-ES_tradnl" sz="2000" b="1" dirty="0" smtClean="0">
                <a:solidFill>
                  <a:srgbClr val="000066"/>
                </a:solidFill>
                <a:latin typeface="Humanst521 BT" pitchFamily="34" charset="0"/>
              </a:rPr>
              <a:t>COORDINACIÓN             </a:t>
            </a:r>
          </a:p>
          <a:p>
            <a:pPr eaLnBrk="0" hangingPunct="0"/>
            <a:r>
              <a:rPr lang="es-ES_tradnl" sz="2000" b="1" dirty="0" smtClean="0">
                <a:solidFill>
                  <a:srgbClr val="000066"/>
                </a:solidFill>
                <a:latin typeface="Humanst521 BT" pitchFamily="34" charset="0"/>
              </a:rPr>
              <a:t>     HORIZONTAL</a:t>
            </a:r>
            <a:r>
              <a:rPr lang="es-ES_tradnl" sz="2000" b="1" dirty="0">
                <a:solidFill>
                  <a:srgbClr val="000066"/>
                </a:solidFill>
                <a:latin typeface="Humanst521 BT" pitchFamily="34" charset="0"/>
              </a:rPr>
              <a:t>:</a:t>
            </a:r>
            <a:endParaRPr lang="es-ES_tradnl" sz="2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umanst521 BT" pitchFamily="34" charset="0"/>
            </a:endParaRPr>
          </a:p>
          <a:p>
            <a:pPr marL="381000" lvl="1" indent="-190500" eaLnBrk="0" hangingPunct="0">
              <a:spcAft>
                <a:spcPct val="20000"/>
              </a:spcAft>
              <a:buFontTx/>
              <a:buChar char="•"/>
            </a:pPr>
            <a:r>
              <a:rPr lang="ca-ES" b="1" dirty="0">
                <a:solidFill>
                  <a:srgbClr val="000066"/>
                </a:solidFill>
                <a:latin typeface="Humanst521 BT" pitchFamily="34" charset="0"/>
              </a:rPr>
              <a:t>Colaboración asistencial</a:t>
            </a:r>
            <a:endParaRPr lang="es-ES_tradnl" b="1" dirty="0">
              <a:solidFill>
                <a:srgbClr val="000066"/>
              </a:solidFill>
              <a:latin typeface="Humanst521 BT" pitchFamily="34" charset="0"/>
            </a:endParaRPr>
          </a:p>
          <a:p>
            <a:pPr marL="381000" lvl="1" indent="-190500" eaLnBrk="0" hangingPunct="0">
              <a:spcAft>
                <a:spcPct val="20000"/>
              </a:spcAft>
              <a:buFontTx/>
              <a:buChar char="•"/>
            </a:pPr>
            <a:r>
              <a:rPr lang="ca-ES" b="1" dirty="0">
                <a:solidFill>
                  <a:srgbClr val="000066"/>
                </a:solidFill>
                <a:latin typeface="Humanst521 BT" pitchFamily="34" charset="0"/>
              </a:rPr>
              <a:t>Gestión conjunta</a:t>
            </a:r>
            <a:endParaRPr lang="es-ES_tradnl" b="1" dirty="0">
              <a:solidFill>
                <a:srgbClr val="000066"/>
              </a:solidFill>
              <a:latin typeface="Humanst521 BT" pitchFamily="34" charset="0"/>
            </a:endParaRPr>
          </a:p>
          <a:p>
            <a:pPr marL="381000" lvl="1" indent="-190500" eaLnBrk="0" hangingPunct="0">
              <a:spcAft>
                <a:spcPct val="20000"/>
              </a:spcAft>
              <a:buFontTx/>
              <a:buChar char="•"/>
            </a:pPr>
            <a:r>
              <a:rPr lang="es-ES_tradnl" b="1" dirty="0">
                <a:solidFill>
                  <a:srgbClr val="000066"/>
                </a:solidFill>
                <a:latin typeface="Humanst521 BT" pitchFamily="34" charset="0"/>
              </a:rPr>
              <a:t>Unificación de servicios o centros</a:t>
            </a:r>
          </a:p>
          <a:p>
            <a:pPr eaLnBrk="0" hangingPunct="0">
              <a:spcBef>
                <a:spcPct val="100000"/>
              </a:spcBef>
              <a:spcAft>
                <a:spcPct val="60000"/>
              </a:spcAft>
            </a:pPr>
            <a:r>
              <a:rPr lang="es-ES_tradnl" sz="2000" b="1" dirty="0">
                <a:solidFill>
                  <a:srgbClr val="000066"/>
                </a:solidFill>
                <a:latin typeface="Humanst521 BT" pitchFamily="34" charset="0"/>
              </a:rPr>
              <a:t>2.- INTEGRACIÓN VERTICAL:</a:t>
            </a:r>
            <a:endParaRPr lang="ca-ES" sz="2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umanst521 BT" pitchFamily="34" charset="0"/>
            </a:endParaRPr>
          </a:p>
          <a:p>
            <a:pPr marL="381000" lvl="1" indent="-190500" eaLnBrk="0" hangingPunct="0">
              <a:spcAft>
                <a:spcPct val="20000"/>
              </a:spcAft>
              <a:buFontTx/>
              <a:buChar char="•"/>
            </a:pPr>
            <a:r>
              <a:rPr lang="ca-ES" b="1" dirty="0">
                <a:solidFill>
                  <a:srgbClr val="000066"/>
                </a:solidFill>
                <a:latin typeface="Humanst521 BT" pitchFamily="34" charset="0"/>
              </a:rPr>
              <a:t>Coordinación entre niveles</a:t>
            </a:r>
            <a:endParaRPr lang="es-ES_tradnl" b="1" dirty="0">
              <a:solidFill>
                <a:srgbClr val="000066"/>
              </a:solidFill>
              <a:latin typeface="Humanst521 BT" pitchFamily="34" charset="0"/>
            </a:endParaRPr>
          </a:p>
          <a:p>
            <a:pPr marL="381000" lvl="1" indent="-190500" eaLnBrk="0" hangingPunct="0">
              <a:spcAft>
                <a:spcPct val="20000"/>
              </a:spcAft>
              <a:buFontTx/>
              <a:buChar char="•"/>
            </a:pPr>
            <a:r>
              <a:rPr lang="ca-ES" b="1" dirty="0">
                <a:solidFill>
                  <a:srgbClr val="000066"/>
                </a:solidFill>
                <a:latin typeface="Humanst521 BT" pitchFamily="34" charset="0"/>
              </a:rPr>
              <a:t>Gestión de</a:t>
            </a:r>
            <a:r>
              <a:rPr lang="es-ES_tradnl" b="1" dirty="0">
                <a:solidFill>
                  <a:srgbClr val="000066"/>
                </a:solidFill>
                <a:latin typeface="Humanst521 BT" pitchFamily="34" charset="0"/>
              </a:rPr>
              <a:t> </a:t>
            </a:r>
            <a:r>
              <a:rPr lang="ca-ES" b="1" dirty="0">
                <a:solidFill>
                  <a:srgbClr val="000066"/>
                </a:solidFill>
                <a:latin typeface="Humanst521 BT" pitchFamily="34" charset="0"/>
              </a:rPr>
              <a:t>l</a:t>
            </a:r>
            <a:r>
              <a:rPr lang="es-ES_tradnl" b="1" dirty="0">
                <a:solidFill>
                  <a:srgbClr val="000066"/>
                </a:solidFill>
                <a:latin typeface="Humanst521 BT" pitchFamily="34" charset="0"/>
              </a:rPr>
              <a:t>a</a:t>
            </a:r>
            <a:r>
              <a:rPr lang="ca-ES" b="1" dirty="0">
                <a:solidFill>
                  <a:srgbClr val="000066"/>
                </a:solidFill>
                <a:latin typeface="Humanst521 BT" pitchFamily="34" charset="0"/>
              </a:rPr>
              <a:t> continu</a:t>
            </a:r>
            <a:r>
              <a:rPr lang="es-ES_tradnl" b="1" dirty="0" err="1">
                <a:solidFill>
                  <a:srgbClr val="000066"/>
                </a:solidFill>
                <a:latin typeface="Humanst521 BT" pitchFamily="34" charset="0"/>
              </a:rPr>
              <a:t>idad</a:t>
            </a:r>
            <a:r>
              <a:rPr lang="ca-ES" b="1" dirty="0">
                <a:solidFill>
                  <a:srgbClr val="000066"/>
                </a:solidFill>
                <a:latin typeface="Humanst521 BT" pitchFamily="34" charset="0"/>
              </a:rPr>
              <a:t> asistencial</a:t>
            </a:r>
          </a:p>
          <a:p>
            <a:pPr marL="381000" lvl="1" indent="-190500" eaLnBrk="0" hangingPunct="0">
              <a:spcAft>
                <a:spcPct val="20000"/>
              </a:spcAft>
              <a:buFontTx/>
              <a:buChar char="•"/>
            </a:pPr>
            <a:r>
              <a:rPr lang="ca-ES" b="1" dirty="0">
                <a:solidFill>
                  <a:srgbClr val="000066"/>
                </a:solidFill>
                <a:latin typeface="Humanst521 BT" pitchFamily="34" charset="0"/>
              </a:rPr>
              <a:t>Integración territorial de </a:t>
            </a:r>
            <a:r>
              <a:rPr lang="es-ES_tradnl" b="1" dirty="0">
                <a:solidFill>
                  <a:srgbClr val="000066"/>
                </a:solidFill>
                <a:latin typeface="Humanst521 BT" pitchFamily="34" charset="0"/>
              </a:rPr>
              <a:t>r</a:t>
            </a:r>
            <a:r>
              <a:rPr lang="ca-ES" b="1" dirty="0">
                <a:solidFill>
                  <a:srgbClr val="000066"/>
                </a:solidFill>
                <a:latin typeface="Humanst521 BT" pitchFamily="34" charset="0"/>
              </a:rPr>
              <a:t>ecursos</a:t>
            </a:r>
            <a:endParaRPr lang="es-ES_tradnl" b="1" dirty="0">
              <a:solidFill>
                <a:srgbClr val="000066"/>
              </a:solidFill>
              <a:latin typeface="Humanst521 BT" pitchFamily="34" charset="0"/>
            </a:endParaRP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959669" y="4524400"/>
            <a:ext cx="1266825" cy="8382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s-PE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813619" y="1628800"/>
            <a:ext cx="1835150" cy="4114800"/>
          </a:xfrm>
          <a:prstGeom prst="rect">
            <a:avLst/>
          </a:prstGeom>
          <a:noFill/>
          <a:ln w="28575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E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467544" y="3457600"/>
            <a:ext cx="4384675" cy="990600"/>
          </a:xfrm>
          <a:prstGeom prst="rect">
            <a:avLst/>
          </a:prstGeom>
          <a:noFill/>
          <a:ln w="28575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E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043608" y="1705000"/>
            <a:ext cx="1358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ca-ES" b="1" dirty="0">
                <a:latin typeface="Humanst521 BT" pitchFamily="34" charset="0"/>
              </a:rPr>
              <a:t>Diferentes niveles de atención</a:t>
            </a: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1734369" y="2619400"/>
            <a:ext cx="0" cy="7620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PE"/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813619" y="3610000"/>
            <a:ext cx="1828800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ca-ES" b="1">
                <a:solidFill>
                  <a:srgbClr val="000066"/>
                </a:solidFill>
                <a:latin typeface="Humanst521 BT" pitchFamily="34" charset="0"/>
              </a:rPr>
              <a:t>INTEGRACIÓN</a:t>
            </a:r>
          </a:p>
          <a:p>
            <a:pPr algn="ctr" eaLnBrk="0" hangingPunct="0"/>
            <a:r>
              <a:rPr lang="ca-ES" b="1">
                <a:solidFill>
                  <a:srgbClr val="000066"/>
                </a:solidFill>
                <a:latin typeface="Humanst521 BT" pitchFamily="34" charset="0"/>
              </a:rPr>
              <a:t>VERTICAL</a:t>
            </a:r>
            <a:endParaRPr lang="ca-ES" sz="20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umanst521 BT" pitchFamily="34" charset="0"/>
            </a:endParaRP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2718619" y="3610000"/>
            <a:ext cx="2082800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s-ES_tradnl" b="1">
                <a:solidFill>
                  <a:srgbClr val="000066"/>
                </a:solidFill>
                <a:latin typeface="Humanst521 BT" pitchFamily="34" charset="0"/>
              </a:rPr>
              <a:t>COORDINACIÓN</a:t>
            </a:r>
            <a:endParaRPr lang="ca-ES" b="1">
              <a:solidFill>
                <a:srgbClr val="000066"/>
              </a:solidFill>
              <a:latin typeface="Humanst521 BT" pitchFamily="34" charset="0"/>
            </a:endParaRPr>
          </a:p>
          <a:p>
            <a:pPr algn="ctr" eaLnBrk="0" hangingPunct="0"/>
            <a:r>
              <a:rPr lang="ca-ES" b="1">
                <a:solidFill>
                  <a:srgbClr val="000066"/>
                </a:solidFill>
                <a:latin typeface="Humanst521 BT" pitchFamily="34" charset="0"/>
              </a:rPr>
              <a:t>HORIZONTAL</a:t>
            </a:r>
            <a:endParaRPr lang="ca-ES" sz="20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umanst521 BT" pitchFamily="34" charset="0"/>
            </a:endParaRP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966019" y="4981600"/>
            <a:ext cx="14763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sz="1600" b="1" dirty="0">
                <a:latin typeface="Humanst521 BT" pitchFamily="34" charset="0"/>
              </a:rPr>
              <a:t>Alianzas Estratégicas</a:t>
            </a:r>
            <a:endParaRPr lang="ca-ES" sz="1600" b="1" dirty="0">
              <a:latin typeface="Humanst521 BT" pitchFamily="34" charset="0"/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19944"/>
          </a:xfr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PE" sz="3600" b="1" dirty="0" smtClean="0">
                <a:latin typeface="Arial Narrow" pitchFamily="34" charset="0"/>
                <a:ea typeface="+mn-ea"/>
                <a:cs typeface="+mn-cs"/>
              </a:rPr>
              <a:t>Gestión</a:t>
            </a:r>
            <a:r>
              <a:rPr lang="ca-ES" sz="3600" b="1" dirty="0" smtClean="0">
                <a:latin typeface="Arial Narrow" pitchFamily="34" charset="0"/>
                <a:ea typeface="+mn-ea"/>
                <a:cs typeface="+mn-cs"/>
              </a:rPr>
              <a:t> integrada de Servicios</a:t>
            </a:r>
            <a:endParaRPr lang="en-GB" sz="3600" b="1" dirty="0"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1728019" y="4524400"/>
            <a:ext cx="0" cy="457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3027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3600" b="1" dirty="0" smtClean="0">
                <a:latin typeface="Arial Narrow" pitchFamily="34" charset="0"/>
              </a:rPr>
              <a:t>Gestión integrada</a:t>
            </a:r>
            <a:endParaRPr lang="en-GB" sz="3600" b="1" dirty="0">
              <a:latin typeface="Arial Narrow" pitchFamily="34" charset="0"/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990600" y="1690688"/>
            <a:ext cx="7620000" cy="3370262"/>
          </a:xfrm>
          <a:prstGeom prst="rect">
            <a:avLst/>
          </a:prstGeom>
          <a:solidFill>
            <a:srgbClr val="CCECFF"/>
          </a:solidFill>
          <a:ln w="2857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pPr marL="374650" indent="-374650" defTabSz="374650" eaLnBrk="0" hangingPunct="0">
              <a:lnSpc>
                <a:spcPct val="90000"/>
              </a:lnSpc>
              <a:spcAft>
                <a:spcPct val="20000"/>
              </a:spcAft>
              <a:buClr>
                <a:srgbClr val="FF66FF"/>
              </a:buClr>
              <a:buFont typeface="Marlett" pitchFamily="2" charset="2"/>
              <a:buChar char="h"/>
            </a:pPr>
            <a:r>
              <a:rPr lang="es-ES_tradnl" sz="2400">
                <a:latin typeface="Humanst521 BT" pitchFamily="34" charset="0"/>
              </a:rPr>
              <a:t>Coordinación de actividades y servicios entre las distintas unidades de servicio (primer nivel, hospital, otros)</a:t>
            </a:r>
          </a:p>
          <a:p>
            <a:pPr marL="374650" indent="-374650" defTabSz="374650" eaLnBrk="0" hangingPunct="0">
              <a:lnSpc>
                <a:spcPct val="90000"/>
              </a:lnSpc>
              <a:spcAft>
                <a:spcPct val="20000"/>
              </a:spcAft>
              <a:buClr>
                <a:srgbClr val="FF66FF"/>
              </a:buClr>
              <a:buFont typeface="Marlett" pitchFamily="2" charset="2"/>
              <a:buChar char="h"/>
            </a:pPr>
            <a:r>
              <a:rPr lang="es-ES_tradnl" sz="2400">
                <a:latin typeface="Humanst521 BT" pitchFamily="34" charset="0"/>
              </a:rPr>
              <a:t>Mayor racionalidad en la función de compra</a:t>
            </a:r>
          </a:p>
          <a:p>
            <a:pPr marL="374650" indent="-374650" defTabSz="374650" eaLnBrk="0" hangingPunct="0">
              <a:lnSpc>
                <a:spcPct val="90000"/>
              </a:lnSpc>
              <a:spcAft>
                <a:spcPct val="20000"/>
              </a:spcAft>
              <a:buClr>
                <a:srgbClr val="FF66FF"/>
              </a:buClr>
              <a:buFont typeface="Marlett" pitchFamily="2" charset="2"/>
              <a:buChar char="h"/>
            </a:pPr>
            <a:r>
              <a:rPr lang="es-ES_tradnl" sz="2400">
                <a:latin typeface="Humanst521 BT" pitchFamily="34" charset="0"/>
              </a:rPr>
              <a:t>Desaparición de duplicidad de servicios</a:t>
            </a:r>
          </a:p>
          <a:p>
            <a:pPr marL="374650" indent="-374650" defTabSz="374650" eaLnBrk="0" hangingPunct="0">
              <a:lnSpc>
                <a:spcPct val="90000"/>
              </a:lnSpc>
              <a:spcAft>
                <a:spcPct val="20000"/>
              </a:spcAft>
              <a:buClr>
                <a:srgbClr val="FF66FF"/>
              </a:buClr>
              <a:buFont typeface="Marlett" pitchFamily="2" charset="2"/>
              <a:buChar char="h"/>
            </a:pPr>
            <a:r>
              <a:rPr lang="es-ES_tradnl" sz="2400">
                <a:latin typeface="Humanst521 BT" pitchFamily="34" charset="0"/>
              </a:rPr>
              <a:t>Creación de servicios de uso compartido entre unidades</a:t>
            </a:r>
          </a:p>
          <a:p>
            <a:pPr marL="374650" indent="-374650" defTabSz="374650" eaLnBrk="0" hangingPunct="0">
              <a:lnSpc>
                <a:spcPct val="90000"/>
              </a:lnSpc>
              <a:spcAft>
                <a:spcPct val="20000"/>
              </a:spcAft>
              <a:buClr>
                <a:srgbClr val="FF66FF"/>
              </a:buClr>
              <a:buFont typeface="Marlett" pitchFamily="2" charset="2"/>
              <a:buChar char="h"/>
            </a:pPr>
            <a:r>
              <a:rPr lang="es-ES_tradnl" sz="2400">
                <a:latin typeface="Humanst521 BT" pitchFamily="34" charset="0"/>
              </a:rPr>
              <a:t>Integración de los servicios para conseguir una atención   costo-efectiva.</a:t>
            </a:r>
            <a:endParaRPr lang="en-GB" sz="4400" b="1">
              <a:latin typeface="Humanst521 BT" pitchFamily="34" charset="0"/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914400" y="1143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latin typeface="Humanst521 BT" pitchFamily="34" charset="0"/>
              </a:rPr>
              <a:t>Ventajas:</a:t>
            </a:r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914400" y="5029200"/>
            <a:ext cx="7696200" cy="381000"/>
          </a:xfrm>
          <a:prstGeom prst="flowChartMerge">
            <a:avLst/>
          </a:prstGeom>
          <a:solidFill>
            <a:srgbClr val="6699FF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s-PE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990600" y="5486400"/>
            <a:ext cx="7543800" cy="833438"/>
          </a:xfrm>
          <a:prstGeom prst="rect">
            <a:avLst/>
          </a:prstGeom>
          <a:solidFill>
            <a:srgbClr val="6699FF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GB" sz="2400" b="1">
                <a:latin typeface="Humanst521 BT" pitchFamily="34" charset="0"/>
              </a:rPr>
              <a:t>Mejora de la continuidad asistencial</a:t>
            </a:r>
          </a:p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GB" sz="2400" b="1">
                <a:latin typeface="Humanst521 BT" pitchFamily="34" charset="0"/>
              </a:rPr>
              <a:t>y la satisfacción del usuario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2114"/>
          </a:xfr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_tradnl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Barreras para el Cambio</a:t>
            </a:r>
            <a:endParaRPr lang="es-E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4744"/>
            <a:ext cx="8892480" cy="5472608"/>
          </a:xfrm>
        </p:spPr>
        <p:txBody>
          <a:bodyPr>
            <a:noAutofit/>
          </a:bodyPr>
          <a:lstStyle/>
          <a:p>
            <a:pPr algn="just"/>
            <a:r>
              <a:rPr lang="es-ES_tradnl" sz="2800" b="1" dirty="0">
                <a:latin typeface="Arial Narrow" pitchFamily="34" charset="0"/>
              </a:rPr>
              <a:t>“Palacios” del poder médico</a:t>
            </a:r>
            <a:r>
              <a:rPr lang="es-ES_tradnl" sz="2800" dirty="0">
                <a:latin typeface="Arial Narrow" pitchFamily="34" charset="0"/>
              </a:rPr>
              <a:t>: grupos con alto prestigio profesional, concentran recursos y tecnología y con gran capacidad de movilización política</a:t>
            </a:r>
          </a:p>
          <a:p>
            <a:pPr algn="just"/>
            <a:r>
              <a:rPr lang="es-ES_tradnl" sz="2800" b="1" dirty="0">
                <a:latin typeface="Arial Narrow" pitchFamily="34" charset="0"/>
              </a:rPr>
              <a:t>Inflexibilidad estructural y funcional</a:t>
            </a:r>
            <a:r>
              <a:rPr lang="es-ES_tradnl" sz="2800" dirty="0">
                <a:latin typeface="Arial Narrow" pitchFamily="34" charset="0"/>
              </a:rPr>
              <a:t> frente al medio dinámicamente cambiante</a:t>
            </a:r>
          </a:p>
          <a:p>
            <a:pPr algn="just"/>
            <a:r>
              <a:rPr lang="es-ES_tradnl" sz="2800" b="1" dirty="0">
                <a:latin typeface="Arial Narrow" pitchFamily="34" charset="0"/>
              </a:rPr>
              <a:t>Culturas Profesionales</a:t>
            </a:r>
            <a:r>
              <a:rPr lang="es-ES_tradnl" sz="2800" dirty="0">
                <a:latin typeface="Arial Narrow" pitchFamily="34" charset="0"/>
              </a:rPr>
              <a:t> y </a:t>
            </a:r>
            <a:r>
              <a:rPr lang="es-ES_tradnl" sz="2800" b="1" dirty="0">
                <a:latin typeface="Arial Narrow" pitchFamily="34" charset="0"/>
              </a:rPr>
              <a:t>Organizacionales </a:t>
            </a:r>
            <a:r>
              <a:rPr lang="es-ES_tradnl" sz="2800" dirty="0">
                <a:latin typeface="Arial Narrow" pitchFamily="34" charset="0"/>
              </a:rPr>
              <a:t>sólidamente establecidas</a:t>
            </a:r>
          </a:p>
          <a:p>
            <a:pPr algn="just"/>
            <a:r>
              <a:rPr lang="es-ES_tradnl" sz="2800" b="1" dirty="0">
                <a:latin typeface="Arial Narrow" pitchFamily="34" charset="0"/>
              </a:rPr>
              <a:t>Libertad del médico</a:t>
            </a:r>
            <a:r>
              <a:rPr lang="es-ES_tradnl" sz="2800" dirty="0">
                <a:latin typeface="Arial Narrow" pitchFamily="34" charset="0"/>
              </a:rPr>
              <a:t> para decidir lo que más conviene al paciente</a:t>
            </a:r>
          </a:p>
          <a:p>
            <a:pPr algn="just"/>
            <a:r>
              <a:rPr lang="es-ES_tradnl" sz="2800" b="1" dirty="0">
                <a:latin typeface="Arial Narrow" pitchFamily="34" charset="0"/>
              </a:rPr>
              <a:t>Poca cultura gerencial y de costos</a:t>
            </a:r>
            <a:endParaRPr lang="es-ES" sz="28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s-ES_tradnl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El hospital como una empresa social </a:t>
            </a:r>
            <a:r>
              <a:rPr lang="es-ES_tradnl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/>
            </a:r>
            <a:br>
              <a:rPr lang="es-ES_tradnl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</a:br>
            <a:r>
              <a:rPr lang="es-ES_tradnl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productora </a:t>
            </a:r>
            <a:r>
              <a:rPr lang="es-ES_tradnl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de servicios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1295400"/>
            <a:ext cx="8183563" cy="5257800"/>
            <a:chOff x="144" y="768"/>
            <a:chExt cx="5155" cy="3312"/>
          </a:xfrm>
        </p:grpSpPr>
        <p:sp>
          <p:nvSpPr>
            <p:cNvPr id="32772" name="Rectangle 4"/>
            <p:cNvSpPr>
              <a:spLocks noChangeArrowheads="1"/>
            </p:cNvSpPr>
            <p:nvPr/>
          </p:nvSpPr>
          <p:spPr bwMode="auto">
            <a:xfrm>
              <a:off x="1776" y="768"/>
              <a:ext cx="3504" cy="33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680" y="912"/>
              <a:ext cx="3619" cy="3024"/>
              <a:chOff x="2257" y="741"/>
              <a:chExt cx="3187" cy="2640"/>
            </a:xfrm>
          </p:grpSpPr>
          <p:sp>
            <p:nvSpPr>
              <p:cNvPr id="32774" name="Rectangle 6"/>
              <p:cNvSpPr>
                <a:spLocks noChangeArrowheads="1"/>
              </p:cNvSpPr>
              <p:nvPr/>
            </p:nvSpPr>
            <p:spPr bwMode="auto">
              <a:xfrm>
                <a:off x="2497" y="1269"/>
                <a:ext cx="1200" cy="86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000" b="1">
                    <a:solidFill>
                      <a:srgbClr val="0000FF"/>
                    </a:solidFill>
                  </a:rPr>
                  <a:t>PRODUCCION</a:t>
                </a:r>
              </a:p>
              <a:p>
                <a:pPr algn="ctr" eaLnBrk="0" hangingPunct="0"/>
                <a:r>
                  <a:rPr lang="en-US" b="1">
                    <a:solidFill>
                      <a:srgbClr val="0000FF"/>
                    </a:solidFill>
                  </a:rPr>
                  <a:t>DE SERVICIOS</a:t>
                </a:r>
              </a:p>
              <a:p>
                <a:pPr algn="ctr" eaLnBrk="0" hangingPunct="0"/>
                <a:r>
                  <a:rPr lang="en-US" b="1">
                    <a:solidFill>
                      <a:srgbClr val="0000FF"/>
                    </a:solidFill>
                  </a:rPr>
                  <a:t>FINALES</a:t>
                </a:r>
                <a:endParaRPr lang="es-VE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2775" name="Rectangle 7"/>
              <p:cNvSpPr>
                <a:spLocks noChangeArrowheads="1"/>
              </p:cNvSpPr>
              <p:nvPr/>
            </p:nvSpPr>
            <p:spPr bwMode="auto">
              <a:xfrm>
                <a:off x="4081" y="2517"/>
                <a:ext cx="1200" cy="86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000" b="1">
                    <a:solidFill>
                      <a:srgbClr val="0000FF"/>
                    </a:solidFill>
                  </a:rPr>
                  <a:t>RECURSOS</a:t>
                </a:r>
              </a:p>
              <a:p>
                <a:pPr algn="ctr" eaLnBrk="0" hangingPunct="0"/>
                <a:r>
                  <a:rPr lang="en-US" sz="2000" b="1">
                    <a:solidFill>
                      <a:srgbClr val="0000FF"/>
                    </a:solidFill>
                  </a:rPr>
                  <a:t>HUMANOS</a:t>
                </a:r>
              </a:p>
              <a:p>
                <a:pPr algn="ctr" eaLnBrk="0" hangingPunct="0"/>
                <a:r>
                  <a:rPr lang="en-US" b="1">
                    <a:solidFill>
                      <a:srgbClr val="0000FF"/>
                    </a:solidFill>
                  </a:rPr>
                  <a:t>CONTRATADOS</a:t>
                </a:r>
              </a:p>
              <a:p>
                <a:pPr algn="ctr" eaLnBrk="0" hangingPunct="0"/>
                <a:r>
                  <a:rPr lang="en-US" b="1">
                    <a:solidFill>
                      <a:srgbClr val="0000FF"/>
                    </a:solidFill>
                  </a:rPr>
                  <a:t>Y DISPONIBLES</a:t>
                </a:r>
                <a:endParaRPr lang="es-VE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2776" name="Rectangle 8"/>
              <p:cNvSpPr>
                <a:spLocks noChangeArrowheads="1"/>
              </p:cNvSpPr>
              <p:nvPr/>
            </p:nvSpPr>
            <p:spPr bwMode="auto">
              <a:xfrm>
                <a:off x="4081" y="1269"/>
                <a:ext cx="1200" cy="86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000" b="1">
                    <a:solidFill>
                      <a:srgbClr val="0000FF"/>
                    </a:solidFill>
                  </a:rPr>
                  <a:t>PRODUCCION</a:t>
                </a:r>
              </a:p>
              <a:p>
                <a:pPr algn="ctr" eaLnBrk="0" hangingPunct="0"/>
                <a:r>
                  <a:rPr lang="en-US" b="1">
                    <a:solidFill>
                      <a:srgbClr val="0000FF"/>
                    </a:solidFill>
                  </a:rPr>
                  <a:t>DE SERVICIOS</a:t>
                </a:r>
              </a:p>
              <a:p>
                <a:pPr algn="ctr" eaLnBrk="0" hangingPunct="0"/>
                <a:r>
                  <a:rPr lang="en-US" b="1">
                    <a:solidFill>
                      <a:srgbClr val="0000FF"/>
                    </a:solidFill>
                  </a:rPr>
                  <a:t>DE APOYO</a:t>
                </a:r>
                <a:endParaRPr lang="es-VE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2777" name="Rectangle 9"/>
              <p:cNvSpPr>
                <a:spLocks noChangeArrowheads="1"/>
              </p:cNvSpPr>
              <p:nvPr/>
            </p:nvSpPr>
            <p:spPr bwMode="auto">
              <a:xfrm>
                <a:off x="2496" y="2496"/>
                <a:ext cx="1200" cy="86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000" b="1">
                    <a:solidFill>
                      <a:srgbClr val="0000FF"/>
                    </a:solidFill>
                  </a:rPr>
                  <a:t>GASTO EN</a:t>
                </a:r>
              </a:p>
              <a:p>
                <a:pPr algn="ctr" eaLnBrk="0" hangingPunct="0"/>
                <a:r>
                  <a:rPr lang="en-US" sz="2000" b="1">
                    <a:solidFill>
                      <a:srgbClr val="0000FF"/>
                    </a:solidFill>
                  </a:rPr>
                  <a:t>INSUMOS</a:t>
                </a:r>
              </a:p>
              <a:p>
                <a:pPr algn="ctr" eaLnBrk="0" hangingPunct="0"/>
                <a:r>
                  <a:rPr lang="en-US" sz="2000" b="1">
                    <a:solidFill>
                      <a:srgbClr val="0000FF"/>
                    </a:solidFill>
                  </a:rPr>
                  <a:t>ESENCIALES</a:t>
                </a:r>
                <a:endParaRPr lang="es-VE" sz="20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2778" name="Text Box 10"/>
              <p:cNvSpPr txBox="1">
                <a:spLocks noChangeArrowheads="1"/>
              </p:cNvSpPr>
              <p:nvPr/>
            </p:nvSpPr>
            <p:spPr bwMode="auto">
              <a:xfrm>
                <a:off x="2257" y="741"/>
                <a:ext cx="3187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s-PA" sz="2800" b="1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Optimizar producción, rendimiento, costos, resultados</a:t>
                </a:r>
                <a:endParaRPr lang="es-PA" sz="2500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pitchFamily="34" charset="0"/>
                </a:endParaRPr>
              </a:p>
            </p:txBody>
          </p:sp>
          <p:cxnSp>
            <p:nvCxnSpPr>
              <p:cNvPr id="32779" name="AutoShape 11"/>
              <p:cNvCxnSpPr>
                <a:cxnSpLocks noChangeShapeType="1"/>
                <a:stCxn id="32776" idx="1"/>
                <a:endCxn id="32774" idx="3"/>
              </p:cNvCxnSpPr>
              <p:nvPr/>
            </p:nvCxnSpPr>
            <p:spPr bwMode="auto">
              <a:xfrm flipH="1">
                <a:off x="3697" y="1701"/>
                <a:ext cx="384" cy="0"/>
              </a:xfrm>
              <a:prstGeom prst="straightConnector1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2780" name="AutoShape 12"/>
              <p:cNvCxnSpPr>
                <a:cxnSpLocks noChangeShapeType="1"/>
                <a:stCxn id="32777" idx="0"/>
                <a:endCxn id="32774" idx="2"/>
              </p:cNvCxnSpPr>
              <p:nvPr/>
            </p:nvCxnSpPr>
            <p:spPr bwMode="auto">
              <a:xfrm flipV="1">
                <a:off x="3096" y="2133"/>
                <a:ext cx="1" cy="363"/>
              </a:xfrm>
              <a:prstGeom prst="straightConnector1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2781" name="AutoShape 13"/>
              <p:cNvCxnSpPr>
                <a:cxnSpLocks noChangeShapeType="1"/>
                <a:stCxn id="32775" idx="0"/>
                <a:endCxn id="32776" idx="2"/>
              </p:cNvCxnSpPr>
              <p:nvPr/>
            </p:nvCxnSpPr>
            <p:spPr bwMode="auto">
              <a:xfrm flipV="1">
                <a:off x="4681" y="2133"/>
                <a:ext cx="0" cy="384"/>
              </a:xfrm>
              <a:prstGeom prst="straightConnector1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2782" name="AutoShape 14"/>
              <p:cNvCxnSpPr>
                <a:cxnSpLocks noChangeShapeType="1"/>
                <a:stCxn id="32777" idx="0"/>
                <a:endCxn id="32776" idx="2"/>
              </p:cNvCxnSpPr>
              <p:nvPr/>
            </p:nvCxnSpPr>
            <p:spPr bwMode="auto">
              <a:xfrm rot="16200000">
                <a:off x="3707" y="1522"/>
                <a:ext cx="363" cy="1585"/>
              </a:xfrm>
              <a:prstGeom prst="bentConnector3">
                <a:avLst>
                  <a:gd name="adj1" fmla="val 49861"/>
                </a:avLst>
              </a:prstGeom>
              <a:noFill/>
              <a:ln w="57150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</p:spPr>
          </p:cxnSp>
        </p:grpSp>
        <p:graphicFrame>
          <p:nvGraphicFramePr>
            <p:cNvPr id="32783" name="Object 15"/>
            <p:cNvGraphicFramePr>
              <a:graphicFrameLocks noChangeAspect="1"/>
            </p:cNvGraphicFramePr>
            <p:nvPr/>
          </p:nvGraphicFramePr>
          <p:xfrm>
            <a:off x="144" y="1008"/>
            <a:ext cx="1012" cy="30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6" name="Imagen" r:id="rId3" imgW="1295640" imgH="3934080" progId="">
                    <p:embed/>
                  </p:oleObj>
                </mc:Choice>
                <mc:Fallback>
                  <p:oleObj name="Imagen" r:id="rId3" imgW="1295640" imgH="393408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1008"/>
                          <a:ext cx="1012" cy="30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s-ES_tradnl" b="1" dirty="0">
                <a:solidFill>
                  <a:schemeClr val="tx1"/>
                </a:solidFill>
              </a:rPr>
              <a:t>Implementación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640960" cy="5184576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es-ES_tradnl" sz="2800" b="1" dirty="0">
                <a:latin typeface="Arial Narrow" pitchFamily="34" charset="0"/>
              </a:rPr>
              <a:t>Política Nacional Hospitalaria</a:t>
            </a:r>
            <a:r>
              <a:rPr lang="es-ES_tradnl" sz="2800" dirty="0">
                <a:latin typeface="Arial Narrow" pitchFamily="34" charset="0"/>
              </a:rPr>
              <a:t>: establecimiento de estándares o requisitos esenciales para hospitales, acreditación de establecimientos, normas técnicas o guías pautadas, certificación y recertificación de </a:t>
            </a:r>
            <a:r>
              <a:rPr lang="es-ES_tradnl" sz="2800" dirty="0" smtClean="0">
                <a:latin typeface="Arial Narrow" pitchFamily="34" charset="0"/>
              </a:rPr>
              <a:t>profesionales</a:t>
            </a:r>
          </a:p>
          <a:p>
            <a:pPr algn="just">
              <a:lnSpc>
                <a:spcPct val="80000"/>
              </a:lnSpc>
            </a:pPr>
            <a:endParaRPr lang="es-ES_tradnl" sz="2800" dirty="0">
              <a:latin typeface="Arial Narrow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_tradnl" sz="2800" b="1" dirty="0">
                <a:latin typeface="Arial Narrow" pitchFamily="34" charset="0"/>
              </a:rPr>
              <a:t>Nuevas formas de gestión:</a:t>
            </a:r>
            <a:r>
              <a:rPr lang="es-ES_tradnl" sz="2800" dirty="0">
                <a:latin typeface="Arial Narrow" pitchFamily="34" charset="0"/>
              </a:rPr>
              <a:t> compromisos de gestión, sistemas de información gerenciales, evaluación de resultados, auditorías médicas, mejoramiento continuo de calidad, gestión </a:t>
            </a:r>
            <a:r>
              <a:rPr lang="es-ES_tradnl" sz="2800" dirty="0" smtClean="0">
                <a:latin typeface="Arial Narrow" pitchFamily="34" charset="0"/>
              </a:rPr>
              <a:t>clínica</a:t>
            </a:r>
          </a:p>
          <a:p>
            <a:pPr algn="just">
              <a:lnSpc>
                <a:spcPct val="80000"/>
              </a:lnSpc>
            </a:pPr>
            <a:endParaRPr lang="es-ES_tradnl" sz="2800" dirty="0">
              <a:latin typeface="Arial Narrow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_tradnl" sz="2800" b="1" dirty="0">
                <a:latin typeface="Arial Narrow" pitchFamily="34" charset="0"/>
              </a:rPr>
              <a:t>Compromiso de los gerentes y motivación del personal: </a:t>
            </a:r>
            <a:r>
              <a:rPr lang="es-ES_tradnl" sz="2800" dirty="0">
                <a:latin typeface="Arial Narrow" pitchFamily="34" charset="0"/>
              </a:rPr>
              <a:t>capacitación y educación permanente, docencia e investigación, trabajo en equipo, atención centrada en el paciente y sus necesidades </a:t>
            </a:r>
            <a:r>
              <a:rPr lang="es-ES_tradnl" sz="2800" dirty="0" err="1">
                <a:latin typeface="Arial Narrow" pitchFamily="34" charset="0"/>
              </a:rPr>
              <a:t>biopsicosociales</a:t>
            </a:r>
            <a:endParaRPr lang="es-ES_tradnl" sz="2800" b="1" dirty="0">
              <a:latin typeface="Arial Narrow" pitchFamily="34" charset="0"/>
            </a:endParaRPr>
          </a:p>
          <a:p>
            <a:pPr algn="just">
              <a:lnSpc>
                <a:spcPct val="80000"/>
              </a:lnSpc>
            </a:pPr>
            <a:endParaRPr lang="es-ES_tradnl" sz="2800" b="1" dirty="0">
              <a:latin typeface="Arial Narrow" pitchFamily="34" charset="0"/>
            </a:endParaRPr>
          </a:p>
          <a:p>
            <a:pPr algn="just">
              <a:lnSpc>
                <a:spcPct val="80000"/>
              </a:lnSpc>
            </a:pPr>
            <a:endParaRPr lang="es-ES" sz="2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50106"/>
          </a:xfr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_tradnl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La Gestión Clínica</a:t>
            </a:r>
            <a:endParaRPr lang="es-E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24744"/>
            <a:ext cx="8568952" cy="518457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ES_tradnl" b="1" dirty="0"/>
              <a:t>Uso de protocolos de atención</a:t>
            </a:r>
            <a:r>
              <a:rPr lang="es-ES_tradnl" dirty="0"/>
              <a:t>: normalización de procedimientos diagnósticos y terapéuticos</a:t>
            </a:r>
          </a:p>
          <a:p>
            <a:pPr algn="just">
              <a:lnSpc>
                <a:spcPct val="150000"/>
              </a:lnSpc>
            </a:pPr>
            <a:r>
              <a:rPr lang="es-ES_tradnl" b="1" dirty="0"/>
              <a:t>Revisión por pares y discusión colectiva</a:t>
            </a:r>
            <a:r>
              <a:rPr lang="es-ES_tradnl" dirty="0"/>
              <a:t> de casos</a:t>
            </a:r>
          </a:p>
          <a:p>
            <a:pPr algn="just">
              <a:lnSpc>
                <a:spcPct val="150000"/>
              </a:lnSpc>
            </a:pPr>
            <a:r>
              <a:rPr lang="es-ES_tradnl" b="1" dirty="0"/>
              <a:t>Auditoria médica</a:t>
            </a:r>
            <a:r>
              <a:rPr lang="es-ES_tradnl" dirty="0"/>
              <a:t> y revisión de procedimientos</a:t>
            </a:r>
          </a:p>
          <a:p>
            <a:pPr algn="just">
              <a:lnSpc>
                <a:spcPct val="150000"/>
              </a:lnSpc>
            </a:pPr>
            <a:r>
              <a:rPr lang="es-ES_tradnl" b="1" dirty="0"/>
              <a:t>Gestión de la patología</a:t>
            </a:r>
            <a:r>
              <a:rPr lang="es-ES_tradnl" dirty="0"/>
              <a:t>: </a:t>
            </a:r>
            <a:r>
              <a:rPr lang="es-ES_tradnl" dirty="0" err="1"/>
              <a:t>flujopatogramas</a:t>
            </a:r>
            <a:r>
              <a:rPr lang="es-ES_tradnl" dirty="0"/>
              <a:t>, responsabilidad por niveles de atención o de complejidad</a:t>
            </a:r>
          </a:p>
          <a:p>
            <a:pPr algn="just">
              <a:lnSpc>
                <a:spcPct val="150000"/>
              </a:lnSpc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50106"/>
          </a:xfr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_tradnl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Tendencias Internacionales</a:t>
            </a:r>
            <a:endParaRPr lang="es-E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268760"/>
            <a:ext cx="8568952" cy="554461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s-ES_tradnl" sz="2800" b="1" dirty="0">
                <a:latin typeface="Arial Narrow" pitchFamily="34" charset="0"/>
              </a:rPr>
              <a:t>Enfocarse en la atención </a:t>
            </a:r>
            <a:r>
              <a:rPr lang="es-ES_tradnl" sz="2800" b="1" dirty="0" smtClean="0">
                <a:latin typeface="Arial Narrow" pitchFamily="34" charset="0"/>
              </a:rPr>
              <a:t>especializada de </a:t>
            </a:r>
            <a:r>
              <a:rPr lang="es-ES_tradnl" sz="2800" b="1" dirty="0">
                <a:latin typeface="Arial Narrow" pitchFamily="34" charset="0"/>
              </a:rPr>
              <a:t>agudos y enfermos </a:t>
            </a:r>
            <a:r>
              <a:rPr lang="es-ES_tradnl" sz="2800" b="1" dirty="0">
                <a:latin typeface="Arial Narrow" pitchFamily="34" charset="0"/>
              </a:rPr>
              <a:t>críticos</a:t>
            </a:r>
            <a:r>
              <a:rPr lang="es-ES_tradnl" sz="2800" b="1" dirty="0" smtClean="0"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s-ES_tradnl" sz="2800" b="1" dirty="0" smtClean="0">
                <a:latin typeface="Arial Narrow" pitchFamily="34" charset="0"/>
              </a:rPr>
              <a:t> </a:t>
            </a:r>
            <a:r>
              <a:rPr lang="es-ES_tradnl" sz="2800" b="1" dirty="0">
                <a:latin typeface="Arial Narrow" pitchFamily="34" charset="0"/>
              </a:rPr>
              <a:t>Unidades diagnósticas y terapéuticas extra hospitalarias : diálisis, oncología, cardiovasculares, endocrinológicas, unidades obstétricas, para manejo ambulatorio de </a:t>
            </a:r>
            <a:r>
              <a:rPr lang="es-ES_tradnl" sz="2800" b="1" dirty="0" smtClean="0">
                <a:latin typeface="Arial Narrow" pitchFamily="34" charset="0"/>
              </a:rPr>
              <a:t>pacientes</a:t>
            </a:r>
          </a:p>
          <a:p>
            <a:pPr>
              <a:lnSpc>
                <a:spcPct val="120000"/>
              </a:lnSpc>
            </a:pPr>
            <a:r>
              <a:rPr lang="es-ES_tradnl" sz="2800" b="1" dirty="0">
                <a:latin typeface="Arial Narrow" pitchFamily="34" charset="0"/>
              </a:rPr>
              <a:t>Nuevas tecnologías: ingreso domiciliario, cirugía ambulatoria y de mínimo acceso, cuidados post egreso, rehabilitación en el hogar y comunitaria (hospital sin paredes</a:t>
            </a:r>
            <a:r>
              <a:rPr lang="es-ES_tradnl" sz="2800" b="1" dirty="0" smtClean="0">
                <a:latin typeface="Arial Narrow" pitchFamily="34" charset="0"/>
              </a:rPr>
              <a:t>).</a:t>
            </a:r>
            <a:endParaRPr lang="es-ES_tradnl" sz="2800" b="1" dirty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es-ES_tradnl" sz="2800" b="1" dirty="0" smtClean="0">
                <a:latin typeface="Arial Narrow" pitchFamily="34" charset="0"/>
              </a:rPr>
              <a:t>Contener </a:t>
            </a:r>
            <a:r>
              <a:rPr lang="es-ES_tradnl" sz="2800" b="1" dirty="0">
                <a:latin typeface="Arial Narrow" pitchFamily="34" charset="0"/>
              </a:rPr>
              <a:t>crecimiento de camas o reducir las </a:t>
            </a:r>
            <a:r>
              <a:rPr lang="es-ES_tradnl" sz="2800" b="1" dirty="0" smtClean="0">
                <a:latin typeface="Arial Narrow" pitchFamily="34" charset="0"/>
              </a:rPr>
              <a:t>mismas.</a:t>
            </a:r>
            <a:endParaRPr lang="es-ES_tradnl" sz="2800" b="1" dirty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es-ES_tradnl" sz="2800" b="1" dirty="0">
                <a:latin typeface="Arial Narrow" pitchFamily="34" charset="0"/>
              </a:rPr>
              <a:t>Desempeño hospitalario basado en las mejores evidencias </a:t>
            </a:r>
            <a:r>
              <a:rPr lang="es-ES_tradnl" sz="2800" b="1" dirty="0" smtClean="0">
                <a:latin typeface="Arial Narrow" pitchFamily="34" charset="0"/>
              </a:rPr>
              <a:t>científicas.</a:t>
            </a:r>
            <a:endParaRPr lang="es-ES_tradnl" sz="2800" b="1" dirty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es-ES_tradnl" sz="2800" b="1" dirty="0" smtClean="0">
                <a:latin typeface="Arial Narrow" pitchFamily="34" charset="0"/>
              </a:rPr>
              <a:t>El </a:t>
            </a:r>
            <a:r>
              <a:rPr lang="es-ES_tradnl" sz="2800" b="1" dirty="0">
                <a:latin typeface="Arial Narrow" pitchFamily="34" charset="0"/>
              </a:rPr>
              <a:t>trabajo hospitalario en </a:t>
            </a:r>
            <a:r>
              <a:rPr lang="es-ES_tradnl" sz="2800" b="1" dirty="0" smtClean="0">
                <a:latin typeface="Arial Narrow" pitchFamily="34" charset="0"/>
              </a:rPr>
              <a:t>equipo.</a:t>
            </a:r>
            <a:endParaRPr lang="es-ES_tradnl" sz="2800" b="1" dirty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endParaRPr lang="es-ES" sz="28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1600" y="3068960"/>
            <a:ext cx="8208872" cy="2808312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</a:pPr>
            <a:r>
              <a:rPr lang="es-ES_tradnl" sz="2400" b="1" i="1" dirty="0">
                <a:latin typeface="Arial Narrow" pitchFamily="34" charset="0"/>
              </a:rPr>
              <a:t>“Los hospitales son, de todas las empresas públicas o privadas, las instituciones más complejas para gestionar, y existen identificados más de 300 empleos diferentes, distribuidos en una diversidad de unidades y departamentos, en general independientes”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11560" y="548680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b="1" dirty="0" smtClean="0">
                <a:latin typeface="Arial Narrow" pitchFamily="34" charset="0"/>
              </a:rPr>
              <a:t>Situación Actual de la Gestión Hospitalaria</a:t>
            </a:r>
            <a:endParaRPr lang="es-PE" sz="48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_tradnl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Tendencias Internacionales</a:t>
            </a:r>
            <a:endParaRPr lang="es-E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640960" cy="518457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s-ES_tradnl" sz="2800" b="1" dirty="0" smtClean="0">
                <a:latin typeface="Arial Narrow" pitchFamily="34" charset="0"/>
              </a:rPr>
              <a:t>Integración </a:t>
            </a:r>
            <a:r>
              <a:rPr lang="es-ES_tradnl" sz="2800" b="1" dirty="0">
                <a:latin typeface="Arial Narrow" pitchFamily="34" charset="0"/>
              </a:rPr>
              <a:t>de </a:t>
            </a:r>
            <a:r>
              <a:rPr lang="es-ES_tradnl" sz="2800" b="1" dirty="0" smtClean="0">
                <a:latin typeface="Arial Narrow" pitchFamily="34" charset="0"/>
              </a:rPr>
              <a:t>redes: horizontal y vertical</a:t>
            </a:r>
          </a:p>
          <a:p>
            <a:pPr>
              <a:lnSpc>
                <a:spcPct val="120000"/>
              </a:lnSpc>
            </a:pPr>
            <a:r>
              <a:rPr lang="es-ES_tradnl" sz="2800" b="1" dirty="0" smtClean="0">
                <a:latin typeface="Arial Narrow" pitchFamily="34" charset="0"/>
              </a:rPr>
              <a:t>Guías </a:t>
            </a:r>
            <a:r>
              <a:rPr lang="es-ES_tradnl" sz="2800" b="1" dirty="0">
                <a:latin typeface="Arial Narrow" pitchFamily="34" charset="0"/>
              </a:rPr>
              <a:t>pautadas (protocolos) de atención médica</a:t>
            </a:r>
          </a:p>
          <a:p>
            <a:pPr>
              <a:lnSpc>
                <a:spcPct val="120000"/>
              </a:lnSpc>
            </a:pPr>
            <a:r>
              <a:rPr lang="es-ES_tradnl" sz="2800" b="1" dirty="0">
                <a:latin typeface="Arial Narrow" pitchFamily="34" charset="0"/>
              </a:rPr>
              <a:t>Gestión financiera </a:t>
            </a:r>
            <a:r>
              <a:rPr lang="es-ES_tradnl" sz="2800" b="1" dirty="0" smtClean="0">
                <a:latin typeface="Arial Narrow" pitchFamily="34" charset="0"/>
              </a:rPr>
              <a:t>sustentable: rendición de cuentas</a:t>
            </a:r>
            <a:endParaRPr lang="es-ES_tradnl" sz="2800" b="1" dirty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es-ES_tradnl" sz="2800" b="1" dirty="0" smtClean="0">
                <a:latin typeface="Arial Narrow" pitchFamily="34" charset="0"/>
              </a:rPr>
              <a:t>Contención </a:t>
            </a:r>
            <a:r>
              <a:rPr lang="es-ES_tradnl" sz="2800" b="1" dirty="0">
                <a:latin typeface="Arial Narrow" pitchFamily="34" charset="0"/>
              </a:rPr>
              <a:t>de costos hospitalarios, mediante protocolos de atención y centros de </a:t>
            </a:r>
            <a:r>
              <a:rPr lang="es-ES_tradnl" sz="2800" b="1" dirty="0" smtClean="0">
                <a:latin typeface="Arial Narrow" pitchFamily="34" charset="0"/>
              </a:rPr>
              <a:t>costos</a:t>
            </a:r>
            <a:endParaRPr lang="es-ES_tradnl" sz="2800" b="1" dirty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es-ES_tradnl" sz="2800" b="1" dirty="0">
                <a:latin typeface="Arial Narrow" pitchFamily="34" charset="0"/>
              </a:rPr>
              <a:t>Uso de la información para la gestión hospitalaria</a:t>
            </a:r>
          </a:p>
          <a:p>
            <a:pPr>
              <a:lnSpc>
                <a:spcPct val="120000"/>
              </a:lnSpc>
            </a:pPr>
            <a:r>
              <a:rPr lang="es-ES_tradnl" sz="2800" b="1" dirty="0" smtClean="0">
                <a:latin typeface="Arial Narrow" pitchFamily="34" charset="0"/>
              </a:rPr>
              <a:t>Fortalecer competencias en el personal que lidera las instituciones hospitalarias</a:t>
            </a:r>
            <a:endParaRPr lang="es-ES_tradnl" sz="2800" b="1" dirty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es-ES_tradnl" sz="2800" b="1" dirty="0">
                <a:latin typeface="Arial Narrow" pitchFamily="34" charset="0"/>
              </a:rPr>
              <a:t>Integración docencia, atención e investigación</a:t>
            </a:r>
          </a:p>
          <a:p>
            <a:pPr>
              <a:lnSpc>
                <a:spcPct val="120000"/>
              </a:lnSpc>
            </a:pPr>
            <a:endParaRPr lang="es-ES" sz="28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PY" sz="6600" dirty="0">
                <a:latin typeface="Arial Narrow" pitchFamily="34" charset="0"/>
              </a:rPr>
              <a:t>¡Muchas Gracias!</a:t>
            </a:r>
            <a:endParaRPr lang="es-ES" sz="66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126876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4800" b="1" dirty="0" smtClean="0">
                <a:latin typeface="Arial Narrow" pitchFamily="34" charset="0"/>
              </a:rPr>
              <a:t>Problemas principales relacionados a la gestión hospitalaria</a:t>
            </a:r>
            <a:endParaRPr lang="es-ES_tradnl" sz="4800" b="1" dirty="0">
              <a:latin typeface="Arial Narrow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1484784"/>
            <a:ext cx="856895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000" b="1" dirty="0" smtClean="0">
                <a:latin typeface="Arial Narrow" pitchFamily="34" charset="0"/>
              </a:rPr>
              <a:t>Componente tecnológico costoso para la atención compleja.</a:t>
            </a:r>
          </a:p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000" b="1" dirty="0" smtClean="0">
                <a:latin typeface="Arial Narrow" pitchFamily="34" charset="0"/>
              </a:rPr>
              <a:t>Descreme y selección adversa: la atención catastrófica, los pobres y los ancianos  (a lo público).</a:t>
            </a:r>
          </a:p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000" b="1" dirty="0" smtClean="0">
                <a:latin typeface="Arial Narrow" pitchFamily="34" charset="0"/>
              </a:rPr>
              <a:t>Deterioro de la calidad y oportunidad de respuestas.</a:t>
            </a:r>
          </a:p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s-ES_tradnl" sz="3000" b="1" dirty="0" smtClean="0">
                <a:latin typeface="Arial Narrow" pitchFamily="34" charset="0"/>
              </a:rPr>
              <a:t>Rechazo de pacientes y problemas de referencia y contra referencia de pacientes</a:t>
            </a:r>
          </a:p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s-ES_tradnl" sz="3000" b="1" dirty="0" smtClean="0">
                <a:latin typeface="Arial Narrow" pitchFamily="34" charset="0"/>
              </a:rPr>
              <a:t>Falta </a:t>
            </a:r>
            <a:r>
              <a:rPr lang="es-ES_tradnl" sz="3000" b="1" dirty="0">
                <a:latin typeface="Arial Narrow" pitchFamily="34" charset="0"/>
              </a:rPr>
              <a:t>de legitimidad ante la opinión pública.</a:t>
            </a:r>
          </a:p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endParaRPr lang="es-ES_tradnl" sz="3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8367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Causas de la crisis hospitalaria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2008" y="1052736"/>
            <a:ext cx="89644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000" b="1" dirty="0">
                <a:latin typeface="Arial Narrow" pitchFamily="34" charset="0"/>
              </a:rPr>
              <a:t>Crisis del Estado de Bienestar y disminución de la inversión en los sectores sociales. </a:t>
            </a:r>
          </a:p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000" b="1" dirty="0">
                <a:latin typeface="Arial Narrow" pitchFamily="34" charset="0"/>
              </a:rPr>
              <a:t>Programas de ajuste estructurales y disminución del gasto </a:t>
            </a:r>
            <a:r>
              <a:rPr lang="es-ES_tradnl" sz="3000" b="1" dirty="0" smtClean="0">
                <a:latin typeface="Arial Narrow" pitchFamily="34" charset="0"/>
              </a:rPr>
              <a:t>público.</a:t>
            </a:r>
            <a:endParaRPr lang="es-ES_tradnl" sz="3000" b="1" dirty="0">
              <a:latin typeface="Arial Narrow" pitchFamily="34" charset="0"/>
            </a:endParaRPr>
          </a:p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000" b="1" dirty="0" smtClean="0">
                <a:latin typeface="Arial Narrow" pitchFamily="34" charset="0"/>
              </a:rPr>
              <a:t>Énfasis </a:t>
            </a:r>
            <a:r>
              <a:rPr lang="es-ES_tradnl" sz="3000" b="1" dirty="0">
                <a:latin typeface="Arial Narrow" pitchFamily="34" charset="0"/>
              </a:rPr>
              <a:t>retórico en la </a:t>
            </a:r>
            <a:r>
              <a:rPr lang="es-ES_tradnl" sz="3000" b="1" dirty="0" smtClean="0">
                <a:latin typeface="Arial Narrow" pitchFamily="34" charset="0"/>
              </a:rPr>
              <a:t>atención del primer nivel.</a:t>
            </a:r>
          </a:p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000" b="1" dirty="0" smtClean="0">
                <a:latin typeface="Arial Narrow" pitchFamily="34" charset="0"/>
              </a:rPr>
              <a:t>Escasa </a:t>
            </a:r>
            <a:r>
              <a:rPr lang="es-ES_tradnl" sz="3000" b="1" dirty="0" smtClean="0">
                <a:latin typeface="Arial Narrow" pitchFamily="34" charset="0"/>
              </a:rPr>
              <a:t>inversión</a:t>
            </a:r>
            <a:r>
              <a:rPr lang="es-ES_tradnl" sz="3000" b="1" dirty="0">
                <a:latin typeface="Arial Narrow" pitchFamily="34" charset="0"/>
              </a:rPr>
              <a:t>, con deterioro de la infraestructura y equipos</a:t>
            </a:r>
            <a:r>
              <a:rPr lang="es-ES_tradnl" sz="3000" b="1" dirty="0" smtClean="0">
                <a:latin typeface="Arial Narrow" pitchFamily="34" charset="0"/>
              </a:rPr>
              <a:t>.</a:t>
            </a:r>
            <a:endParaRPr lang="es-ES_tradnl" sz="3000" b="1" dirty="0">
              <a:latin typeface="Arial Narrow" pitchFamily="34" charset="0"/>
            </a:endParaRPr>
          </a:p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000" b="1" dirty="0">
                <a:latin typeface="Arial Narrow" pitchFamily="34" charset="0"/>
              </a:rPr>
              <a:t>Falta de descentralización y capacidad </a:t>
            </a:r>
            <a:r>
              <a:rPr lang="es-ES_tradnl" sz="3000" b="1" dirty="0" smtClean="0">
                <a:latin typeface="Arial Narrow" pitchFamily="34" charset="0"/>
              </a:rPr>
              <a:t>gerencial.</a:t>
            </a:r>
            <a:endParaRPr lang="es-ES_tradnl" sz="3000" b="1" dirty="0">
              <a:latin typeface="Arial Narrow" pitchFamily="34" charset="0"/>
            </a:endParaRPr>
          </a:p>
          <a:p>
            <a:pPr marL="342900" indent="-342900">
              <a:lnSpc>
                <a:spcPct val="13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000" b="1" dirty="0">
                <a:latin typeface="Arial Narrow" pitchFamily="34" charset="0"/>
              </a:rPr>
              <a:t>Redes de servicios no integradas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_tradnl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Causas de la crisis hospitalaria pública</a:t>
            </a:r>
            <a:endParaRPr lang="es-E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980728"/>
            <a:ext cx="8003232" cy="5181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PE" sz="3200" b="1" dirty="0" smtClean="0">
                <a:latin typeface="Arial Narrow" pitchFamily="34" charset="0"/>
              </a:rPr>
              <a:t>Deterioro del empleo, incremento del mercado informal, disminución aportes a la SS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PE" sz="3200" b="1" dirty="0" smtClean="0">
                <a:latin typeface="Arial Narrow" pitchFamily="34" charset="0"/>
              </a:rPr>
              <a:t>Persistencia de la pobreza y las desigualdades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PE" sz="3200" b="1" dirty="0" smtClean="0">
                <a:latin typeface="Arial Narrow" pitchFamily="34" charset="0"/>
              </a:rPr>
              <a:t>Bajo financiamiento público de salud.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PE" sz="3200" b="1" dirty="0" smtClean="0">
                <a:latin typeface="Arial Narrow" pitchFamily="34" charset="0"/>
              </a:rPr>
              <a:t>Deterioro del rol rector de Ministerio de Salud y de su capacidad de conducción de las políticas de salud</a:t>
            </a:r>
            <a:r>
              <a:rPr lang="es-PE" sz="3200" b="1" dirty="0" smtClean="0">
                <a:latin typeface="Arial Narrow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PE" sz="3200" b="1" dirty="0" smtClean="0">
                <a:latin typeface="Arial Narrow" pitchFamily="34" charset="0"/>
              </a:rPr>
              <a:t>Población desinformada sobre Salud.</a:t>
            </a:r>
            <a:endParaRPr lang="es-PE" sz="32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4536504"/>
          </a:xfrm>
        </p:spPr>
        <p:txBody>
          <a:bodyPr>
            <a:noAutofit/>
          </a:bodyPr>
          <a:lstStyle/>
          <a:p>
            <a:r>
              <a:rPr lang="es-PE" sz="7200" b="1" dirty="0" smtClean="0">
                <a:latin typeface="Arial Narrow" pitchFamily="34" charset="0"/>
              </a:rPr>
              <a:t>Perspectiva de Desarrollo para la Gestión Hospitalaria</a:t>
            </a:r>
            <a:endParaRPr lang="es-PE" sz="72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72008"/>
            <a:ext cx="9144000" cy="764704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Perspectivas 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04800" y="1143000"/>
            <a:ext cx="8587680" cy="5526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200" dirty="0">
                <a:latin typeface="Arial Narrow" pitchFamily="34" charset="0"/>
              </a:rPr>
              <a:t>Crecer la oferta de servicios para satisfacer </a:t>
            </a:r>
            <a:r>
              <a:rPr lang="es-ES_tradnl" sz="3200" dirty="0" smtClean="0">
                <a:latin typeface="Arial Narrow" pitchFamily="34" charset="0"/>
              </a:rPr>
              <a:t>demandas</a:t>
            </a:r>
            <a:r>
              <a:rPr lang="es-ES_tradnl" sz="3200" dirty="0">
                <a:latin typeface="Arial Narrow" pitchFamily="34" charset="0"/>
              </a:rPr>
              <a:t>, saldar deudas sociales y satisfacer necesidades.</a:t>
            </a:r>
          </a:p>
          <a:p>
            <a:pPr marL="342900" indent="-342900">
              <a:lnSpc>
                <a:spcPct val="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</a:pPr>
            <a:endParaRPr lang="es-ES_tradnl" sz="3200" dirty="0"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200" dirty="0">
                <a:latin typeface="Arial Narrow" pitchFamily="34" charset="0"/>
              </a:rPr>
              <a:t>Ajustarse a las normas de control que el Estado determine para la habilitación y </a:t>
            </a:r>
            <a:r>
              <a:rPr lang="es-ES_tradnl" sz="3200" dirty="0" smtClean="0">
                <a:latin typeface="Arial Narrow" pitchFamily="34" charset="0"/>
              </a:rPr>
              <a:t>acreditación</a:t>
            </a:r>
            <a:endParaRPr lang="es-ES_tradnl" sz="3200" dirty="0"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200" dirty="0">
                <a:latin typeface="Arial Narrow" pitchFamily="34" charset="0"/>
              </a:rPr>
              <a:t>Desarrollar formas de gestión efectivas y contención de costos</a:t>
            </a:r>
          </a:p>
          <a:p>
            <a:pPr marL="342900" indent="-342900">
              <a:lnSpc>
                <a:spcPct val="10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</a:pPr>
            <a:endParaRPr lang="es-ES_tradnl" sz="3200" dirty="0"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200" dirty="0">
                <a:latin typeface="Arial Narrow" pitchFamily="34" charset="0"/>
              </a:rPr>
              <a:t>Promover altos niveles de calidad en la atención.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s-ES_tradnl" sz="3600" b="1" dirty="0">
                <a:latin typeface="Arial Narrow" pitchFamily="34" charset="0"/>
              </a:rPr>
              <a:t>Integrarse en </a:t>
            </a:r>
            <a:r>
              <a:rPr lang="es-ES_tradnl" sz="3600" b="1" dirty="0" smtClean="0">
                <a:latin typeface="Arial Narrow" pitchFamily="34" charset="0"/>
              </a:rPr>
              <a:t>redes</a:t>
            </a:r>
            <a:endParaRPr lang="es-ES_tradnl" sz="3600" b="1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715962"/>
          </a:xfr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+mn-ea"/>
                <a:cs typeface="+mn-cs"/>
              </a:rPr>
              <a:t>PERSPECTIVAS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0960" y="836712"/>
            <a:ext cx="8892480" cy="6021288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PE" sz="2800" b="1" dirty="0">
                <a:latin typeface="Arial Narrow" pitchFamily="34" charset="0"/>
              </a:rPr>
              <a:t>Fortalecer el rol rector del Estado Nacional y su capacidad de ejecución y evaluación de políticas de </a:t>
            </a:r>
            <a:r>
              <a:rPr lang="es-PE" sz="2800" b="1" dirty="0" smtClean="0">
                <a:latin typeface="Arial Narrow" pitchFamily="34" charset="0"/>
              </a:rPr>
              <a:t>salud.</a:t>
            </a:r>
            <a:endParaRPr lang="es-PE" sz="2800" b="1" dirty="0">
              <a:latin typeface="Arial Narrow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PE" sz="2800" b="1" dirty="0">
                <a:latin typeface="Arial Narrow" pitchFamily="34" charset="0"/>
              </a:rPr>
              <a:t>Gestión políticas públicas </a:t>
            </a:r>
            <a:r>
              <a:rPr lang="es-PE" sz="2800" b="1" dirty="0" smtClean="0">
                <a:latin typeface="Arial Narrow" pitchFamily="34" charset="0"/>
              </a:rPr>
              <a:t>saludables. </a:t>
            </a:r>
            <a:endParaRPr lang="es-PE" sz="2800" b="1" dirty="0">
              <a:latin typeface="Arial Narrow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PE" sz="2800" b="1" dirty="0" smtClean="0">
                <a:latin typeface="Arial Narrow" pitchFamily="34" charset="0"/>
              </a:rPr>
              <a:t>Necesidad </a:t>
            </a:r>
            <a:r>
              <a:rPr lang="es-PE" sz="2800" b="1" dirty="0">
                <a:latin typeface="Arial Narrow" pitchFamily="34" charset="0"/>
              </a:rPr>
              <a:t>de retomar la articulación de las redes: los Hospitales y </a:t>
            </a:r>
            <a:r>
              <a:rPr lang="es-PE" sz="2800" b="1" dirty="0" smtClean="0">
                <a:latin typeface="Arial Narrow" pitchFamily="34" charset="0"/>
              </a:rPr>
              <a:t>los primeros niveles de Atención  (APS)</a:t>
            </a:r>
            <a:endParaRPr lang="es-PE" sz="2800" b="1" dirty="0">
              <a:latin typeface="Arial Narrow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PE" sz="2800" b="1" dirty="0" smtClean="0">
                <a:latin typeface="Arial Narrow" pitchFamily="34" charset="0"/>
              </a:rPr>
              <a:t>Aumentar </a:t>
            </a:r>
            <a:r>
              <a:rPr lang="es-PE" sz="2800" b="1" dirty="0">
                <a:latin typeface="Arial Narrow" pitchFamily="34" charset="0"/>
              </a:rPr>
              <a:t>el gasto público en salud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PE" sz="2800" b="1" dirty="0">
                <a:latin typeface="Arial Narrow" pitchFamily="34" charset="0"/>
              </a:rPr>
              <a:t>Salud dentro de la agenda política del desarrollo humano local sostenible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PE" sz="2800" b="1" dirty="0">
                <a:latin typeface="Arial Narrow" pitchFamily="34" charset="0"/>
              </a:rPr>
              <a:t>Búsqueda de la equidad del desarrollo con eficiencia social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PE" sz="2800" b="1" dirty="0" err="1">
                <a:latin typeface="Arial Narrow" pitchFamily="34" charset="0"/>
              </a:rPr>
              <a:t>Intersectorialidad</a:t>
            </a:r>
            <a:r>
              <a:rPr lang="es-PE" sz="2800" b="1" dirty="0">
                <a:latin typeface="Arial Narrow" pitchFamily="34" charset="0"/>
              </a:rPr>
              <a:t> y participación </a:t>
            </a:r>
            <a:r>
              <a:rPr lang="es-PE" sz="2800" b="1" dirty="0" smtClean="0">
                <a:latin typeface="Arial Narrow" pitchFamily="34" charset="0"/>
              </a:rPr>
              <a:t>social: Municipios </a:t>
            </a:r>
            <a:r>
              <a:rPr lang="es-PE" sz="2800" b="1" dirty="0">
                <a:latin typeface="Arial Narrow" pitchFamily="34" charset="0"/>
              </a:rPr>
              <a:t>y gobiernos locales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s-PE" sz="2800" b="1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s-PE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0" y="3175"/>
          <a:ext cx="9144000" cy="4342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iapositiva" r:id="rId3" imgW="4533840" imgH="3390840" progId="PowerPoint.Slide.8">
                  <p:embed/>
                </p:oleObj>
              </mc:Choice>
              <mc:Fallback>
                <p:oleObj name="Diapositiva" r:id="rId3" imgW="4533840" imgH="3390840" progId="PowerPoint.Slid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75"/>
                        <a:ext cx="9144000" cy="43420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0" y="2889250"/>
          <a:ext cx="9144000" cy="396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iapositiva" r:id="rId5" imgW="4514760" imgH="3381480" progId="PowerPoint.Slide.8">
                  <p:embed/>
                </p:oleObj>
              </mc:Choice>
              <mc:Fallback>
                <p:oleObj name="Diapositiva" r:id="rId5" imgW="4514760" imgH="3381480" progId="PowerPoint.Slide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889250"/>
                        <a:ext cx="9144000" cy="396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427</TotalTime>
  <Words>1178</Words>
  <Application>Microsoft Office PowerPoint</Application>
  <PresentationFormat>On-screen Show (4:3)</PresentationFormat>
  <Paragraphs>141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Flujo</vt:lpstr>
      <vt:lpstr>Diapositiva</vt:lpstr>
      <vt:lpstr>Imagen</vt:lpstr>
      <vt:lpstr>PowerPoint Presentation</vt:lpstr>
      <vt:lpstr>PowerPoint Presentation</vt:lpstr>
      <vt:lpstr>PowerPoint Presentation</vt:lpstr>
      <vt:lpstr>PowerPoint Presentation</vt:lpstr>
      <vt:lpstr>Causas de la crisis hospitalaria pública</vt:lpstr>
      <vt:lpstr>Perspectiva de Desarrollo para la Gestión Hospitalaria</vt:lpstr>
      <vt:lpstr>PowerPoint Presentation</vt:lpstr>
      <vt:lpstr>PERSPECTIVAS</vt:lpstr>
      <vt:lpstr>PowerPoint Presentation</vt:lpstr>
      <vt:lpstr>Integración vertical de servicios</vt:lpstr>
      <vt:lpstr>Integración  vertical</vt:lpstr>
      <vt:lpstr>Integración  horizontal</vt:lpstr>
      <vt:lpstr>Gestión integrada de Servicios</vt:lpstr>
      <vt:lpstr>PowerPoint Presentation</vt:lpstr>
      <vt:lpstr>Barreras para el Cambio</vt:lpstr>
      <vt:lpstr>El hospital como una empresa social  productora de servicios</vt:lpstr>
      <vt:lpstr>Implementación</vt:lpstr>
      <vt:lpstr>La Gestión Clínica</vt:lpstr>
      <vt:lpstr>Tendencias Internacionales</vt:lpstr>
      <vt:lpstr>Tendencias Internacionales</vt:lpstr>
      <vt:lpstr>¡Muchas 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atarev</dc:creator>
  <cp:lastModifiedBy>DORIS</cp:lastModifiedBy>
  <cp:revision>28</cp:revision>
  <dcterms:created xsi:type="dcterms:W3CDTF">2012-03-28T01:39:55Z</dcterms:created>
  <dcterms:modified xsi:type="dcterms:W3CDTF">2012-03-29T15:40:23Z</dcterms:modified>
</cp:coreProperties>
</file>