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51"/>
  </p:notesMasterIdLst>
  <p:handoutMasterIdLst>
    <p:handoutMasterId r:id="rId52"/>
  </p:handoutMasterIdLst>
  <p:sldIdLst>
    <p:sldId id="1024" r:id="rId4"/>
    <p:sldId id="1025" r:id="rId5"/>
    <p:sldId id="1037" r:id="rId6"/>
    <p:sldId id="1038" r:id="rId7"/>
    <p:sldId id="1039" r:id="rId8"/>
    <p:sldId id="1040" r:id="rId9"/>
    <p:sldId id="1041" r:id="rId10"/>
    <p:sldId id="1042" r:id="rId11"/>
    <p:sldId id="1043" r:id="rId12"/>
    <p:sldId id="1044" r:id="rId13"/>
    <p:sldId id="1045" r:id="rId14"/>
    <p:sldId id="988" r:id="rId15"/>
    <p:sldId id="989" r:id="rId16"/>
    <p:sldId id="1013" r:id="rId17"/>
    <p:sldId id="1015" r:id="rId18"/>
    <p:sldId id="990" r:id="rId19"/>
    <p:sldId id="1009" r:id="rId20"/>
    <p:sldId id="1014" r:id="rId21"/>
    <p:sldId id="1028" r:id="rId22"/>
    <p:sldId id="1034" r:id="rId23"/>
    <p:sldId id="1026" r:id="rId24"/>
    <p:sldId id="1027" r:id="rId25"/>
    <p:sldId id="1029" r:id="rId26"/>
    <p:sldId id="1032" r:id="rId27"/>
    <p:sldId id="1033" r:id="rId28"/>
    <p:sldId id="1030" r:id="rId29"/>
    <p:sldId id="1031" r:id="rId30"/>
    <p:sldId id="910" r:id="rId31"/>
    <p:sldId id="1001" r:id="rId32"/>
    <p:sldId id="1002" r:id="rId33"/>
    <p:sldId id="1003" r:id="rId34"/>
    <p:sldId id="1004" r:id="rId35"/>
    <p:sldId id="1005" r:id="rId36"/>
    <p:sldId id="1006" r:id="rId37"/>
    <p:sldId id="1007" r:id="rId38"/>
    <p:sldId id="1008" r:id="rId39"/>
    <p:sldId id="1035" r:id="rId40"/>
    <p:sldId id="1016" r:id="rId41"/>
    <p:sldId id="1017" r:id="rId42"/>
    <p:sldId id="1018" r:id="rId43"/>
    <p:sldId id="1019" r:id="rId44"/>
    <p:sldId id="1020" r:id="rId45"/>
    <p:sldId id="1021" r:id="rId46"/>
    <p:sldId id="1022" r:id="rId47"/>
    <p:sldId id="1036" r:id="rId48"/>
    <p:sldId id="1046" r:id="rId49"/>
    <p:sldId id="1023" r:id="rId50"/>
  </p:sldIdLst>
  <p:sldSz cx="9144000" cy="6858000" type="screen4x3"/>
  <p:notesSz cx="6858000" cy="92964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9900"/>
    <a:srgbClr val="FF5050"/>
    <a:srgbClr val="FF6600"/>
    <a:srgbClr val="AC0C32"/>
    <a:srgbClr val="E8E8E8"/>
    <a:srgbClr val="DDFFF9"/>
    <a:srgbClr val="800000"/>
    <a:srgbClr val="CDDDAC"/>
    <a:srgbClr val="EAF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7" autoAdjust="0"/>
    <p:restoredTop sz="95279" autoAdjust="0"/>
  </p:normalViewPr>
  <p:slideViewPr>
    <p:cSldViewPr>
      <p:cViewPr>
        <p:scale>
          <a:sx n="100" d="100"/>
          <a:sy n="100" d="100"/>
        </p:scale>
        <p:origin x="-1566" y="-72"/>
      </p:cViewPr>
      <p:guideLst>
        <p:guide orient="horz" pos="2614"/>
        <p:guide pos="2880"/>
      </p:guideLst>
    </p:cSldViewPr>
  </p:slideViewPr>
  <p:outlineViewPr>
    <p:cViewPr>
      <p:scale>
        <a:sx n="33" d="100"/>
        <a:sy n="33" d="100"/>
      </p:scale>
      <p:origin x="0" y="6354"/>
    </p:cViewPr>
  </p:outlineViewPr>
  <p:notesTextViewPr>
    <p:cViewPr>
      <p:scale>
        <a:sx n="100" d="100"/>
        <a:sy n="100" d="100"/>
      </p:scale>
      <p:origin x="0" y="0"/>
    </p:cViewPr>
  </p:notesTextViewPr>
  <p:sorterViewPr>
    <p:cViewPr>
      <p:scale>
        <a:sx n="20" d="100"/>
        <a:sy n="20" d="100"/>
      </p:scale>
      <p:origin x="0" y="0"/>
    </p:cViewPr>
  </p:sorterViewPr>
  <p:notesViewPr>
    <p:cSldViewPr>
      <p:cViewPr varScale="1">
        <p:scale>
          <a:sx n="80" d="100"/>
          <a:sy n="80" d="100"/>
        </p:scale>
        <p:origin x="-2010" y="-96"/>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C954F-D869-4DE3-9170-65D5359CC5A3}" type="doc">
      <dgm:prSet loTypeId="urn:microsoft.com/office/officeart/2005/8/layout/chevron1" loCatId="process" qsTypeId="urn:microsoft.com/office/officeart/2005/8/quickstyle/simple1" qsCatId="simple" csTypeId="urn:microsoft.com/office/officeart/2005/8/colors/accent1_2" csCatId="accent1" phldr="1"/>
      <dgm:spPr/>
    </dgm:pt>
    <dgm:pt modelId="{C60CDE27-E9E3-4FBC-8ED4-37DD2BC8F6A1}">
      <dgm:prSet phldrT="[Texto]"/>
      <dgm:spPr/>
      <dgm:t>
        <a:bodyPr/>
        <a:lstStyle/>
        <a:p>
          <a:r>
            <a:rPr lang="es-ES" dirty="0" smtClean="0">
              <a:solidFill>
                <a:schemeClr val="tx1"/>
              </a:solidFill>
            </a:rPr>
            <a:t>Planeación</a:t>
          </a:r>
          <a:endParaRPr lang="es-ES" dirty="0">
            <a:solidFill>
              <a:schemeClr val="tx1"/>
            </a:solidFill>
          </a:endParaRPr>
        </a:p>
      </dgm:t>
    </dgm:pt>
    <dgm:pt modelId="{6CF3FDE2-3703-4A86-87F0-42DF0FDC264D}" type="parTrans" cxnId="{99DF3C84-0649-4BC8-99A6-2FFC209F4136}">
      <dgm:prSet/>
      <dgm:spPr/>
      <dgm:t>
        <a:bodyPr/>
        <a:lstStyle/>
        <a:p>
          <a:endParaRPr lang="es-ES"/>
        </a:p>
      </dgm:t>
    </dgm:pt>
    <dgm:pt modelId="{9D4D80B1-4F1C-452C-AD3D-9B743A643CF8}" type="sibTrans" cxnId="{99DF3C84-0649-4BC8-99A6-2FFC209F4136}">
      <dgm:prSet/>
      <dgm:spPr/>
      <dgm:t>
        <a:bodyPr/>
        <a:lstStyle/>
        <a:p>
          <a:endParaRPr lang="es-ES"/>
        </a:p>
      </dgm:t>
    </dgm:pt>
    <dgm:pt modelId="{CF511BD3-607B-4E86-81E8-485404EDCDFB}">
      <dgm:prSet phldrT="[Texto]"/>
      <dgm:spPr/>
      <dgm:t>
        <a:bodyPr/>
        <a:lstStyle/>
        <a:p>
          <a:r>
            <a:rPr lang="es-ES" dirty="0" smtClean="0">
              <a:solidFill>
                <a:schemeClr val="tx1"/>
              </a:solidFill>
            </a:rPr>
            <a:t>Dirección</a:t>
          </a:r>
          <a:endParaRPr lang="es-ES" dirty="0">
            <a:solidFill>
              <a:schemeClr val="tx1"/>
            </a:solidFill>
          </a:endParaRPr>
        </a:p>
      </dgm:t>
    </dgm:pt>
    <dgm:pt modelId="{E50A4B55-5AA3-44AC-B6E0-29F4C39E6796}" type="parTrans" cxnId="{A8B9C820-6971-47AB-8720-7A74AE38D637}">
      <dgm:prSet/>
      <dgm:spPr/>
      <dgm:t>
        <a:bodyPr/>
        <a:lstStyle/>
        <a:p>
          <a:endParaRPr lang="es-ES"/>
        </a:p>
      </dgm:t>
    </dgm:pt>
    <dgm:pt modelId="{111505C9-1693-48FA-94C7-4FDDD932F399}" type="sibTrans" cxnId="{A8B9C820-6971-47AB-8720-7A74AE38D637}">
      <dgm:prSet/>
      <dgm:spPr/>
      <dgm:t>
        <a:bodyPr/>
        <a:lstStyle/>
        <a:p>
          <a:endParaRPr lang="es-ES"/>
        </a:p>
      </dgm:t>
    </dgm:pt>
    <dgm:pt modelId="{C07BFCD7-08FD-4311-8F85-9A98CC9F353F}">
      <dgm:prSet phldrT="[Texto]"/>
      <dgm:spPr/>
      <dgm:t>
        <a:bodyPr/>
        <a:lstStyle/>
        <a:p>
          <a:r>
            <a:rPr lang="es-ES" dirty="0" smtClean="0">
              <a:solidFill>
                <a:schemeClr val="tx1"/>
              </a:solidFill>
            </a:rPr>
            <a:t>Control</a:t>
          </a:r>
          <a:endParaRPr lang="es-ES" dirty="0">
            <a:solidFill>
              <a:schemeClr val="tx1"/>
            </a:solidFill>
          </a:endParaRPr>
        </a:p>
      </dgm:t>
    </dgm:pt>
    <dgm:pt modelId="{98539160-E83C-4DDE-A00A-C1801683E8B3}" type="parTrans" cxnId="{20565821-4BAB-4377-8A07-5897E0CBF769}">
      <dgm:prSet/>
      <dgm:spPr/>
      <dgm:t>
        <a:bodyPr/>
        <a:lstStyle/>
        <a:p>
          <a:endParaRPr lang="es-ES"/>
        </a:p>
      </dgm:t>
    </dgm:pt>
    <dgm:pt modelId="{B2F3ADB8-118B-406E-96E5-492B529D1F6B}" type="sibTrans" cxnId="{20565821-4BAB-4377-8A07-5897E0CBF769}">
      <dgm:prSet/>
      <dgm:spPr/>
      <dgm:t>
        <a:bodyPr/>
        <a:lstStyle/>
        <a:p>
          <a:endParaRPr lang="es-ES"/>
        </a:p>
      </dgm:t>
    </dgm:pt>
    <dgm:pt modelId="{318C273A-6A3C-48C2-9246-64397471E02B}">
      <dgm:prSet phldrT="[Texto]"/>
      <dgm:spPr/>
      <dgm:t>
        <a:bodyPr/>
        <a:lstStyle/>
        <a:p>
          <a:r>
            <a:rPr lang="es-ES" dirty="0" smtClean="0">
              <a:solidFill>
                <a:schemeClr val="tx1"/>
              </a:solidFill>
            </a:rPr>
            <a:t>Organización</a:t>
          </a:r>
          <a:endParaRPr lang="es-ES" dirty="0">
            <a:solidFill>
              <a:schemeClr val="tx1"/>
            </a:solidFill>
          </a:endParaRPr>
        </a:p>
      </dgm:t>
    </dgm:pt>
    <dgm:pt modelId="{196E9A48-7EAA-420C-B295-85ED99500CFE}" type="parTrans" cxnId="{6489BCB6-110E-4AD6-B2E0-D6C412FBEFE6}">
      <dgm:prSet/>
      <dgm:spPr/>
      <dgm:t>
        <a:bodyPr/>
        <a:lstStyle/>
        <a:p>
          <a:endParaRPr lang="es-ES"/>
        </a:p>
      </dgm:t>
    </dgm:pt>
    <dgm:pt modelId="{777C1CE1-C786-4EC2-9603-F53C810FFB0E}" type="sibTrans" cxnId="{6489BCB6-110E-4AD6-B2E0-D6C412FBEFE6}">
      <dgm:prSet/>
      <dgm:spPr/>
      <dgm:t>
        <a:bodyPr/>
        <a:lstStyle/>
        <a:p>
          <a:endParaRPr lang="es-ES"/>
        </a:p>
      </dgm:t>
    </dgm:pt>
    <dgm:pt modelId="{15C451E8-E9BA-4382-9B42-A033C539349E}" type="pres">
      <dgm:prSet presAssocID="{8D6C954F-D869-4DE3-9170-65D5359CC5A3}" presName="Name0" presStyleCnt="0">
        <dgm:presLayoutVars>
          <dgm:dir/>
          <dgm:animLvl val="lvl"/>
          <dgm:resizeHandles val="exact"/>
        </dgm:presLayoutVars>
      </dgm:prSet>
      <dgm:spPr/>
    </dgm:pt>
    <dgm:pt modelId="{2EF6C51D-E073-44B0-901B-ECBED4983879}" type="pres">
      <dgm:prSet presAssocID="{C60CDE27-E9E3-4FBC-8ED4-37DD2BC8F6A1}" presName="parTxOnly" presStyleLbl="node1" presStyleIdx="0" presStyleCnt="4">
        <dgm:presLayoutVars>
          <dgm:chMax val="0"/>
          <dgm:chPref val="0"/>
          <dgm:bulletEnabled val="1"/>
        </dgm:presLayoutVars>
      </dgm:prSet>
      <dgm:spPr/>
      <dgm:t>
        <a:bodyPr/>
        <a:lstStyle/>
        <a:p>
          <a:endParaRPr lang="es-ES"/>
        </a:p>
      </dgm:t>
    </dgm:pt>
    <dgm:pt modelId="{3B2FC1D9-DA67-4572-B786-C64C2D00C66E}" type="pres">
      <dgm:prSet presAssocID="{9D4D80B1-4F1C-452C-AD3D-9B743A643CF8}" presName="parTxOnlySpace" presStyleCnt="0"/>
      <dgm:spPr/>
    </dgm:pt>
    <dgm:pt modelId="{04D768CE-19CE-4175-838F-794AE9AB3F69}" type="pres">
      <dgm:prSet presAssocID="{318C273A-6A3C-48C2-9246-64397471E02B}" presName="parTxOnly" presStyleLbl="node1" presStyleIdx="1" presStyleCnt="4">
        <dgm:presLayoutVars>
          <dgm:chMax val="0"/>
          <dgm:chPref val="0"/>
          <dgm:bulletEnabled val="1"/>
        </dgm:presLayoutVars>
      </dgm:prSet>
      <dgm:spPr/>
      <dgm:t>
        <a:bodyPr/>
        <a:lstStyle/>
        <a:p>
          <a:endParaRPr lang="es-ES"/>
        </a:p>
      </dgm:t>
    </dgm:pt>
    <dgm:pt modelId="{2E0A229E-611B-4002-9659-223CE1F29EA4}" type="pres">
      <dgm:prSet presAssocID="{777C1CE1-C786-4EC2-9603-F53C810FFB0E}" presName="parTxOnlySpace" presStyleCnt="0"/>
      <dgm:spPr/>
    </dgm:pt>
    <dgm:pt modelId="{99864040-6390-4642-A5ED-770558F10440}" type="pres">
      <dgm:prSet presAssocID="{CF511BD3-607B-4E86-81E8-485404EDCDFB}" presName="parTxOnly" presStyleLbl="node1" presStyleIdx="2" presStyleCnt="4">
        <dgm:presLayoutVars>
          <dgm:chMax val="0"/>
          <dgm:chPref val="0"/>
          <dgm:bulletEnabled val="1"/>
        </dgm:presLayoutVars>
      </dgm:prSet>
      <dgm:spPr/>
      <dgm:t>
        <a:bodyPr/>
        <a:lstStyle/>
        <a:p>
          <a:endParaRPr lang="es-ES"/>
        </a:p>
      </dgm:t>
    </dgm:pt>
    <dgm:pt modelId="{FB422EF3-5EA0-49B6-94A5-8C7E7EA50883}" type="pres">
      <dgm:prSet presAssocID="{111505C9-1693-48FA-94C7-4FDDD932F399}" presName="parTxOnlySpace" presStyleCnt="0"/>
      <dgm:spPr/>
    </dgm:pt>
    <dgm:pt modelId="{0DEE5708-38C1-4267-9B52-83FF5CEE891D}" type="pres">
      <dgm:prSet presAssocID="{C07BFCD7-08FD-4311-8F85-9A98CC9F353F}" presName="parTxOnly" presStyleLbl="node1" presStyleIdx="3" presStyleCnt="4">
        <dgm:presLayoutVars>
          <dgm:chMax val="0"/>
          <dgm:chPref val="0"/>
          <dgm:bulletEnabled val="1"/>
        </dgm:presLayoutVars>
      </dgm:prSet>
      <dgm:spPr/>
      <dgm:t>
        <a:bodyPr/>
        <a:lstStyle/>
        <a:p>
          <a:endParaRPr lang="es-ES"/>
        </a:p>
      </dgm:t>
    </dgm:pt>
  </dgm:ptLst>
  <dgm:cxnLst>
    <dgm:cxn modelId="{EA220320-82AA-4470-8E9D-494C35BE8B8A}" type="presOf" srcId="{C60CDE27-E9E3-4FBC-8ED4-37DD2BC8F6A1}" destId="{2EF6C51D-E073-44B0-901B-ECBED4983879}" srcOrd="0" destOrd="0" presId="urn:microsoft.com/office/officeart/2005/8/layout/chevron1"/>
    <dgm:cxn modelId="{A8B9C820-6971-47AB-8720-7A74AE38D637}" srcId="{8D6C954F-D869-4DE3-9170-65D5359CC5A3}" destId="{CF511BD3-607B-4E86-81E8-485404EDCDFB}" srcOrd="2" destOrd="0" parTransId="{E50A4B55-5AA3-44AC-B6E0-29F4C39E6796}" sibTransId="{111505C9-1693-48FA-94C7-4FDDD932F399}"/>
    <dgm:cxn modelId="{5E7C07F9-B287-4558-B08C-CE40A09707DD}" type="presOf" srcId="{318C273A-6A3C-48C2-9246-64397471E02B}" destId="{04D768CE-19CE-4175-838F-794AE9AB3F69}" srcOrd="0" destOrd="0" presId="urn:microsoft.com/office/officeart/2005/8/layout/chevron1"/>
    <dgm:cxn modelId="{99DF3C84-0649-4BC8-99A6-2FFC209F4136}" srcId="{8D6C954F-D869-4DE3-9170-65D5359CC5A3}" destId="{C60CDE27-E9E3-4FBC-8ED4-37DD2BC8F6A1}" srcOrd="0" destOrd="0" parTransId="{6CF3FDE2-3703-4A86-87F0-42DF0FDC264D}" sibTransId="{9D4D80B1-4F1C-452C-AD3D-9B743A643CF8}"/>
    <dgm:cxn modelId="{6489BCB6-110E-4AD6-B2E0-D6C412FBEFE6}" srcId="{8D6C954F-D869-4DE3-9170-65D5359CC5A3}" destId="{318C273A-6A3C-48C2-9246-64397471E02B}" srcOrd="1" destOrd="0" parTransId="{196E9A48-7EAA-420C-B295-85ED99500CFE}" sibTransId="{777C1CE1-C786-4EC2-9603-F53C810FFB0E}"/>
    <dgm:cxn modelId="{0F4D2B8E-FE1A-496B-B798-80629AC08B4D}" type="presOf" srcId="{8D6C954F-D869-4DE3-9170-65D5359CC5A3}" destId="{15C451E8-E9BA-4382-9B42-A033C539349E}" srcOrd="0" destOrd="0" presId="urn:microsoft.com/office/officeart/2005/8/layout/chevron1"/>
    <dgm:cxn modelId="{20565821-4BAB-4377-8A07-5897E0CBF769}" srcId="{8D6C954F-D869-4DE3-9170-65D5359CC5A3}" destId="{C07BFCD7-08FD-4311-8F85-9A98CC9F353F}" srcOrd="3" destOrd="0" parTransId="{98539160-E83C-4DDE-A00A-C1801683E8B3}" sibTransId="{B2F3ADB8-118B-406E-96E5-492B529D1F6B}"/>
    <dgm:cxn modelId="{76821318-B7F5-41F5-A4FA-956D59932DF4}" type="presOf" srcId="{CF511BD3-607B-4E86-81E8-485404EDCDFB}" destId="{99864040-6390-4642-A5ED-770558F10440}" srcOrd="0" destOrd="0" presId="urn:microsoft.com/office/officeart/2005/8/layout/chevron1"/>
    <dgm:cxn modelId="{AF12CD64-381B-4379-9EF4-C2413E4E89F6}" type="presOf" srcId="{C07BFCD7-08FD-4311-8F85-9A98CC9F353F}" destId="{0DEE5708-38C1-4267-9B52-83FF5CEE891D}" srcOrd="0" destOrd="0" presId="urn:microsoft.com/office/officeart/2005/8/layout/chevron1"/>
    <dgm:cxn modelId="{CA637DDD-A113-423B-BD37-24A5593A2C0E}" type="presParOf" srcId="{15C451E8-E9BA-4382-9B42-A033C539349E}" destId="{2EF6C51D-E073-44B0-901B-ECBED4983879}" srcOrd="0" destOrd="0" presId="urn:microsoft.com/office/officeart/2005/8/layout/chevron1"/>
    <dgm:cxn modelId="{DA56816A-4DA4-490C-803E-185EF8BBFBE0}" type="presParOf" srcId="{15C451E8-E9BA-4382-9B42-A033C539349E}" destId="{3B2FC1D9-DA67-4572-B786-C64C2D00C66E}" srcOrd="1" destOrd="0" presId="urn:microsoft.com/office/officeart/2005/8/layout/chevron1"/>
    <dgm:cxn modelId="{E9152AE5-A9C8-474A-BE10-A518434232FB}" type="presParOf" srcId="{15C451E8-E9BA-4382-9B42-A033C539349E}" destId="{04D768CE-19CE-4175-838F-794AE9AB3F69}" srcOrd="2" destOrd="0" presId="urn:microsoft.com/office/officeart/2005/8/layout/chevron1"/>
    <dgm:cxn modelId="{F1C0F0B9-6441-4834-9D6C-43CC75F61E75}" type="presParOf" srcId="{15C451E8-E9BA-4382-9B42-A033C539349E}" destId="{2E0A229E-611B-4002-9659-223CE1F29EA4}" srcOrd="3" destOrd="0" presId="urn:microsoft.com/office/officeart/2005/8/layout/chevron1"/>
    <dgm:cxn modelId="{03203EB7-B411-4830-84D5-0A1BD86EF0C3}" type="presParOf" srcId="{15C451E8-E9BA-4382-9B42-A033C539349E}" destId="{99864040-6390-4642-A5ED-770558F10440}" srcOrd="4" destOrd="0" presId="urn:microsoft.com/office/officeart/2005/8/layout/chevron1"/>
    <dgm:cxn modelId="{35875C02-9A5D-4EF8-8DE3-17499B4C2697}" type="presParOf" srcId="{15C451E8-E9BA-4382-9B42-A033C539349E}" destId="{FB422EF3-5EA0-49B6-94A5-8C7E7EA50883}" srcOrd="5" destOrd="0" presId="urn:microsoft.com/office/officeart/2005/8/layout/chevron1"/>
    <dgm:cxn modelId="{1CCF52DA-6552-491E-A972-6A35BDEFB4D7}" type="presParOf" srcId="{15C451E8-E9BA-4382-9B42-A033C539349E}" destId="{0DEE5708-38C1-4267-9B52-83FF5CEE891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66237-EBC1-4280-AD75-A8D31153E79C}" type="doc">
      <dgm:prSet loTypeId="urn:microsoft.com/office/officeart/2005/8/layout/pyramid1" loCatId="pyramid" qsTypeId="urn:microsoft.com/office/officeart/2005/8/quickstyle/simple1#1" qsCatId="simple" csTypeId="urn:microsoft.com/office/officeart/2005/8/colors/accent1_2#1" csCatId="accent1" phldr="1"/>
      <dgm:spPr/>
    </dgm:pt>
    <dgm:pt modelId="{AB716A6C-B796-493D-9E89-88F4F2262110}">
      <dgm:prSet phldrT="[Texto]" custT="1"/>
      <dgm:spPr>
        <a:solidFill>
          <a:schemeClr val="accent1">
            <a:lumMod val="75000"/>
          </a:schemeClr>
        </a:solidFill>
      </dgm:spPr>
      <dgm:t>
        <a:bodyPr/>
        <a:lstStyle/>
        <a:p>
          <a:endParaRPr lang="es-PE" sz="2400" dirty="0" smtClean="0">
            <a:solidFill>
              <a:schemeClr val="bg1"/>
            </a:solidFill>
            <a:effectLst>
              <a:outerShdw blurRad="38100" dist="38100" dir="2700000" algn="tl">
                <a:srgbClr val="000000">
                  <a:alpha val="43137"/>
                </a:srgbClr>
              </a:outerShdw>
            </a:effectLst>
          </a:endParaRPr>
        </a:p>
        <a:p>
          <a:r>
            <a:rPr lang="es-PE" sz="2000" dirty="0" smtClean="0">
              <a:solidFill>
                <a:schemeClr val="bg1"/>
              </a:solidFill>
              <a:effectLst>
                <a:outerShdw blurRad="38100" dist="38100" dir="2700000" algn="tl">
                  <a:srgbClr val="000000">
                    <a:alpha val="43137"/>
                  </a:srgbClr>
                </a:outerShdw>
              </a:effectLst>
            </a:rPr>
            <a:t>PLAN NACIONAL</a:t>
          </a:r>
          <a:endParaRPr lang="es-ES" sz="2000" dirty="0">
            <a:solidFill>
              <a:schemeClr val="bg1"/>
            </a:solidFill>
            <a:effectLst>
              <a:outerShdw blurRad="38100" dist="38100" dir="2700000" algn="tl">
                <a:srgbClr val="000000">
                  <a:alpha val="43137"/>
                </a:srgbClr>
              </a:outerShdw>
            </a:effectLst>
          </a:endParaRPr>
        </a:p>
      </dgm:t>
    </dgm:pt>
    <dgm:pt modelId="{DD90D22A-F24A-47A7-A3C0-1222934BA00E}" type="parTrans" cxnId="{9A32B15D-4374-4C37-BD84-3812B6154684}">
      <dgm:prSet/>
      <dgm:spPr/>
      <dgm:t>
        <a:bodyPr/>
        <a:lstStyle/>
        <a:p>
          <a:endParaRPr lang="es-ES"/>
        </a:p>
      </dgm:t>
    </dgm:pt>
    <dgm:pt modelId="{83F8E7F6-D570-4F41-BEB7-E1CB917ED59C}" type="sibTrans" cxnId="{9A32B15D-4374-4C37-BD84-3812B6154684}">
      <dgm:prSet/>
      <dgm:spPr/>
      <dgm:t>
        <a:bodyPr/>
        <a:lstStyle/>
        <a:p>
          <a:endParaRPr lang="es-ES"/>
        </a:p>
      </dgm:t>
    </dgm:pt>
    <dgm:pt modelId="{CFA20DDF-92D6-42F5-B096-7572A819C2FD}">
      <dgm:prSet phldrT="[Texto]" custT="1"/>
      <dgm:spPr>
        <a:solidFill>
          <a:schemeClr val="tx2">
            <a:lumMod val="60000"/>
            <a:lumOff val="40000"/>
          </a:schemeClr>
        </a:solidFill>
      </dgm:spPr>
      <dgm:t>
        <a:bodyPr lIns="0" tIns="0" rIns="0" bIns="0"/>
        <a:lstStyle/>
        <a:p>
          <a:r>
            <a:rPr lang="es-PE" sz="2000" dirty="0" smtClean="0">
              <a:solidFill>
                <a:schemeClr val="bg1"/>
              </a:solidFill>
              <a:effectLst>
                <a:outerShdw blurRad="38100" dist="38100" dir="2700000" algn="tl">
                  <a:srgbClr val="000000">
                    <a:alpha val="43137"/>
                  </a:srgbClr>
                </a:outerShdw>
              </a:effectLst>
            </a:rPr>
            <a:t>PLANES SECTORIALES</a:t>
          </a:r>
          <a:endParaRPr lang="es-ES" sz="2000" dirty="0">
            <a:solidFill>
              <a:schemeClr val="bg1"/>
            </a:solidFill>
            <a:effectLst>
              <a:outerShdw blurRad="38100" dist="38100" dir="2700000" algn="tl">
                <a:srgbClr val="000000">
                  <a:alpha val="43137"/>
                </a:srgbClr>
              </a:outerShdw>
            </a:effectLst>
          </a:endParaRPr>
        </a:p>
      </dgm:t>
    </dgm:pt>
    <dgm:pt modelId="{51733E1A-1326-4745-B0E1-D4C4FDF0AAD7}" type="parTrans" cxnId="{6690B12D-B6FF-4311-A6A5-16CA0CC01B0B}">
      <dgm:prSet/>
      <dgm:spPr/>
      <dgm:t>
        <a:bodyPr/>
        <a:lstStyle/>
        <a:p>
          <a:endParaRPr lang="es-ES"/>
        </a:p>
      </dgm:t>
    </dgm:pt>
    <dgm:pt modelId="{BDB8C36F-9433-4C54-BDCD-CBA2207CBFF1}" type="sibTrans" cxnId="{6690B12D-B6FF-4311-A6A5-16CA0CC01B0B}">
      <dgm:prSet/>
      <dgm:spPr/>
      <dgm:t>
        <a:bodyPr/>
        <a:lstStyle/>
        <a:p>
          <a:endParaRPr lang="es-ES"/>
        </a:p>
      </dgm:t>
    </dgm:pt>
    <dgm:pt modelId="{980308D0-7978-4376-88E0-5F7CE4738048}">
      <dgm:prSet phldrT="[Texto]" custT="1"/>
      <dgm:spPr>
        <a:solidFill>
          <a:srgbClr val="92D050"/>
        </a:solidFill>
      </dgm:spPr>
      <dgm:t>
        <a:bodyPr/>
        <a:lstStyle/>
        <a:p>
          <a:r>
            <a:rPr lang="es-PE" sz="2000" dirty="0" smtClean="0">
              <a:effectLst>
                <a:outerShdw blurRad="38100" dist="38100" dir="2700000" algn="tl">
                  <a:srgbClr val="000000">
                    <a:alpha val="43137"/>
                  </a:srgbClr>
                </a:outerShdw>
              </a:effectLst>
            </a:rPr>
            <a:t>ACTIVIDADES INTERREGIONALES</a:t>
          </a:r>
          <a:endParaRPr lang="es-ES" sz="2000" dirty="0">
            <a:effectLst>
              <a:outerShdw blurRad="38100" dist="38100" dir="2700000" algn="tl">
                <a:srgbClr val="000000">
                  <a:alpha val="43137"/>
                </a:srgbClr>
              </a:outerShdw>
            </a:effectLst>
          </a:endParaRPr>
        </a:p>
      </dgm:t>
    </dgm:pt>
    <dgm:pt modelId="{D610F00D-5C43-4EF8-96C0-C0E080962CC0}" type="parTrans" cxnId="{FB347658-F5C3-4B3B-AE80-83D08CF9A118}">
      <dgm:prSet/>
      <dgm:spPr/>
      <dgm:t>
        <a:bodyPr/>
        <a:lstStyle/>
        <a:p>
          <a:endParaRPr lang="es-ES"/>
        </a:p>
      </dgm:t>
    </dgm:pt>
    <dgm:pt modelId="{E8EF4C55-66CC-4948-8351-A1C7B5B9663C}" type="sibTrans" cxnId="{FB347658-F5C3-4B3B-AE80-83D08CF9A118}">
      <dgm:prSet/>
      <dgm:spPr/>
      <dgm:t>
        <a:bodyPr/>
        <a:lstStyle/>
        <a:p>
          <a:endParaRPr lang="es-ES"/>
        </a:p>
      </dgm:t>
    </dgm:pt>
    <dgm:pt modelId="{37461B9F-E4E0-4CB9-A2F9-8F3491582EA6}">
      <dgm:prSet phldrT="[Texto]" custT="1"/>
      <dgm:spPr>
        <a:solidFill>
          <a:srgbClr val="9EF52B"/>
        </a:solidFill>
      </dgm:spPr>
      <dgm:t>
        <a:bodyPr/>
        <a:lstStyle/>
        <a:p>
          <a:r>
            <a:rPr lang="es-PE" sz="2000" dirty="0" smtClean="0">
              <a:effectLst>
                <a:outerShdw blurRad="38100" dist="38100" dir="2700000" algn="tl">
                  <a:srgbClr val="000000">
                    <a:alpha val="43137"/>
                  </a:srgbClr>
                </a:outerShdw>
              </a:effectLst>
            </a:rPr>
            <a:t>PLANES REGIONALES</a:t>
          </a:r>
          <a:endParaRPr lang="es-ES" sz="2000" dirty="0">
            <a:effectLst>
              <a:outerShdw blurRad="38100" dist="38100" dir="2700000" algn="tl">
                <a:srgbClr val="000000">
                  <a:alpha val="43137"/>
                </a:srgbClr>
              </a:outerShdw>
            </a:effectLst>
          </a:endParaRPr>
        </a:p>
      </dgm:t>
    </dgm:pt>
    <dgm:pt modelId="{F21F9B88-5623-4654-9772-EF4D01AF8813}" type="parTrans" cxnId="{7D45B7E6-8F1E-4E2A-A8C7-D50D8146BF20}">
      <dgm:prSet/>
      <dgm:spPr/>
      <dgm:t>
        <a:bodyPr/>
        <a:lstStyle/>
        <a:p>
          <a:endParaRPr lang="es-ES"/>
        </a:p>
      </dgm:t>
    </dgm:pt>
    <dgm:pt modelId="{36C05EB5-CA99-4BC6-82C2-C3FE1E677074}" type="sibTrans" cxnId="{7D45B7E6-8F1E-4E2A-A8C7-D50D8146BF20}">
      <dgm:prSet/>
      <dgm:spPr/>
      <dgm:t>
        <a:bodyPr/>
        <a:lstStyle/>
        <a:p>
          <a:endParaRPr lang="es-ES"/>
        </a:p>
      </dgm:t>
    </dgm:pt>
    <dgm:pt modelId="{04C3E165-BC32-4D7B-A28E-CBADC82D9E0F}">
      <dgm:prSet phldrT="[Texto]" custT="1"/>
      <dgm:spPr>
        <a:solidFill>
          <a:srgbClr val="FFC000"/>
        </a:solidFill>
      </dgm:spPr>
      <dgm:t>
        <a:bodyPr/>
        <a:lstStyle/>
        <a:p>
          <a:r>
            <a:rPr lang="es-PE" sz="2000" dirty="0" smtClean="0">
              <a:effectLst>
                <a:outerShdw blurRad="38100" dist="38100" dir="2700000" algn="tl">
                  <a:srgbClr val="000000">
                    <a:alpha val="43137"/>
                  </a:srgbClr>
                </a:outerShdw>
              </a:effectLst>
            </a:rPr>
            <a:t>PLANES LOCALES</a:t>
          </a:r>
          <a:endParaRPr lang="es-ES" sz="2000" dirty="0">
            <a:effectLst>
              <a:outerShdw blurRad="38100" dist="38100" dir="2700000" algn="tl">
                <a:srgbClr val="000000">
                  <a:alpha val="43137"/>
                </a:srgbClr>
              </a:outerShdw>
            </a:effectLst>
          </a:endParaRPr>
        </a:p>
      </dgm:t>
    </dgm:pt>
    <dgm:pt modelId="{F56DDCBE-150A-4A3C-AF63-A1CA568C25D1}" type="parTrans" cxnId="{A4438EA5-1184-422C-A600-081C82179EEA}">
      <dgm:prSet/>
      <dgm:spPr/>
      <dgm:t>
        <a:bodyPr/>
        <a:lstStyle/>
        <a:p>
          <a:endParaRPr lang="es-ES"/>
        </a:p>
      </dgm:t>
    </dgm:pt>
    <dgm:pt modelId="{B652083B-9B8C-44D7-80C0-550421648AF4}" type="sibTrans" cxnId="{A4438EA5-1184-422C-A600-081C82179EEA}">
      <dgm:prSet/>
      <dgm:spPr/>
      <dgm:t>
        <a:bodyPr/>
        <a:lstStyle/>
        <a:p>
          <a:endParaRPr lang="es-ES"/>
        </a:p>
      </dgm:t>
    </dgm:pt>
    <dgm:pt modelId="{381B6AE7-37C3-4553-AEBB-AD187C4431B9}" type="pres">
      <dgm:prSet presAssocID="{72D66237-EBC1-4280-AD75-A8D31153E79C}" presName="Name0" presStyleCnt="0">
        <dgm:presLayoutVars>
          <dgm:dir/>
          <dgm:animLvl val="lvl"/>
          <dgm:resizeHandles val="exact"/>
        </dgm:presLayoutVars>
      </dgm:prSet>
      <dgm:spPr/>
    </dgm:pt>
    <dgm:pt modelId="{BF18CCA0-86E2-4199-A138-8C46B0E7084B}" type="pres">
      <dgm:prSet presAssocID="{AB716A6C-B796-493D-9E89-88F4F2262110}" presName="Name8" presStyleCnt="0"/>
      <dgm:spPr/>
    </dgm:pt>
    <dgm:pt modelId="{01E0C4F0-63F5-4C2F-ACC4-DEC9573AC141}" type="pres">
      <dgm:prSet presAssocID="{AB716A6C-B796-493D-9E89-88F4F2262110}" presName="level" presStyleLbl="node1" presStyleIdx="0" presStyleCnt="5" custScaleY="56602">
        <dgm:presLayoutVars>
          <dgm:chMax val="1"/>
          <dgm:bulletEnabled val="1"/>
        </dgm:presLayoutVars>
      </dgm:prSet>
      <dgm:spPr/>
      <dgm:t>
        <a:bodyPr/>
        <a:lstStyle/>
        <a:p>
          <a:endParaRPr lang="es-ES"/>
        </a:p>
      </dgm:t>
    </dgm:pt>
    <dgm:pt modelId="{7FE0C054-29DA-4696-BE77-1E04F39CA00E}" type="pres">
      <dgm:prSet presAssocID="{AB716A6C-B796-493D-9E89-88F4F2262110}" presName="levelTx" presStyleLbl="revTx" presStyleIdx="0" presStyleCnt="0">
        <dgm:presLayoutVars>
          <dgm:chMax val="1"/>
          <dgm:bulletEnabled val="1"/>
        </dgm:presLayoutVars>
      </dgm:prSet>
      <dgm:spPr/>
      <dgm:t>
        <a:bodyPr/>
        <a:lstStyle/>
        <a:p>
          <a:endParaRPr lang="es-ES"/>
        </a:p>
      </dgm:t>
    </dgm:pt>
    <dgm:pt modelId="{DEADE744-368B-4466-A68D-ECD21B481577}" type="pres">
      <dgm:prSet presAssocID="{CFA20DDF-92D6-42F5-B096-7572A819C2FD}" presName="Name8" presStyleCnt="0"/>
      <dgm:spPr/>
    </dgm:pt>
    <dgm:pt modelId="{60931487-31A2-495F-A9ED-2F42E1CD7CE0}" type="pres">
      <dgm:prSet presAssocID="{CFA20DDF-92D6-42F5-B096-7572A819C2FD}" presName="level" presStyleLbl="node1" presStyleIdx="1" presStyleCnt="5" custScaleY="38640">
        <dgm:presLayoutVars>
          <dgm:chMax val="1"/>
          <dgm:bulletEnabled val="1"/>
        </dgm:presLayoutVars>
      </dgm:prSet>
      <dgm:spPr/>
      <dgm:t>
        <a:bodyPr/>
        <a:lstStyle/>
        <a:p>
          <a:endParaRPr lang="es-ES"/>
        </a:p>
      </dgm:t>
    </dgm:pt>
    <dgm:pt modelId="{AE95958E-4340-4F04-9E7E-BCFD857C6FF6}" type="pres">
      <dgm:prSet presAssocID="{CFA20DDF-92D6-42F5-B096-7572A819C2FD}" presName="levelTx" presStyleLbl="revTx" presStyleIdx="0" presStyleCnt="0">
        <dgm:presLayoutVars>
          <dgm:chMax val="1"/>
          <dgm:bulletEnabled val="1"/>
        </dgm:presLayoutVars>
      </dgm:prSet>
      <dgm:spPr/>
      <dgm:t>
        <a:bodyPr/>
        <a:lstStyle/>
        <a:p>
          <a:endParaRPr lang="es-ES"/>
        </a:p>
      </dgm:t>
    </dgm:pt>
    <dgm:pt modelId="{0D94F657-2B59-42DC-A59A-583484522CB7}" type="pres">
      <dgm:prSet presAssocID="{980308D0-7978-4376-88E0-5F7CE4738048}" presName="Name8" presStyleCnt="0"/>
      <dgm:spPr/>
    </dgm:pt>
    <dgm:pt modelId="{90779FA4-E316-49A2-BB4C-B38649C0923B}" type="pres">
      <dgm:prSet presAssocID="{980308D0-7978-4376-88E0-5F7CE4738048}" presName="level" presStyleLbl="node1" presStyleIdx="2" presStyleCnt="5" custScaleY="43483" custLinFactNeighborY="-1253">
        <dgm:presLayoutVars>
          <dgm:chMax val="1"/>
          <dgm:bulletEnabled val="1"/>
        </dgm:presLayoutVars>
      </dgm:prSet>
      <dgm:spPr/>
      <dgm:t>
        <a:bodyPr/>
        <a:lstStyle/>
        <a:p>
          <a:endParaRPr lang="es-ES"/>
        </a:p>
      </dgm:t>
    </dgm:pt>
    <dgm:pt modelId="{47140563-2B3D-4336-999B-A4DAE11F5ECC}" type="pres">
      <dgm:prSet presAssocID="{980308D0-7978-4376-88E0-5F7CE4738048}" presName="levelTx" presStyleLbl="revTx" presStyleIdx="0" presStyleCnt="0">
        <dgm:presLayoutVars>
          <dgm:chMax val="1"/>
          <dgm:bulletEnabled val="1"/>
        </dgm:presLayoutVars>
      </dgm:prSet>
      <dgm:spPr/>
      <dgm:t>
        <a:bodyPr/>
        <a:lstStyle/>
        <a:p>
          <a:endParaRPr lang="es-ES"/>
        </a:p>
      </dgm:t>
    </dgm:pt>
    <dgm:pt modelId="{70EF42C1-51CE-4115-AF44-FABE19C427B4}" type="pres">
      <dgm:prSet presAssocID="{37461B9F-E4E0-4CB9-A2F9-8F3491582EA6}" presName="Name8" presStyleCnt="0"/>
      <dgm:spPr/>
    </dgm:pt>
    <dgm:pt modelId="{1F5D686C-C3F4-473B-BFF0-B8A0B8547445}" type="pres">
      <dgm:prSet presAssocID="{37461B9F-E4E0-4CB9-A2F9-8F3491582EA6}" presName="level" presStyleLbl="node1" presStyleIdx="3" presStyleCnt="5" custScaleY="48365" custLinFactNeighborX="-141" custLinFactNeighborY="-3984">
        <dgm:presLayoutVars>
          <dgm:chMax val="1"/>
          <dgm:bulletEnabled val="1"/>
        </dgm:presLayoutVars>
      </dgm:prSet>
      <dgm:spPr/>
      <dgm:t>
        <a:bodyPr/>
        <a:lstStyle/>
        <a:p>
          <a:endParaRPr lang="es-ES"/>
        </a:p>
      </dgm:t>
    </dgm:pt>
    <dgm:pt modelId="{F2582EC4-D8CF-4D94-83BE-4FACD0EFC851}" type="pres">
      <dgm:prSet presAssocID="{37461B9F-E4E0-4CB9-A2F9-8F3491582EA6}" presName="levelTx" presStyleLbl="revTx" presStyleIdx="0" presStyleCnt="0">
        <dgm:presLayoutVars>
          <dgm:chMax val="1"/>
          <dgm:bulletEnabled val="1"/>
        </dgm:presLayoutVars>
      </dgm:prSet>
      <dgm:spPr/>
      <dgm:t>
        <a:bodyPr/>
        <a:lstStyle/>
        <a:p>
          <a:endParaRPr lang="es-ES"/>
        </a:p>
      </dgm:t>
    </dgm:pt>
    <dgm:pt modelId="{8CCF243F-05E4-42A8-9600-BC20CC6FCA2A}" type="pres">
      <dgm:prSet presAssocID="{04C3E165-BC32-4D7B-A28E-CBADC82D9E0F}" presName="Name8" presStyleCnt="0"/>
      <dgm:spPr/>
    </dgm:pt>
    <dgm:pt modelId="{E750DFD8-9992-4C5D-A208-A6878CD9EA93}" type="pres">
      <dgm:prSet presAssocID="{04C3E165-BC32-4D7B-A28E-CBADC82D9E0F}" presName="level" presStyleLbl="node1" presStyleIdx="4" presStyleCnt="5" custScaleY="44388" custLinFactNeighborY="-3981">
        <dgm:presLayoutVars>
          <dgm:chMax val="1"/>
          <dgm:bulletEnabled val="1"/>
        </dgm:presLayoutVars>
      </dgm:prSet>
      <dgm:spPr/>
      <dgm:t>
        <a:bodyPr/>
        <a:lstStyle/>
        <a:p>
          <a:endParaRPr lang="es-ES"/>
        </a:p>
      </dgm:t>
    </dgm:pt>
    <dgm:pt modelId="{387B5023-5CD3-4E47-840A-BF4C7CE84083}" type="pres">
      <dgm:prSet presAssocID="{04C3E165-BC32-4D7B-A28E-CBADC82D9E0F}" presName="levelTx" presStyleLbl="revTx" presStyleIdx="0" presStyleCnt="0">
        <dgm:presLayoutVars>
          <dgm:chMax val="1"/>
          <dgm:bulletEnabled val="1"/>
        </dgm:presLayoutVars>
      </dgm:prSet>
      <dgm:spPr/>
      <dgm:t>
        <a:bodyPr/>
        <a:lstStyle/>
        <a:p>
          <a:endParaRPr lang="es-ES"/>
        </a:p>
      </dgm:t>
    </dgm:pt>
  </dgm:ptLst>
  <dgm:cxnLst>
    <dgm:cxn modelId="{7D45B7E6-8F1E-4E2A-A8C7-D50D8146BF20}" srcId="{72D66237-EBC1-4280-AD75-A8D31153E79C}" destId="{37461B9F-E4E0-4CB9-A2F9-8F3491582EA6}" srcOrd="3" destOrd="0" parTransId="{F21F9B88-5623-4654-9772-EF4D01AF8813}" sibTransId="{36C05EB5-CA99-4BC6-82C2-C3FE1E677074}"/>
    <dgm:cxn modelId="{BA9C6958-B15B-4759-B1BB-04DCBAB360D1}" type="presOf" srcId="{37461B9F-E4E0-4CB9-A2F9-8F3491582EA6}" destId="{1F5D686C-C3F4-473B-BFF0-B8A0B8547445}" srcOrd="0" destOrd="0" presId="urn:microsoft.com/office/officeart/2005/8/layout/pyramid1"/>
    <dgm:cxn modelId="{2576E1EC-7A6C-473B-BFB9-D0739234CCB8}" type="presOf" srcId="{CFA20DDF-92D6-42F5-B096-7572A819C2FD}" destId="{60931487-31A2-495F-A9ED-2F42E1CD7CE0}" srcOrd="0" destOrd="0" presId="urn:microsoft.com/office/officeart/2005/8/layout/pyramid1"/>
    <dgm:cxn modelId="{9FCB26C5-85CF-452D-B26A-DDC2D487272E}" type="presOf" srcId="{04C3E165-BC32-4D7B-A28E-CBADC82D9E0F}" destId="{E750DFD8-9992-4C5D-A208-A6878CD9EA93}" srcOrd="0" destOrd="0" presId="urn:microsoft.com/office/officeart/2005/8/layout/pyramid1"/>
    <dgm:cxn modelId="{8722DE3E-5759-460D-A3F3-EB49107F4DCE}" type="presOf" srcId="{37461B9F-E4E0-4CB9-A2F9-8F3491582EA6}" destId="{F2582EC4-D8CF-4D94-83BE-4FACD0EFC851}" srcOrd="1" destOrd="0" presId="urn:microsoft.com/office/officeart/2005/8/layout/pyramid1"/>
    <dgm:cxn modelId="{6690B12D-B6FF-4311-A6A5-16CA0CC01B0B}" srcId="{72D66237-EBC1-4280-AD75-A8D31153E79C}" destId="{CFA20DDF-92D6-42F5-B096-7572A819C2FD}" srcOrd="1" destOrd="0" parTransId="{51733E1A-1326-4745-B0E1-D4C4FDF0AAD7}" sibTransId="{BDB8C36F-9433-4C54-BDCD-CBA2207CBFF1}"/>
    <dgm:cxn modelId="{22728D4A-02D0-4AA6-8A57-A079D040155E}" type="presOf" srcId="{CFA20DDF-92D6-42F5-B096-7572A819C2FD}" destId="{AE95958E-4340-4F04-9E7E-BCFD857C6FF6}" srcOrd="1" destOrd="0" presId="urn:microsoft.com/office/officeart/2005/8/layout/pyramid1"/>
    <dgm:cxn modelId="{42AA3C23-FE48-4914-ABFF-49BB8B3195E2}" type="presOf" srcId="{04C3E165-BC32-4D7B-A28E-CBADC82D9E0F}" destId="{387B5023-5CD3-4E47-840A-BF4C7CE84083}" srcOrd="1" destOrd="0" presId="urn:microsoft.com/office/officeart/2005/8/layout/pyramid1"/>
    <dgm:cxn modelId="{2FC05D50-E78B-4EEB-93DD-BD992F4C3EBA}" type="presOf" srcId="{980308D0-7978-4376-88E0-5F7CE4738048}" destId="{47140563-2B3D-4336-999B-A4DAE11F5ECC}" srcOrd="1" destOrd="0" presId="urn:microsoft.com/office/officeart/2005/8/layout/pyramid1"/>
    <dgm:cxn modelId="{FB347658-F5C3-4B3B-AE80-83D08CF9A118}" srcId="{72D66237-EBC1-4280-AD75-A8D31153E79C}" destId="{980308D0-7978-4376-88E0-5F7CE4738048}" srcOrd="2" destOrd="0" parTransId="{D610F00D-5C43-4EF8-96C0-C0E080962CC0}" sibTransId="{E8EF4C55-66CC-4948-8351-A1C7B5B9663C}"/>
    <dgm:cxn modelId="{DDB9B2DA-FD4B-4B74-A46D-085B49BBB395}" type="presOf" srcId="{AB716A6C-B796-493D-9E89-88F4F2262110}" destId="{7FE0C054-29DA-4696-BE77-1E04F39CA00E}" srcOrd="1" destOrd="0" presId="urn:microsoft.com/office/officeart/2005/8/layout/pyramid1"/>
    <dgm:cxn modelId="{E2931E47-9B8D-4B86-801C-4CA02F9946FE}" type="presOf" srcId="{AB716A6C-B796-493D-9E89-88F4F2262110}" destId="{01E0C4F0-63F5-4C2F-ACC4-DEC9573AC141}" srcOrd="0" destOrd="0" presId="urn:microsoft.com/office/officeart/2005/8/layout/pyramid1"/>
    <dgm:cxn modelId="{9A32B15D-4374-4C37-BD84-3812B6154684}" srcId="{72D66237-EBC1-4280-AD75-A8D31153E79C}" destId="{AB716A6C-B796-493D-9E89-88F4F2262110}" srcOrd="0" destOrd="0" parTransId="{DD90D22A-F24A-47A7-A3C0-1222934BA00E}" sibTransId="{83F8E7F6-D570-4F41-BEB7-E1CB917ED59C}"/>
    <dgm:cxn modelId="{A4438EA5-1184-422C-A600-081C82179EEA}" srcId="{72D66237-EBC1-4280-AD75-A8D31153E79C}" destId="{04C3E165-BC32-4D7B-A28E-CBADC82D9E0F}" srcOrd="4" destOrd="0" parTransId="{F56DDCBE-150A-4A3C-AF63-A1CA568C25D1}" sibTransId="{B652083B-9B8C-44D7-80C0-550421648AF4}"/>
    <dgm:cxn modelId="{0F9BE886-3403-4D2E-B2CE-968832B2ECBF}" type="presOf" srcId="{980308D0-7978-4376-88E0-5F7CE4738048}" destId="{90779FA4-E316-49A2-BB4C-B38649C0923B}" srcOrd="0" destOrd="0" presId="urn:microsoft.com/office/officeart/2005/8/layout/pyramid1"/>
    <dgm:cxn modelId="{8A5B4796-B063-4858-8B77-4AB8DC2AFCE6}" type="presOf" srcId="{72D66237-EBC1-4280-AD75-A8D31153E79C}" destId="{381B6AE7-37C3-4553-AEBB-AD187C4431B9}" srcOrd="0" destOrd="0" presId="urn:microsoft.com/office/officeart/2005/8/layout/pyramid1"/>
    <dgm:cxn modelId="{5C612C61-F55E-4FA3-A3F5-C68D555EA609}" type="presParOf" srcId="{381B6AE7-37C3-4553-AEBB-AD187C4431B9}" destId="{BF18CCA0-86E2-4199-A138-8C46B0E7084B}" srcOrd="0" destOrd="0" presId="urn:microsoft.com/office/officeart/2005/8/layout/pyramid1"/>
    <dgm:cxn modelId="{53BC45E5-F14E-4CF4-B3DE-918808BD27BA}" type="presParOf" srcId="{BF18CCA0-86E2-4199-A138-8C46B0E7084B}" destId="{01E0C4F0-63F5-4C2F-ACC4-DEC9573AC141}" srcOrd="0" destOrd="0" presId="urn:microsoft.com/office/officeart/2005/8/layout/pyramid1"/>
    <dgm:cxn modelId="{3FFB5A39-4A24-47FA-B873-D82AE8F3FECD}" type="presParOf" srcId="{BF18CCA0-86E2-4199-A138-8C46B0E7084B}" destId="{7FE0C054-29DA-4696-BE77-1E04F39CA00E}" srcOrd="1" destOrd="0" presId="urn:microsoft.com/office/officeart/2005/8/layout/pyramid1"/>
    <dgm:cxn modelId="{07F7F6A4-9086-4E36-9818-25CB7119152D}" type="presParOf" srcId="{381B6AE7-37C3-4553-AEBB-AD187C4431B9}" destId="{DEADE744-368B-4466-A68D-ECD21B481577}" srcOrd="1" destOrd="0" presId="urn:microsoft.com/office/officeart/2005/8/layout/pyramid1"/>
    <dgm:cxn modelId="{A288E94F-0A68-4200-B4FE-5EF8AB7177C9}" type="presParOf" srcId="{DEADE744-368B-4466-A68D-ECD21B481577}" destId="{60931487-31A2-495F-A9ED-2F42E1CD7CE0}" srcOrd="0" destOrd="0" presId="urn:microsoft.com/office/officeart/2005/8/layout/pyramid1"/>
    <dgm:cxn modelId="{E7D2E00D-7D7D-4FBB-B17C-F44BB0426B76}" type="presParOf" srcId="{DEADE744-368B-4466-A68D-ECD21B481577}" destId="{AE95958E-4340-4F04-9E7E-BCFD857C6FF6}" srcOrd="1" destOrd="0" presId="urn:microsoft.com/office/officeart/2005/8/layout/pyramid1"/>
    <dgm:cxn modelId="{D7932277-BE6D-4B57-A444-ADC268ED053D}" type="presParOf" srcId="{381B6AE7-37C3-4553-AEBB-AD187C4431B9}" destId="{0D94F657-2B59-42DC-A59A-583484522CB7}" srcOrd="2" destOrd="0" presId="urn:microsoft.com/office/officeart/2005/8/layout/pyramid1"/>
    <dgm:cxn modelId="{877A2C72-2DF6-4AE7-9FBC-209146ED5D86}" type="presParOf" srcId="{0D94F657-2B59-42DC-A59A-583484522CB7}" destId="{90779FA4-E316-49A2-BB4C-B38649C0923B}" srcOrd="0" destOrd="0" presId="urn:microsoft.com/office/officeart/2005/8/layout/pyramid1"/>
    <dgm:cxn modelId="{8E76D92F-EA5F-4603-ADBA-C73C70ED514E}" type="presParOf" srcId="{0D94F657-2B59-42DC-A59A-583484522CB7}" destId="{47140563-2B3D-4336-999B-A4DAE11F5ECC}" srcOrd="1" destOrd="0" presId="urn:microsoft.com/office/officeart/2005/8/layout/pyramid1"/>
    <dgm:cxn modelId="{ED5D57E9-EC9F-47BA-AFF7-A217BE4EF29C}" type="presParOf" srcId="{381B6AE7-37C3-4553-AEBB-AD187C4431B9}" destId="{70EF42C1-51CE-4115-AF44-FABE19C427B4}" srcOrd="3" destOrd="0" presId="urn:microsoft.com/office/officeart/2005/8/layout/pyramid1"/>
    <dgm:cxn modelId="{0386075A-0638-4898-8FFF-D5BD097C9A72}" type="presParOf" srcId="{70EF42C1-51CE-4115-AF44-FABE19C427B4}" destId="{1F5D686C-C3F4-473B-BFF0-B8A0B8547445}" srcOrd="0" destOrd="0" presId="urn:microsoft.com/office/officeart/2005/8/layout/pyramid1"/>
    <dgm:cxn modelId="{41F61C5E-5587-4C54-B7A0-CFD1A47982A3}" type="presParOf" srcId="{70EF42C1-51CE-4115-AF44-FABE19C427B4}" destId="{F2582EC4-D8CF-4D94-83BE-4FACD0EFC851}" srcOrd="1" destOrd="0" presId="urn:microsoft.com/office/officeart/2005/8/layout/pyramid1"/>
    <dgm:cxn modelId="{8D365D83-7D84-4CC9-9EC6-60C8B533A0D6}" type="presParOf" srcId="{381B6AE7-37C3-4553-AEBB-AD187C4431B9}" destId="{8CCF243F-05E4-42A8-9600-BC20CC6FCA2A}" srcOrd="4" destOrd="0" presId="urn:microsoft.com/office/officeart/2005/8/layout/pyramid1"/>
    <dgm:cxn modelId="{B1707671-3397-4EFB-8A70-FA88D01B1172}" type="presParOf" srcId="{8CCF243F-05E4-42A8-9600-BC20CC6FCA2A}" destId="{E750DFD8-9992-4C5D-A208-A6878CD9EA93}" srcOrd="0" destOrd="0" presId="urn:microsoft.com/office/officeart/2005/8/layout/pyramid1"/>
    <dgm:cxn modelId="{9845AAAC-DCBA-4F3F-99DE-D61F04542F4E}" type="presParOf" srcId="{8CCF243F-05E4-42A8-9600-BC20CC6FCA2A}" destId="{387B5023-5CD3-4E47-840A-BF4C7CE8408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C51D-E073-44B0-901B-ECBED4983879}">
      <dsp:nvSpPr>
        <dsp:cNvPr id="0" name=""/>
        <dsp:cNvSpPr/>
      </dsp:nvSpPr>
      <dsp:spPr>
        <a:xfrm>
          <a:off x="3941" y="1269323"/>
          <a:ext cx="2294340" cy="9177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Planeación</a:t>
          </a:r>
          <a:endParaRPr lang="es-ES" sz="1700" kern="1200" dirty="0">
            <a:solidFill>
              <a:schemeClr val="tx1"/>
            </a:solidFill>
          </a:endParaRPr>
        </a:p>
      </dsp:txBody>
      <dsp:txXfrm>
        <a:off x="462809" y="1269323"/>
        <a:ext cx="1376604" cy="917736"/>
      </dsp:txXfrm>
    </dsp:sp>
    <dsp:sp modelId="{04D768CE-19CE-4175-838F-794AE9AB3F69}">
      <dsp:nvSpPr>
        <dsp:cNvPr id="0" name=""/>
        <dsp:cNvSpPr/>
      </dsp:nvSpPr>
      <dsp:spPr>
        <a:xfrm>
          <a:off x="2068848" y="1269323"/>
          <a:ext cx="2294340" cy="9177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Organización</a:t>
          </a:r>
          <a:endParaRPr lang="es-ES" sz="1700" kern="1200" dirty="0">
            <a:solidFill>
              <a:schemeClr val="tx1"/>
            </a:solidFill>
          </a:endParaRPr>
        </a:p>
      </dsp:txBody>
      <dsp:txXfrm>
        <a:off x="2527716" y="1269323"/>
        <a:ext cx="1376604" cy="917736"/>
      </dsp:txXfrm>
    </dsp:sp>
    <dsp:sp modelId="{99864040-6390-4642-A5ED-770558F10440}">
      <dsp:nvSpPr>
        <dsp:cNvPr id="0" name=""/>
        <dsp:cNvSpPr/>
      </dsp:nvSpPr>
      <dsp:spPr>
        <a:xfrm>
          <a:off x="4133754" y="1269323"/>
          <a:ext cx="2294340" cy="9177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Dirección</a:t>
          </a:r>
          <a:endParaRPr lang="es-ES" sz="1700" kern="1200" dirty="0">
            <a:solidFill>
              <a:schemeClr val="tx1"/>
            </a:solidFill>
          </a:endParaRPr>
        </a:p>
      </dsp:txBody>
      <dsp:txXfrm>
        <a:off x="4592622" y="1269323"/>
        <a:ext cx="1376604" cy="917736"/>
      </dsp:txXfrm>
    </dsp:sp>
    <dsp:sp modelId="{0DEE5708-38C1-4267-9B52-83FF5CEE891D}">
      <dsp:nvSpPr>
        <dsp:cNvPr id="0" name=""/>
        <dsp:cNvSpPr/>
      </dsp:nvSpPr>
      <dsp:spPr>
        <a:xfrm>
          <a:off x="6198661" y="1269323"/>
          <a:ext cx="2294340" cy="91773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Control</a:t>
          </a:r>
          <a:endParaRPr lang="es-ES" sz="1700" kern="1200" dirty="0">
            <a:solidFill>
              <a:schemeClr val="tx1"/>
            </a:solidFill>
          </a:endParaRPr>
        </a:p>
      </dsp:txBody>
      <dsp:txXfrm>
        <a:off x="6657529" y="1269323"/>
        <a:ext cx="1376604" cy="917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0C4F0-63F5-4C2F-ACC4-DEC9573AC141}">
      <dsp:nvSpPr>
        <dsp:cNvPr id="0" name=""/>
        <dsp:cNvSpPr/>
      </dsp:nvSpPr>
      <dsp:spPr>
        <a:xfrm>
          <a:off x="2584013" y="0"/>
          <a:ext cx="1672732" cy="1243451"/>
        </a:xfrm>
        <a:prstGeom prst="trapezoid">
          <a:avLst>
            <a:gd name="adj" fmla="val 67262"/>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PE" sz="2400" kern="1200" dirty="0" smtClean="0">
            <a:solidFill>
              <a:schemeClr val="bg1"/>
            </a:solidFill>
            <a:effectLst>
              <a:outerShdw blurRad="38100" dist="38100" dir="2700000" algn="tl">
                <a:srgbClr val="000000">
                  <a:alpha val="43137"/>
                </a:srgbClr>
              </a:outerShdw>
            </a:effectLst>
          </a:endParaRPr>
        </a:p>
        <a:p>
          <a:pPr lvl="0" algn="ctr" defTabSz="1066800">
            <a:lnSpc>
              <a:spcPct val="90000"/>
            </a:lnSpc>
            <a:spcBef>
              <a:spcPct val="0"/>
            </a:spcBef>
            <a:spcAft>
              <a:spcPct val="35000"/>
            </a:spcAft>
          </a:pPr>
          <a:r>
            <a:rPr lang="es-PE" sz="2000" kern="1200" dirty="0" smtClean="0">
              <a:solidFill>
                <a:schemeClr val="bg1"/>
              </a:solidFill>
              <a:effectLst>
                <a:outerShdw blurRad="38100" dist="38100" dir="2700000" algn="tl">
                  <a:srgbClr val="000000">
                    <a:alpha val="43137"/>
                  </a:srgbClr>
                </a:outerShdw>
              </a:effectLst>
            </a:rPr>
            <a:t>PLAN NACIONAL</a:t>
          </a:r>
          <a:endParaRPr lang="es-ES" sz="2000" kern="1200" dirty="0">
            <a:solidFill>
              <a:schemeClr val="bg1"/>
            </a:solidFill>
            <a:effectLst>
              <a:outerShdw blurRad="38100" dist="38100" dir="2700000" algn="tl">
                <a:srgbClr val="000000">
                  <a:alpha val="43137"/>
                </a:srgbClr>
              </a:outerShdw>
            </a:effectLst>
          </a:endParaRPr>
        </a:p>
      </dsp:txBody>
      <dsp:txXfrm>
        <a:off x="2584013" y="0"/>
        <a:ext cx="1672732" cy="1243451"/>
      </dsp:txXfrm>
    </dsp:sp>
    <dsp:sp modelId="{60931487-31A2-495F-A9ED-2F42E1CD7CE0}">
      <dsp:nvSpPr>
        <dsp:cNvPr id="0" name=""/>
        <dsp:cNvSpPr/>
      </dsp:nvSpPr>
      <dsp:spPr>
        <a:xfrm>
          <a:off x="2013059" y="1243451"/>
          <a:ext cx="2814641" cy="848856"/>
        </a:xfrm>
        <a:prstGeom prst="trapezoid">
          <a:avLst>
            <a:gd name="adj" fmla="val 67262"/>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PE" sz="2000" kern="1200" dirty="0" smtClean="0">
              <a:solidFill>
                <a:schemeClr val="bg1"/>
              </a:solidFill>
              <a:effectLst>
                <a:outerShdw blurRad="38100" dist="38100" dir="2700000" algn="tl">
                  <a:srgbClr val="000000">
                    <a:alpha val="43137"/>
                  </a:srgbClr>
                </a:outerShdw>
              </a:effectLst>
            </a:rPr>
            <a:t>PLANES SECTORIALES</a:t>
          </a:r>
          <a:endParaRPr lang="es-ES" sz="2000" kern="1200" dirty="0">
            <a:solidFill>
              <a:schemeClr val="bg1"/>
            </a:solidFill>
            <a:effectLst>
              <a:outerShdw blurRad="38100" dist="38100" dir="2700000" algn="tl">
                <a:srgbClr val="000000">
                  <a:alpha val="43137"/>
                </a:srgbClr>
              </a:outerShdw>
            </a:effectLst>
          </a:endParaRPr>
        </a:p>
      </dsp:txBody>
      <dsp:txXfrm>
        <a:off x="2505621" y="1243451"/>
        <a:ext cx="1829517" cy="848856"/>
      </dsp:txXfrm>
    </dsp:sp>
    <dsp:sp modelId="{90779FA4-E316-49A2-BB4C-B38649C0923B}">
      <dsp:nvSpPr>
        <dsp:cNvPr id="0" name=""/>
        <dsp:cNvSpPr/>
      </dsp:nvSpPr>
      <dsp:spPr>
        <a:xfrm>
          <a:off x="1370542" y="2064780"/>
          <a:ext cx="4099674" cy="955248"/>
        </a:xfrm>
        <a:prstGeom prst="trapezoid">
          <a:avLst>
            <a:gd name="adj" fmla="val 67262"/>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kern="1200" dirty="0" smtClean="0">
              <a:effectLst>
                <a:outerShdw blurRad="38100" dist="38100" dir="2700000" algn="tl">
                  <a:srgbClr val="000000">
                    <a:alpha val="43137"/>
                  </a:srgbClr>
                </a:outerShdw>
              </a:effectLst>
            </a:rPr>
            <a:t>ACTIVIDADES INTERREGIONALES</a:t>
          </a:r>
          <a:endParaRPr lang="es-ES" sz="2000" kern="1200" dirty="0">
            <a:effectLst>
              <a:outerShdw blurRad="38100" dist="38100" dir="2700000" algn="tl">
                <a:srgbClr val="000000">
                  <a:alpha val="43137"/>
                </a:srgbClr>
              </a:outerShdw>
            </a:effectLst>
          </a:endParaRPr>
        </a:p>
      </dsp:txBody>
      <dsp:txXfrm>
        <a:off x="2087985" y="2064780"/>
        <a:ext cx="2664788" cy="955248"/>
      </dsp:txXfrm>
    </dsp:sp>
    <dsp:sp modelId="{1F5D686C-C3F4-473B-BFF0-B8A0B8547445}">
      <dsp:nvSpPr>
        <dsp:cNvPr id="0" name=""/>
        <dsp:cNvSpPr/>
      </dsp:nvSpPr>
      <dsp:spPr>
        <a:xfrm>
          <a:off x="648092" y="2960034"/>
          <a:ext cx="5528982" cy="1062498"/>
        </a:xfrm>
        <a:prstGeom prst="trapezoid">
          <a:avLst>
            <a:gd name="adj" fmla="val 67262"/>
          </a:avLst>
        </a:prstGeom>
        <a:solidFill>
          <a:srgbClr val="9EF5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kern="1200" dirty="0" smtClean="0">
              <a:effectLst>
                <a:outerShdw blurRad="38100" dist="38100" dir="2700000" algn="tl">
                  <a:srgbClr val="000000">
                    <a:alpha val="43137"/>
                  </a:srgbClr>
                </a:outerShdw>
              </a:effectLst>
            </a:rPr>
            <a:t>PLANES REGIONALES</a:t>
          </a:r>
          <a:endParaRPr lang="es-ES" sz="2000" kern="1200" dirty="0">
            <a:effectLst>
              <a:outerShdw blurRad="38100" dist="38100" dir="2700000" algn="tl">
                <a:srgbClr val="000000">
                  <a:alpha val="43137"/>
                </a:srgbClr>
              </a:outerShdw>
            </a:effectLst>
          </a:endParaRPr>
        </a:p>
      </dsp:txBody>
      <dsp:txXfrm>
        <a:off x="1615664" y="2960034"/>
        <a:ext cx="3593838" cy="1062498"/>
      </dsp:txXfrm>
    </dsp:sp>
    <dsp:sp modelId="{E750DFD8-9992-4C5D-A208-A6878CD9EA93}">
      <dsp:nvSpPr>
        <dsp:cNvPr id="0" name=""/>
        <dsp:cNvSpPr/>
      </dsp:nvSpPr>
      <dsp:spPr>
        <a:xfrm>
          <a:off x="0" y="4022598"/>
          <a:ext cx="6840760" cy="975130"/>
        </a:xfrm>
        <a:prstGeom prst="trapezoid">
          <a:avLst>
            <a:gd name="adj" fmla="val 67262"/>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PE" sz="2000" kern="1200" dirty="0" smtClean="0">
              <a:effectLst>
                <a:outerShdw blurRad="38100" dist="38100" dir="2700000" algn="tl">
                  <a:srgbClr val="000000">
                    <a:alpha val="43137"/>
                  </a:srgbClr>
                </a:outerShdw>
              </a:effectLst>
            </a:rPr>
            <a:t>PLANES LOCALES</a:t>
          </a:r>
          <a:endParaRPr lang="es-ES" sz="2000" kern="1200" dirty="0">
            <a:effectLst>
              <a:outerShdw blurRad="38100" dist="38100" dir="2700000" algn="tl">
                <a:srgbClr val="000000">
                  <a:alpha val="43137"/>
                </a:srgbClr>
              </a:outerShdw>
            </a:effectLst>
          </a:endParaRPr>
        </a:p>
      </dsp:txBody>
      <dsp:txXfrm>
        <a:off x="1197132" y="4022598"/>
        <a:ext cx="4446494" cy="9751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72547" cy="465266"/>
          </a:xfrm>
          <a:prstGeom prst="rect">
            <a:avLst/>
          </a:prstGeom>
        </p:spPr>
        <p:txBody>
          <a:bodyPr vert="horz" lIns="95568" tIns="47784" rIns="95568" bIns="47784" rtlCol="0"/>
          <a:lstStyle>
            <a:lvl1pPr algn="l">
              <a:defRPr sz="1300"/>
            </a:lvl1pPr>
          </a:lstStyle>
          <a:p>
            <a:pPr>
              <a:defRPr/>
            </a:pPr>
            <a:endParaRPr lang="es-PE" dirty="0"/>
          </a:p>
        </p:txBody>
      </p:sp>
      <p:sp>
        <p:nvSpPr>
          <p:cNvPr id="3" name="2 Marcador de fecha"/>
          <p:cNvSpPr>
            <a:spLocks noGrp="1"/>
          </p:cNvSpPr>
          <p:nvPr>
            <p:ph type="dt" sz="quarter" idx="1"/>
          </p:nvPr>
        </p:nvSpPr>
        <p:spPr>
          <a:xfrm>
            <a:off x="3883853" y="0"/>
            <a:ext cx="2972547" cy="465266"/>
          </a:xfrm>
          <a:prstGeom prst="rect">
            <a:avLst/>
          </a:prstGeom>
        </p:spPr>
        <p:txBody>
          <a:bodyPr vert="horz" lIns="95568" tIns="47784" rIns="95568" bIns="47784" rtlCol="0"/>
          <a:lstStyle>
            <a:lvl1pPr algn="r">
              <a:defRPr sz="1300"/>
            </a:lvl1pPr>
          </a:lstStyle>
          <a:p>
            <a:pPr>
              <a:defRPr/>
            </a:pPr>
            <a:fld id="{80371ACD-3508-4B75-9436-E2EF5166B5E6}" type="datetimeFigureOut">
              <a:rPr lang="es-PE"/>
              <a:pPr>
                <a:defRPr/>
              </a:pPr>
              <a:t>16/04/2012</a:t>
            </a:fld>
            <a:endParaRPr lang="es-PE" dirty="0"/>
          </a:p>
        </p:txBody>
      </p:sp>
      <p:sp>
        <p:nvSpPr>
          <p:cNvPr id="4" name="3 Marcador de pie de página"/>
          <p:cNvSpPr>
            <a:spLocks noGrp="1"/>
          </p:cNvSpPr>
          <p:nvPr>
            <p:ph type="ftr" sz="quarter" idx="2"/>
          </p:nvPr>
        </p:nvSpPr>
        <p:spPr>
          <a:xfrm>
            <a:off x="1" y="8829648"/>
            <a:ext cx="2972547" cy="465266"/>
          </a:xfrm>
          <a:prstGeom prst="rect">
            <a:avLst/>
          </a:prstGeom>
        </p:spPr>
        <p:txBody>
          <a:bodyPr vert="horz" lIns="95568" tIns="47784" rIns="95568" bIns="47784" rtlCol="0" anchor="b"/>
          <a:lstStyle>
            <a:lvl1pPr algn="l">
              <a:defRPr sz="1300"/>
            </a:lvl1pPr>
          </a:lstStyle>
          <a:p>
            <a:pPr>
              <a:defRPr/>
            </a:pPr>
            <a:endParaRPr lang="es-PE" dirty="0"/>
          </a:p>
        </p:txBody>
      </p:sp>
      <p:sp>
        <p:nvSpPr>
          <p:cNvPr id="5" name="4 Marcador de número de diapositiva"/>
          <p:cNvSpPr>
            <a:spLocks noGrp="1"/>
          </p:cNvSpPr>
          <p:nvPr>
            <p:ph type="sldNum" sz="quarter" idx="3"/>
          </p:nvPr>
        </p:nvSpPr>
        <p:spPr>
          <a:xfrm>
            <a:off x="3883853" y="8829648"/>
            <a:ext cx="2972547" cy="465266"/>
          </a:xfrm>
          <a:prstGeom prst="rect">
            <a:avLst/>
          </a:prstGeom>
        </p:spPr>
        <p:txBody>
          <a:bodyPr vert="horz" lIns="95568" tIns="47784" rIns="95568" bIns="47784" rtlCol="0" anchor="b"/>
          <a:lstStyle>
            <a:lvl1pPr algn="r">
              <a:defRPr sz="1300"/>
            </a:lvl1pPr>
          </a:lstStyle>
          <a:p>
            <a:pPr>
              <a:defRPr/>
            </a:pPr>
            <a:fld id="{9A70DCF7-A1C1-495A-B70A-179798F322D5}" type="slidenum">
              <a:rPr lang="es-PE"/>
              <a:pPr>
                <a:defRPr/>
              </a:pPr>
              <a:t>‹Nº›</a:t>
            </a:fld>
            <a:endParaRPr lang="es-PE" dirty="0"/>
          </a:p>
        </p:txBody>
      </p:sp>
    </p:spTree>
    <p:extLst>
      <p:ext uri="{BB962C8B-B14F-4D97-AF65-F5344CB8AC3E}">
        <p14:creationId xmlns:p14="http://schemas.microsoft.com/office/powerpoint/2010/main" val="2413979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72547" cy="465266"/>
          </a:xfrm>
          <a:prstGeom prst="rect">
            <a:avLst/>
          </a:prstGeom>
        </p:spPr>
        <p:txBody>
          <a:bodyPr vert="horz" lIns="95568" tIns="47784" rIns="95568" bIns="47784" rtlCol="0"/>
          <a:lstStyle>
            <a:lvl1pPr algn="l">
              <a:defRPr sz="1300"/>
            </a:lvl1pPr>
          </a:lstStyle>
          <a:p>
            <a:pPr>
              <a:defRPr/>
            </a:pPr>
            <a:endParaRPr lang="es-PE" dirty="0"/>
          </a:p>
        </p:txBody>
      </p:sp>
      <p:sp>
        <p:nvSpPr>
          <p:cNvPr id="3" name="2 Marcador de fecha"/>
          <p:cNvSpPr>
            <a:spLocks noGrp="1"/>
          </p:cNvSpPr>
          <p:nvPr>
            <p:ph type="dt" idx="1"/>
          </p:nvPr>
        </p:nvSpPr>
        <p:spPr>
          <a:xfrm>
            <a:off x="3883853" y="0"/>
            <a:ext cx="2972547" cy="465266"/>
          </a:xfrm>
          <a:prstGeom prst="rect">
            <a:avLst/>
          </a:prstGeom>
        </p:spPr>
        <p:txBody>
          <a:bodyPr vert="horz" lIns="95568" tIns="47784" rIns="95568" bIns="47784" rtlCol="0"/>
          <a:lstStyle>
            <a:lvl1pPr algn="r">
              <a:defRPr sz="1300"/>
            </a:lvl1pPr>
          </a:lstStyle>
          <a:p>
            <a:pPr>
              <a:defRPr/>
            </a:pPr>
            <a:fld id="{A065DACC-91F1-4ED2-BA8B-C473FAE12E02}" type="datetimeFigureOut">
              <a:rPr lang="es-PE"/>
              <a:pPr>
                <a:defRPr/>
              </a:pPr>
              <a:t>16/04/2012</a:t>
            </a:fld>
            <a:endParaRPr lang="es-PE" dirty="0"/>
          </a:p>
        </p:txBody>
      </p:sp>
      <p:sp>
        <p:nvSpPr>
          <p:cNvPr id="4" name="3 Marcador de imagen de diapositiva"/>
          <p:cNvSpPr>
            <a:spLocks noGrp="1" noRot="1" noChangeAspect="1"/>
          </p:cNvSpPr>
          <p:nvPr>
            <p:ph type="sldImg" idx="2"/>
          </p:nvPr>
        </p:nvSpPr>
        <p:spPr>
          <a:xfrm>
            <a:off x="1103313" y="696913"/>
            <a:ext cx="4651375" cy="3487737"/>
          </a:xfrm>
          <a:prstGeom prst="rect">
            <a:avLst/>
          </a:prstGeom>
          <a:noFill/>
          <a:ln w="12700">
            <a:solidFill>
              <a:prstClr val="black"/>
            </a:solidFill>
          </a:ln>
        </p:spPr>
        <p:txBody>
          <a:bodyPr vert="horz" lIns="95568" tIns="47784" rIns="95568" bIns="47784" rtlCol="0" anchor="ctr"/>
          <a:lstStyle/>
          <a:p>
            <a:pPr lvl="0"/>
            <a:endParaRPr lang="es-PE" noProof="0" dirty="0" smtClean="0"/>
          </a:p>
        </p:txBody>
      </p:sp>
      <p:sp>
        <p:nvSpPr>
          <p:cNvPr id="5" name="4 Marcador de notas"/>
          <p:cNvSpPr>
            <a:spLocks noGrp="1"/>
          </p:cNvSpPr>
          <p:nvPr>
            <p:ph type="body" sz="quarter" idx="3"/>
          </p:nvPr>
        </p:nvSpPr>
        <p:spPr>
          <a:xfrm>
            <a:off x="685481" y="4416311"/>
            <a:ext cx="5487040" cy="4182934"/>
          </a:xfrm>
          <a:prstGeom prst="rect">
            <a:avLst/>
          </a:prstGeom>
        </p:spPr>
        <p:txBody>
          <a:bodyPr vert="horz" lIns="95568" tIns="47784" rIns="95568" bIns="47784"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1" y="8829648"/>
            <a:ext cx="2972547" cy="465266"/>
          </a:xfrm>
          <a:prstGeom prst="rect">
            <a:avLst/>
          </a:prstGeom>
        </p:spPr>
        <p:txBody>
          <a:bodyPr vert="horz" lIns="95568" tIns="47784" rIns="95568" bIns="47784" rtlCol="0" anchor="b"/>
          <a:lstStyle>
            <a:lvl1pPr algn="l">
              <a:defRPr sz="1300"/>
            </a:lvl1pPr>
          </a:lstStyle>
          <a:p>
            <a:pPr>
              <a:defRPr/>
            </a:pPr>
            <a:endParaRPr lang="es-PE" dirty="0"/>
          </a:p>
        </p:txBody>
      </p:sp>
      <p:sp>
        <p:nvSpPr>
          <p:cNvPr id="7" name="6 Marcador de número de diapositiva"/>
          <p:cNvSpPr>
            <a:spLocks noGrp="1"/>
          </p:cNvSpPr>
          <p:nvPr>
            <p:ph type="sldNum" sz="quarter" idx="5"/>
          </p:nvPr>
        </p:nvSpPr>
        <p:spPr>
          <a:xfrm>
            <a:off x="3883853" y="8829648"/>
            <a:ext cx="2972547" cy="465266"/>
          </a:xfrm>
          <a:prstGeom prst="rect">
            <a:avLst/>
          </a:prstGeom>
        </p:spPr>
        <p:txBody>
          <a:bodyPr vert="horz" lIns="95568" tIns="47784" rIns="95568" bIns="47784" rtlCol="0" anchor="b"/>
          <a:lstStyle>
            <a:lvl1pPr algn="r">
              <a:defRPr sz="1300"/>
            </a:lvl1pPr>
          </a:lstStyle>
          <a:p>
            <a:pPr>
              <a:defRPr/>
            </a:pPr>
            <a:fld id="{1DEB2B2F-36B0-40B3-9226-A44B16D1F69A}" type="slidenum">
              <a:rPr lang="es-PE"/>
              <a:pPr>
                <a:defRPr/>
              </a:pPr>
              <a:t>‹Nº›</a:t>
            </a:fld>
            <a:endParaRPr lang="es-PE" dirty="0"/>
          </a:p>
        </p:txBody>
      </p:sp>
    </p:spTree>
    <p:extLst>
      <p:ext uri="{BB962C8B-B14F-4D97-AF65-F5344CB8AC3E}">
        <p14:creationId xmlns:p14="http://schemas.microsoft.com/office/powerpoint/2010/main" val="343573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29F5367-7850-4187-8A50-8225E07593B1}" type="slidenum">
              <a:rPr lang="es-ES" smtClean="0"/>
              <a:pPr/>
              <a:t>28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lvl1pPr>
              <a:defRPr sz="3200">
                <a:solidFill>
                  <a:srgbClr val="800000"/>
                </a:solidFill>
                <a:effectLst>
                  <a:outerShdw blurRad="38100" dist="38100" dir="2700000" algn="tl">
                    <a:srgbClr val="000000">
                      <a:alpha val="43137"/>
                    </a:srgbClr>
                  </a:outerShdw>
                </a:effectLst>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sz="2800">
                <a:solidFill>
                  <a:srgbClr val="000066"/>
                </a:solidFill>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smtClean="0"/>
              <a:t>Haga clic para modificar el estilo de subtítulo del patrón</a:t>
            </a:r>
            <a:endParaRPr lang="es-ES" dirty="0"/>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2E89649A-0ACE-4D63-96C2-47063812E12E}" type="slidenum">
              <a:rPr lang="es-ES"/>
              <a:pPr>
                <a:defRPr/>
              </a:pPr>
              <a:t>‹Nº›</a:t>
            </a:fld>
            <a:endParaRPr lang="es-ES" dirty="0"/>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1B790DAC-EA87-4017-836B-C9DA3372FBE9}" type="slidenum">
              <a:rPr lang="es-ES"/>
              <a:pPr>
                <a:defRPr/>
              </a:pPr>
              <a:t>‹Nº›</a:t>
            </a:fld>
            <a:endParaRPr lang="es-ES" dirty="0"/>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453BB1D3-B0B7-4F0E-AAD4-B13D09BC809B}" type="slidenum">
              <a:rPr lang="es-ES"/>
              <a:pPr>
                <a:defRPr/>
              </a:pPr>
              <a:t>‹Nº›</a:t>
            </a:fld>
            <a:endParaRPr lang="es-ES" dirty="0"/>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819C6F3D-6786-4892-B0D9-9B18FF74DC58}"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CE9DF7D-1389-45A8-9EAD-D3094E19DA04}" type="slidenum">
              <a:rPr lang="es-ES"/>
              <a:pPr>
                <a:defRPr/>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64A97178-5195-4EC8-AD08-5475A73B020E}" type="slidenum">
              <a:rPr lang="es-ES"/>
              <a:pPr>
                <a:defRPr/>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B3B0DEAB-47C3-43CB-8DCB-8573459A55E3}" type="slidenum">
              <a:rPr lang="es-ES"/>
              <a:pPr>
                <a:defRPr/>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87E68AE8-6750-40EF-8545-530551DB424F}" type="slidenum">
              <a:rPr lang="es-ES"/>
              <a:pPr>
                <a:defRPr/>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5181B81D-0A34-4D3D-98DB-99E1FF99D66D}" type="slidenum">
              <a:rPr lang="es-ES"/>
              <a:pPr>
                <a:defRPr/>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ACD4878F-BCC1-44D1-9C5E-CD9F95F07D1A}" type="slidenum">
              <a:rPr lang="es-ES"/>
              <a:pPr>
                <a:defRPr/>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13572187-91CE-41AB-87D4-0EFAD482438B}"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229600" cy="703282"/>
          </a:xfrm>
          <a:prstGeom prst="rect">
            <a:avLst/>
          </a:prstGeo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107ACF9F-EB40-4569-B7D2-56579AF0D427}" type="slidenum">
              <a:rPr lang="es-ES"/>
              <a:pPr>
                <a:defRPr/>
              </a:pPr>
              <a:t>‹Nº›</a:t>
            </a:fld>
            <a:endParaRPr lang="es-ES" dirty="0"/>
          </a:p>
        </p:txBody>
      </p:sp>
    </p:spTree>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3D5E9358-4F85-46D6-A336-B58A8F573D4E}" type="slidenum">
              <a:rPr lang="es-ES"/>
              <a:pPr>
                <a:defRPr/>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03ECCD18-D685-4DBA-9714-95EF5AFD59C1}" type="slidenum">
              <a:rPr lang="es-ES"/>
              <a:pPr>
                <a:defRPr/>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E9E89BD4-3993-4A16-B659-2E1109ED5485}" type="slidenum">
              <a:rPr lang="es-ES"/>
              <a:pPr>
                <a:defRPr/>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151E089F-6D1F-4F91-B1C1-0EA266BEBFBA}" type="slidenum">
              <a:rPr lang="es-ES"/>
              <a:pPr>
                <a:defRPr/>
              </a:pPr>
              <a:t>‹Nº›</a:t>
            </a:fld>
            <a:endParaRPr lang="es-ES" dirty="0"/>
          </a:p>
        </p:txBody>
      </p:sp>
    </p:spTree>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11619B4-16B1-4013-B555-BB59217778FD}" type="datetimeFigureOut">
              <a:rPr lang="es-ES" smtClean="0"/>
              <a:pPr/>
              <a:t>16/04/2012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186746-F4F8-4257-BB63-F8E9B9B08C4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564E0AE9-5FFC-4BE5-8958-68348218F7D6}" type="slidenum">
              <a:rPr lang="es-ES"/>
              <a:pPr>
                <a:defRPr/>
              </a:pPr>
              <a:t>‹Nº›</a:t>
            </a:fld>
            <a:endParaRPr lang="es-ES" dirty="0"/>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9" name="Rectangle 6"/>
          <p:cNvSpPr>
            <a:spLocks noGrp="1" noChangeArrowheads="1"/>
          </p:cNvSpPr>
          <p:nvPr>
            <p:ph type="sldNum" sz="quarter" idx="12"/>
          </p:nvPr>
        </p:nvSpPr>
        <p:spPr>
          <a:ln/>
        </p:spPr>
        <p:txBody>
          <a:bodyPr/>
          <a:lstStyle>
            <a:lvl1pPr>
              <a:defRPr/>
            </a:lvl1pPr>
          </a:lstStyle>
          <a:p>
            <a:pPr>
              <a:defRPr/>
            </a:pPr>
            <a:fld id="{F722636F-378F-422E-89E5-77F526C1A492}" type="slidenum">
              <a:rPr lang="es-ES"/>
              <a:pPr>
                <a:defRPr/>
              </a:pPr>
              <a:t>‹Nº›</a:t>
            </a:fld>
            <a:endParaRPr lang="es-ES" dirty="0"/>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ln/>
        </p:spPr>
        <p:txBody>
          <a:bodyPr/>
          <a:lstStyle>
            <a:lvl1pPr>
              <a:defRPr/>
            </a:lvl1pPr>
          </a:lstStyle>
          <a:p>
            <a:pPr>
              <a:defRPr/>
            </a:pPr>
            <a:fld id="{CB025777-7EC2-4E4A-92FB-AE090493FBCF}" type="slidenum">
              <a:rPr lang="es-ES"/>
              <a:pPr>
                <a:defRPr/>
              </a:pPr>
              <a:t>‹Nº›</a:t>
            </a:fld>
            <a:endParaRPr lang="es-ES" dirty="0"/>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ln/>
        </p:spPr>
        <p:txBody>
          <a:bodyPr/>
          <a:lstStyle>
            <a:lvl1pPr>
              <a:defRPr/>
            </a:lvl1pPr>
          </a:lstStyle>
          <a:p>
            <a:pPr>
              <a:defRPr/>
            </a:pPr>
            <a:fld id="{816BEA81-C7D4-4E89-9A53-024C87C1C4F9}" type="slidenum">
              <a:rPr lang="es-ES"/>
              <a:pPr>
                <a:defRPr/>
              </a:pPr>
              <a:t>‹Nº›</a:t>
            </a:fld>
            <a:endParaRPr lang="es-ES" dirty="0"/>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D83429FA-09A3-42EE-B925-ECB4026A5159}" type="slidenum">
              <a:rPr lang="es-ES"/>
              <a:pPr>
                <a:defRPr/>
              </a:pPr>
              <a:t>‹Nº›</a:t>
            </a:fld>
            <a:endParaRPr lang="es-ES" dirty="0"/>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505CA278-ECCF-43B1-92EB-539F43CDFB44}" type="slidenum">
              <a:rPr lang="es-ES"/>
              <a:pPr>
                <a:defRPr/>
              </a:pPr>
              <a:t>‹Nº›</a:t>
            </a:fld>
            <a:endParaRPr lang="es-ES" dirty="0"/>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2303463"/>
            <a:ext cx="8229600" cy="4340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562FA89-1D60-42BC-9D9B-AE1ECBA294BE}" type="slidenum">
              <a:rPr lang="es-ES"/>
              <a:pPr>
                <a:defRPr/>
              </a:pPr>
              <a:t>‹Nº›</a:t>
            </a:fld>
            <a:endParaRPr lang="es-ES" dirty="0"/>
          </a:p>
        </p:txBody>
      </p:sp>
      <p:pic>
        <p:nvPicPr>
          <p:cNvPr id="2" name="Picture 4"/>
          <p:cNvPicPr>
            <a:picLocks noChangeAspect="1" noChangeArrowheads="1"/>
          </p:cNvPicPr>
          <p:nvPr/>
        </p:nvPicPr>
        <p:blipFill>
          <a:blip r:embed="rId13" cstate="print"/>
          <a:srcRect/>
          <a:stretch>
            <a:fillRect/>
          </a:stretch>
        </p:blipFill>
        <p:spPr bwMode="auto">
          <a:xfrm>
            <a:off x="900113" y="49213"/>
            <a:ext cx="7327900" cy="931862"/>
          </a:xfrm>
          <a:prstGeom prst="rect">
            <a:avLst/>
          </a:prstGeom>
          <a:noFill/>
          <a:ln w="9525">
            <a:noFill/>
            <a:miter lim="800000"/>
            <a:headEnd/>
            <a:tailEnd/>
          </a:ln>
        </p:spPr>
      </p:pic>
      <p:sp>
        <p:nvSpPr>
          <p:cNvPr id="1032" name="Rectangle 8"/>
          <p:cNvSpPr>
            <a:spLocks noChangeArrowheads="1"/>
          </p:cNvSpPr>
          <p:nvPr/>
        </p:nvSpPr>
        <p:spPr bwMode="auto">
          <a:xfrm>
            <a:off x="60325" y="39688"/>
            <a:ext cx="9009063" cy="6773862"/>
          </a:xfrm>
          <a:prstGeom prst="rect">
            <a:avLst/>
          </a:prstGeom>
          <a:noFill/>
          <a:ln w="12700">
            <a:solidFill>
              <a:schemeClr val="tx1"/>
            </a:solidFill>
            <a:miter lim="800000"/>
            <a:headEnd/>
            <a:tailEnd/>
          </a:ln>
          <a:effectLst/>
        </p:spPr>
        <p:txBody>
          <a:bodyPr wrap="none" anchor="ctr"/>
          <a:lstStyle/>
          <a:p>
            <a:pPr>
              <a:defRPr/>
            </a:pPr>
            <a:endParaRPr lang="es-ES" dirty="0">
              <a:latin typeface="Arial" charset="0"/>
              <a:cs typeface="Arial" charset="0"/>
            </a:endParaRPr>
          </a:p>
        </p:txBody>
      </p:sp>
      <p:sp>
        <p:nvSpPr>
          <p:cNvPr id="1034" name="Line 10"/>
          <p:cNvSpPr>
            <a:spLocks noChangeShapeType="1"/>
          </p:cNvSpPr>
          <p:nvPr/>
        </p:nvSpPr>
        <p:spPr bwMode="auto">
          <a:xfrm>
            <a:off x="107950" y="1052513"/>
            <a:ext cx="6048375" cy="0"/>
          </a:xfrm>
          <a:prstGeom prst="line">
            <a:avLst/>
          </a:prstGeom>
          <a:noFill/>
          <a:ln w="28575">
            <a:solidFill>
              <a:srgbClr val="FF0000"/>
            </a:solidFill>
            <a:round/>
            <a:headEnd/>
            <a:tailEnd/>
          </a:ln>
          <a:effectLst/>
        </p:spPr>
        <p:txBody>
          <a:bodyPr/>
          <a:lstStyle/>
          <a:p>
            <a:pPr>
              <a:defRPr/>
            </a:pPr>
            <a:endParaRPr lang="es-ES" dirty="0">
              <a:latin typeface="Arial" charset="0"/>
              <a:cs typeface="Arial" charset="0"/>
            </a:endParaRPr>
          </a:p>
        </p:txBody>
      </p:sp>
      <p:sp>
        <p:nvSpPr>
          <p:cNvPr id="1035" name="Line 11"/>
          <p:cNvSpPr>
            <a:spLocks noChangeShapeType="1"/>
          </p:cNvSpPr>
          <p:nvPr/>
        </p:nvSpPr>
        <p:spPr bwMode="auto">
          <a:xfrm>
            <a:off x="117475" y="1125538"/>
            <a:ext cx="5759450" cy="0"/>
          </a:xfrm>
          <a:prstGeom prst="line">
            <a:avLst/>
          </a:prstGeom>
          <a:noFill/>
          <a:ln w="12700">
            <a:solidFill>
              <a:schemeClr val="tx1"/>
            </a:solidFill>
            <a:round/>
            <a:headEnd/>
            <a:tailEnd/>
          </a:ln>
          <a:effectLst/>
        </p:spPr>
        <p:txBody>
          <a:bodyPr/>
          <a:lstStyle/>
          <a:p>
            <a:pPr>
              <a:defRPr/>
            </a:pPr>
            <a:endParaRPr lang="es-ES" dirty="0">
              <a:latin typeface="Arial" charset="0"/>
              <a:cs typeface="Arial" charset="0"/>
            </a:endParaRPr>
          </a:p>
        </p:txBody>
      </p:sp>
      <p:sp>
        <p:nvSpPr>
          <p:cNvPr id="10" name="9 Marcador de título"/>
          <p:cNvSpPr>
            <a:spLocks noGrp="1"/>
          </p:cNvSpPr>
          <p:nvPr>
            <p:ph type="title"/>
          </p:nvPr>
        </p:nvSpPr>
        <p:spPr>
          <a:xfrm>
            <a:off x="428625" y="1296988"/>
            <a:ext cx="8229600" cy="846137"/>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random/>
  </p:transition>
  <p:hf hdr="0" ftr="0" dt="0"/>
  <p:txStyles>
    <p:titleStyle>
      <a:lvl1pPr algn="ctr" rtl="0" eaLnBrk="0" fontAlgn="base" hangingPunct="0">
        <a:spcBef>
          <a:spcPct val="0"/>
        </a:spcBef>
        <a:spcAft>
          <a:spcPct val="0"/>
        </a:spcAft>
        <a:defRPr sz="3200">
          <a:solidFill>
            <a:srgbClr val="8000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3200">
          <a:solidFill>
            <a:srgbClr val="800000"/>
          </a:solidFill>
          <a:latin typeface="Arial" charset="0"/>
          <a:cs typeface="Arial" charset="0"/>
        </a:defRPr>
      </a:lvl2pPr>
      <a:lvl3pPr algn="ctr" rtl="0" eaLnBrk="0" fontAlgn="base" hangingPunct="0">
        <a:spcBef>
          <a:spcPct val="0"/>
        </a:spcBef>
        <a:spcAft>
          <a:spcPct val="0"/>
        </a:spcAft>
        <a:defRPr sz="3200">
          <a:solidFill>
            <a:srgbClr val="800000"/>
          </a:solidFill>
          <a:latin typeface="Arial" charset="0"/>
          <a:cs typeface="Arial" charset="0"/>
        </a:defRPr>
      </a:lvl3pPr>
      <a:lvl4pPr algn="ctr" rtl="0" eaLnBrk="0" fontAlgn="base" hangingPunct="0">
        <a:spcBef>
          <a:spcPct val="0"/>
        </a:spcBef>
        <a:spcAft>
          <a:spcPct val="0"/>
        </a:spcAft>
        <a:defRPr sz="3200">
          <a:solidFill>
            <a:srgbClr val="800000"/>
          </a:solidFill>
          <a:latin typeface="Arial" charset="0"/>
          <a:cs typeface="Arial" charset="0"/>
        </a:defRPr>
      </a:lvl4pPr>
      <a:lvl5pPr algn="ctr" rtl="0" eaLnBrk="0" fontAlgn="base" hangingPunct="0">
        <a:spcBef>
          <a:spcPct val="0"/>
        </a:spcBef>
        <a:spcAft>
          <a:spcPct val="0"/>
        </a:spcAft>
        <a:defRPr sz="3200">
          <a:solidFill>
            <a:srgbClr val="800000"/>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rgbClr val="000066"/>
          </a:solidFill>
          <a:effectLst>
            <a:outerShdw blurRad="38100" dist="38100" dir="2700000" algn="tl">
              <a:srgbClr val="000000">
                <a:alpha val="43137"/>
              </a:srgbClr>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66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400">
          <a:solidFill>
            <a:srgbClr val="660066"/>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2400">
          <a:solidFill>
            <a:srgbClr val="660066"/>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400">
          <a:solidFill>
            <a:srgbClr val="660066"/>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31BF38A-E5C7-4CA4-A240-504BE52CF713}"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619B4-16B1-4013-B555-BB59217778FD}" type="datetimeFigureOut">
              <a:rPr lang="es-ES" smtClean="0"/>
              <a:pPr/>
              <a:t>16/04/2012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6746-F4F8-4257-BB63-F8E9B9B08C4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iapositiva_de_Microsoft_PowerPoint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descr="red"/>
          <p:cNvPicPr>
            <a:picLocks noChangeAspect="1" noChangeArrowheads="1"/>
          </p:cNvPicPr>
          <p:nvPr/>
        </p:nvPicPr>
        <p:blipFill>
          <a:blip r:embed="rId2" cstate="print"/>
          <a:srcRect/>
          <a:stretch>
            <a:fillRect/>
          </a:stretch>
        </p:blipFill>
        <p:spPr bwMode="auto">
          <a:xfrm>
            <a:off x="4643438" y="2665065"/>
            <a:ext cx="3800475" cy="2228850"/>
          </a:xfrm>
          <a:prstGeom prst="rect">
            <a:avLst/>
          </a:prstGeom>
          <a:noFill/>
          <a:ln w="9525">
            <a:noFill/>
            <a:miter lim="800000"/>
            <a:headEnd/>
            <a:tailEnd/>
          </a:ln>
        </p:spPr>
      </p:pic>
      <p:pic>
        <p:nvPicPr>
          <p:cNvPr id="6" name="Picture 17" descr="ceplan"/>
          <p:cNvPicPr>
            <a:picLocks noChangeAspect="1" noChangeArrowheads="1"/>
          </p:cNvPicPr>
          <p:nvPr/>
        </p:nvPicPr>
        <p:blipFill>
          <a:blip r:embed="rId3" cstate="print"/>
          <a:srcRect/>
          <a:stretch>
            <a:fillRect/>
          </a:stretch>
        </p:blipFill>
        <p:spPr bwMode="auto">
          <a:xfrm>
            <a:off x="1116013" y="2045940"/>
            <a:ext cx="5919787" cy="2895600"/>
          </a:xfrm>
          <a:prstGeom prst="rect">
            <a:avLst/>
          </a:prstGeom>
          <a:noFill/>
          <a:ln w="9525">
            <a:noFill/>
            <a:miter lim="800000"/>
            <a:headEnd/>
            <a:tailEnd/>
          </a:ln>
        </p:spPr>
      </p:pic>
      <p:pic>
        <p:nvPicPr>
          <p:cNvPr id="7" name="Picture 18" descr="mapa"/>
          <p:cNvPicPr>
            <a:picLocks noChangeAspect="1" noChangeArrowheads="1"/>
          </p:cNvPicPr>
          <p:nvPr/>
        </p:nvPicPr>
        <p:blipFill>
          <a:blip r:embed="rId4" cstate="print"/>
          <a:srcRect/>
          <a:stretch>
            <a:fillRect/>
          </a:stretch>
        </p:blipFill>
        <p:spPr bwMode="auto">
          <a:xfrm>
            <a:off x="5580063" y="1901478"/>
            <a:ext cx="2336800" cy="3371850"/>
          </a:xfrm>
          <a:prstGeom prst="rect">
            <a:avLst/>
          </a:prstGeom>
          <a:noFill/>
          <a:ln w="9525">
            <a:noFill/>
            <a:miter lim="800000"/>
            <a:headEnd/>
            <a:tailEnd/>
          </a:ln>
        </p:spPr>
      </p:pic>
      <p:pic>
        <p:nvPicPr>
          <p:cNvPr id="8" name="Picture 16" descr="rubro"/>
          <p:cNvPicPr>
            <a:picLocks noChangeAspect="1" noChangeArrowheads="1"/>
          </p:cNvPicPr>
          <p:nvPr/>
        </p:nvPicPr>
        <p:blipFill>
          <a:blip r:embed="rId5" cstate="print"/>
          <a:srcRect/>
          <a:stretch>
            <a:fillRect/>
          </a:stretch>
        </p:blipFill>
        <p:spPr bwMode="auto">
          <a:xfrm>
            <a:off x="900113" y="5041553"/>
            <a:ext cx="7278687" cy="547687"/>
          </a:xfrm>
          <a:prstGeom prst="rect">
            <a:avLst/>
          </a:prstGeom>
          <a:noFill/>
          <a:ln w="9525">
            <a:noFill/>
            <a:miter lim="800000"/>
            <a:headEnd/>
            <a:tailEnd/>
          </a:ln>
        </p:spPr>
      </p:pic>
      <p:sp>
        <p:nvSpPr>
          <p:cNvPr id="10" name="1 Título"/>
          <p:cNvSpPr>
            <a:spLocks/>
          </p:cNvSpPr>
          <p:nvPr/>
        </p:nvSpPr>
        <p:spPr bwMode="auto">
          <a:xfrm>
            <a:off x="251520" y="1125538"/>
            <a:ext cx="8712968" cy="935310"/>
          </a:xfrm>
          <a:prstGeom prst="rect">
            <a:avLst/>
          </a:prstGeom>
          <a:noFill/>
          <a:ln w="9525">
            <a:noFill/>
            <a:miter lim="800000"/>
            <a:headEnd/>
            <a:tailEnd/>
          </a:ln>
        </p:spPr>
        <p:txBody>
          <a:bodyPr anchor="ctr"/>
          <a:lstStyle/>
          <a:p>
            <a:pPr algn="ctr"/>
            <a:r>
              <a:rPr lang="es-PE" sz="3200" b="1" dirty="0" smtClean="0">
                <a:solidFill>
                  <a:srgbClr val="FF0000"/>
                </a:solidFill>
                <a:effectLst>
                  <a:outerShdw blurRad="38100" dist="38100" dir="2700000" algn="tl">
                    <a:srgbClr val="C0C0C0"/>
                  </a:outerShdw>
                </a:effectLst>
              </a:rPr>
              <a:t>PLAN ESTRATÉGICO DE DESARROLLO NACIONAL  AL 2021</a:t>
            </a:r>
            <a:endParaRPr lang="es-ES" sz="3200" b="1" dirty="0">
              <a:solidFill>
                <a:srgbClr val="FF0000"/>
              </a:solidFill>
              <a:effectLst>
                <a:outerShdw blurRad="38100" dist="38100" dir="2700000" algn="tl">
                  <a:srgbClr val="C0C0C0"/>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946253971"/>
              </p:ext>
            </p:extLst>
          </p:nvPr>
        </p:nvGraphicFramePr>
        <p:xfrm>
          <a:off x="214282" y="1714488"/>
          <a:ext cx="8640960" cy="4663440"/>
        </p:xfrm>
        <a:graphic>
          <a:graphicData uri="http://schemas.openxmlformats.org/drawingml/2006/table">
            <a:tbl>
              <a:tblPr firstRow="1" bandRow="1">
                <a:tableStyleId>{5C22544A-7EE6-4342-B048-85BDC9FD1C3A}</a:tableStyleId>
              </a:tblPr>
              <a:tblGrid>
                <a:gridCol w="2067461"/>
                <a:gridCol w="6573499"/>
              </a:tblGrid>
              <a:tr h="277214">
                <a:tc>
                  <a:txBody>
                    <a:bodyPr/>
                    <a:lstStyle/>
                    <a:p>
                      <a:pPr algn="ctr"/>
                      <a:r>
                        <a:rPr lang="es-ES" sz="1600" dirty="0" smtClean="0">
                          <a:latin typeface="Arial Narrow" pitchFamily="34" charset="0"/>
                        </a:rPr>
                        <a:t>Tipo de Plan </a:t>
                      </a:r>
                      <a:endParaRPr lang="es-ES" sz="1600" dirty="0">
                        <a:latin typeface="Arial Narrow" pitchFamily="34" charset="0"/>
                      </a:endParaRPr>
                    </a:p>
                  </a:txBody>
                  <a:tcPr>
                    <a:lnB w="12700" cap="flat" cmpd="sng" algn="ctr">
                      <a:solidFill>
                        <a:schemeClr val="tx1"/>
                      </a:solidFill>
                      <a:prstDash val="solid"/>
                      <a:round/>
                      <a:headEnd type="none" w="med" len="med"/>
                      <a:tailEnd type="none" w="med" len="med"/>
                    </a:lnB>
                    <a:solidFill>
                      <a:srgbClr val="FF0000"/>
                    </a:solidFill>
                  </a:tcPr>
                </a:tc>
                <a:tc>
                  <a:txBody>
                    <a:bodyPr/>
                    <a:lstStyle/>
                    <a:p>
                      <a:pPr algn="ctr"/>
                      <a:r>
                        <a:rPr lang="es-ES" sz="1600" dirty="0" smtClean="0">
                          <a:latin typeface="Arial Narrow" pitchFamily="34" charset="0"/>
                        </a:rPr>
                        <a:t>Estructura</a:t>
                      </a:r>
                      <a:endParaRPr lang="es-ES" sz="1600" dirty="0">
                        <a:latin typeface="Arial Narrow" pitchFamily="34" charset="0"/>
                      </a:endParaRPr>
                    </a:p>
                  </a:txBody>
                  <a:tcPr>
                    <a:lnB w="12700" cap="flat" cmpd="sng" algn="ctr">
                      <a:solidFill>
                        <a:schemeClr val="tx1"/>
                      </a:solidFill>
                      <a:prstDash val="solid"/>
                      <a:round/>
                      <a:headEnd type="none" w="med" len="med"/>
                      <a:tailEnd type="none" w="med" len="med"/>
                    </a:lnB>
                    <a:solidFill>
                      <a:srgbClr val="FF0000"/>
                    </a:solidFill>
                  </a:tcPr>
                </a:tc>
              </a:tr>
              <a:tr h="1447672">
                <a:tc>
                  <a:txBody>
                    <a:bodyPr/>
                    <a:lstStyle/>
                    <a:p>
                      <a:pPr algn="ctr"/>
                      <a:r>
                        <a:rPr lang="es-ES" sz="1600" b="1" dirty="0" smtClean="0">
                          <a:latin typeface="Arial Narrow" pitchFamily="34" charset="0"/>
                        </a:rPr>
                        <a:t>Plan</a:t>
                      </a:r>
                      <a:r>
                        <a:rPr lang="es-ES" sz="1600" b="1" baseline="0" dirty="0" smtClean="0">
                          <a:latin typeface="Arial Narrow" pitchFamily="34" charset="0"/>
                        </a:rPr>
                        <a:t> Estratégico Sectorial de Mediano Plazo</a:t>
                      </a:r>
                    </a:p>
                    <a:p>
                      <a:pPr algn="ctr"/>
                      <a:endParaRPr lang="es-ES" sz="1600" b="1" baseline="0" dirty="0" smtClean="0">
                        <a:latin typeface="Arial Narrow" pitchFamily="34" charset="0"/>
                      </a:endParaRPr>
                    </a:p>
                    <a:p>
                      <a:pPr algn="ctr"/>
                      <a:r>
                        <a:rPr lang="es-ES" sz="1600" b="1" baseline="0" dirty="0" smtClean="0">
                          <a:latin typeface="Arial Narrow" pitchFamily="34" charset="0"/>
                        </a:rPr>
                        <a:t>PESEM</a:t>
                      </a:r>
                      <a:endParaRPr lang="es-ES" sz="16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Visión </a:t>
                      </a:r>
                      <a:endParaRPr kumimoji="0" lang="es-ES" sz="1600" b="0" i="0" u="none" strike="noStrike" cap="none" normalizeH="0" baseline="0" dirty="0" smtClean="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Análisis situacional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Lineamientos de política</a:t>
                      </a:r>
                      <a:endParaRPr kumimoji="0" lang="es-ES" sz="1600" b="0" i="0" u="none" strike="noStrike" cap="none" normalizeH="0" baseline="0" dirty="0" smtClean="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Estrategia: Objetivos Estratégicos del Sector  y Objetivos Específicos del Sector  (Como coadyuvan al logro de los Resultados Finales y Específicos)</a:t>
                      </a:r>
                      <a:endParaRPr kumimoji="0" lang="es-ES" sz="1600" b="0" i="0" u="none" strike="noStrike" cap="none" normalizeH="0" baseline="0" dirty="0" smtClean="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 Programas Presupuestales de Enfoque por resultados (Productos, Indicadores y Metas</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Proyectos de Inversión Pública nivel de perfil y Privada)</a:t>
                      </a:r>
                      <a:endParaRPr kumimoji="0" lang="es-ES" sz="1600" b="0" i="0" u="none" strike="noStrike" cap="none" normalizeH="0" baseline="0" dirty="0" smtClean="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Programa Multianual de Inversiones</a:t>
                      </a:r>
                      <a:endParaRPr kumimoji="0" lang="es-ES" sz="1600" b="0" i="0" u="none" strike="noStrike" cap="none" normalizeH="0" baseline="0" dirty="0" smtClean="0">
                        <a:ln>
                          <a:noFill/>
                        </a:ln>
                        <a:solidFill>
                          <a:schemeClr val="tx1"/>
                        </a:solidFill>
                        <a:effectLst/>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7672">
                <a:tc>
                  <a:txBody>
                    <a:bodyPr/>
                    <a:lstStyle/>
                    <a:p>
                      <a:pPr algn="ctr"/>
                      <a:r>
                        <a:rPr lang="es-ES" sz="1600" b="1" dirty="0" smtClean="0">
                          <a:latin typeface="Arial Narrow" pitchFamily="34" charset="0"/>
                        </a:rPr>
                        <a:t>Plan</a:t>
                      </a:r>
                      <a:r>
                        <a:rPr lang="es-ES" sz="1600" b="1" baseline="0" dirty="0" smtClean="0">
                          <a:latin typeface="Arial Narrow" pitchFamily="34" charset="0"/>
                        </a:rPr>
                        <a:t> de Desarrollo Regional, Provincial, Distrital Concertado</a:t>
                      </a:r>
                    </a:p>
                    <a:p>
                      <a:pPr algn="ctr"/>
                      <a:r>
                        <a:rPr lang="es-ES" sz="1600" b="1" baseline="0" dirty="0" smtClean="0">
                          <a:latin typeface="Arial Narrow" pitchFamily="34" charset="0"/>
                        </a:rPr>
                        <a:t>P</a:t>
                      </a:r>
                      <a:r>
                        <a:rPr lang="es-ES" sz="1600" b="1" dirty="0" smtClean="0">
                          <a:latin typeface="Arial Narrow" pitchFamily="34" charset="0"/>
                        </a:rPr>
                        <a:t>DRC, PDPC, PDDC </a:t>
                      </a:r>
                      <a:endParaRPr lang="es-ES" sz="16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Visión Compartida de acuerdo a </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Visión Compartida de Futuro para el Siglo XXI (La visión compartida de la región es para todo el territorio)</a:t>
                      </a:r>
                      <a:endPar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 Análisis situacional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Estrategia: Objetivos Estratégicos del Sector  y Objetivos Específicos del Sector  (Como coadyuvan al logro de los Resultados Finales y Específicos alineados a los Objetivos Nacionales)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Programas Presupuestales de Enfoque por resultados (Productos, Indicadores y Metas</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Proyectos de Inversión Pública nivel de perfil y Privada)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Programa Multianual de Inversiones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3 Rectángulo"/>
          <p:cNvSpPr/>
          <p:nvPr/>
        </p:nvSpPr>
        <p:spPr>
          <a:xfrm>
            <a:off x="2714612" y="1071546"/>
            <a:ext cx="4626588" cy="584775"/>
          </a:xfrm>
          <a:prstGeom prst="rect">
            <a:avLst/>
          </a:prstGeom>
        </p:spPr>
        <p:txBody>
          <a:bodyPr wrap="none">
            <a:spAutoFit/>
          </a:bodyPr>
          <a:lstStyle/>
          <a:p>
            <a:r>
              <a:rPr lang="es-PE" sz="3200" dirty="0" smtClean="0">
                <a:solidFill>
                  <a:srgbClr val="800000"/>
                </a:solidFill>
              </a:rPr>
              <a:t>Estructura de los Planes</a:t>
            </a:r>
            <a:endParaRPr lang="es-ES" sz="3200" dirty="0">
              <a:solidFill>
                <a:srgbClr val="800000"/>
              </a:solidFill>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771666315"/>
              </p:ext>
            </p:extLst>
          </p:nvPr>
        </p:nvGraphicFramePr>
        <p:xfrm>
          <a:off x="142844" y="1518240"/>
          <a:ext cx="8786874" cy="5151120"/>
        </p:xfrm>
        <a:graphic>
          <a:graphicData uri="http://schemas.openxmlformats.org/drawingml/2006/table">
            <a:tbl>
              <a:tblPr firstRow="1" bandRow="1">
                <a:tableStyleId>{5C22544A-7EE6-4342-B048-85BDC9FD1C3A}</a:tableStyleId>
              </a:tblPr>
              <a:tblGrid>
                <a:gridCol w="1476828"/>
                <a:gridCol w="7310046"/>
              </a:tblGrid>
              <a:tr h="277214">
                <a:tc>
                  <a:txBody>
                    <a:bodyPr/>
                    <a:lstStyle/>
                    <a:p>
                      <a:pPr algn="ctr"/>
                      <a:r>
                        <a:rPr lang="es-ES" sz="1600" dirty="0" smtClean="0">
                          <a:latin typeface="Arial Narrow" pitchFamily="34" charset="0"/>
                        </a:rPr>
                        <a:t>Tipo de Plan </a:t>
                      </a:r>
                      <a:endParaRPr lang="es-ES" sz="1600" dirty="0">
                        <a:latin typeface="Arial Narrow" pitchFamily="34" charset="0"/>
                      </a:endParaRPr>
                    </a:p>
                  </a:txBody>
                  <a:tcPr>
                    <a:lnB w="12700" cap="flat" cmpd="sng" algn="ctr">
                      <a:solidFill>
                        <a:schemeClr val="tx1"/>
                      </a:solidFill>
                      <a:prstDash val="solid"/>
                      <a:round/>
                      <a:headEnd type="none" w="med" len="med"/>
                      <a:tailEnd type="none" w="med" len="med"/>
                    </a:lnB>
                    <a:solidFill>
                      <a:srgbClr val="FF0000"/>
                    </a:solidFill>
                  </a:tcPr>
                </a:tc>
                <a:tc>
                  <a:txBody>
                    <a:bodyPr/>
                    <a:lstStyle/>
                    <a:p>
                      <a:pPr algn="ctr"/>
                      <a:r>
                        <a:rPr lang="es-ES" sz="1600" dirty="0" smtClean="0">
                          <a:latin typeface="Arial Narrow" pitchFamily="34" charset="0"/>
                        </a:rPr>
                        <a:t>Estructura</a:t>
                      </a:r>
                      <a:endParaRPr lang="es-ES" sz="1600" dirty="0">
                        <a:latin typeface="Arial Narrow" pitchFamily="34" charset="0"/>
                      </a:endParaRPr>
                    </a:p>
                  </a:txBody>
                  <a:tcPr>
                    <a:lnB w="12700" cap="flat" cmpd="sng" algn="ctr">
                      <a:solidFill>
                        <a:schemeClr val="tx1"/>
                      </a:solidFill>
                      <a:prstDash val="solid"/>
                      <a:round/>
                      <a:headEnd type="none" w="med" len="med"/>
                      <a:tailEnd type="none" w="med" len="med"/>
                    </a:lnB>
                    <a:solidFill>
                      <a:srgbClr val="FF0000"/>
                    </a:solidFill>
                  </a:tcPr>
                </a:tc>
              </a:tr>
              <a:tr h="1786489">
                <a:tc>
                  <a:txBody>
                    <a:bodyPr/>
                    <a:lstStyle/>
                    <a:p>
                      <a:r>
                        <a:rPr lang="es-ES" sz="1600" b="1" dirty="0" smtClean="0">
                          <a:latin typeface="Arial Narrow" pitchFamily="34" charset="0"/>
                        </a:rPr>
                        <a:t>Plan</a:t>
                      </a:r>
                      <a:r>
                        <a:rPr lang="es-ES" sz="1600" b="1" baseline="0" dirty="0" smtClean="0">
                          <a:latin typeface="Arial Narrow" pitchFamily="34" charset="0"/>
                        </a:rPr>
                        <a:t> Estratégico Institucional</a:t>
                      </a:r>
                    </a:p>
                    <a:p>
                      <a:endParaRPr lang="es-ES" sz="1600" b="1" baseline="0" dirty="0" smtClean="0">
                        <a:latin typeface="Arial Narrow" pitchFamily="34" charset="0"/>
                      </a:endParaRPr>
                    </a:p>
                    <a:p>
                      <a:r>
                        <a:rPr lang="es-ES" sz="1600" b="1" baseline="0" dirty="0" smtClean="0">
                          <a:latin typeface="Arial Narrow" pitchFamily="34" charset="0"/>
                        </a:rPr>
                        <a:t>PEI </a:t>
                      </a:r>
                      <a:endParaRPr lang="es-ES" sz="1600" b="1" dirty="0">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Visión Compartida del sector, plan concertado</a:t>
                      </a:r>
                      <a:endPar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Misión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Análisis situacional Diagnóstico  (incluye análisis estratégico)</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 Estrategia: </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Objetivos Estratégicos Institucionales y Objetivos Específicos (Resultados alineados a los Objetivos Nacionales)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Presupuesto (</a:t>
                      </a: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Programas Presupuestarles de Enfoque por resultados - Productos, Indicadores y Metas</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Proyectos de Inversión Pública nivel de perfil y Privada, Acciones Centrales, Asignaciones presupuestarias que no resultan en productos)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Programa Multianual de Inversiones Institucional</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Organización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Seguimiento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78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Narrow" pitchFamily="34" charset="0"/>
                        </a:rPr>
                        <a:t>Plan Operativo Institucional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1" dirty="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600" b="1" dirty="0" smtClean="0">
                          <a:latin typeface="Arial Narrow" pitchFamily="34" charset="0"/>
                        </a:rPr>
                        <a:t>POI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Misión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Estrategia: Objetivos Estratégicos de la entidad y  Objetivos Específicos de la entidad (Resultados alineados a los Objetivos Nacionales)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Presupuesto (</a:t>
                      </a:r>
                      <a:r>
                        <a:rPr kumimoji="0" lang="es-ES" sz="1600" b="0" i="0" u="none" strike="noStrike" kern="1200" cap="none" normalizeH="0" baseline="0" dirty="0" smtClean="0">
                          <a:ln>
                            <a:noFill/>
                          </a:ln>
                          <a:solidFill>
                            <a:schemeClr val="tx1"/>
                          </a:solidFill>
                          <a:effectLst/>
                          <a:latin typeface="Arial Narrow" pitchFamily="34" charset="0"/>
                          <a:ea typeface="Times New Roman" pitchFamily="18" charset="0"/>
                          <a:cs typeface="Arial" pitchFamily="34" charset="0"/>
                        </a:rPr>
                        <a:t>Programas Presupuestarles de Enfoque por resultados - Productos, Indicadores y Metas</a:t>
                      </a: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Proyectos de Inversión Pública nivel de perfil y Privada, Acciones Centrales, Asignaciones presupuestarias que no resultan en productos)</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Organización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Seguimiento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428728" y="1357298"/>
            <a:ext cx="6357982" cy="492922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3200" b="0" i="0" u="none" strike="noStrike" cap="none" normalizeH="0" baseline="0" dirty="0" smtClean="0">
                <a:ln>
                  <a:noFill/>
                </a:ln>
                <a:solidFill>
                  <a:schemeClr val="tx1"/>
                </a:solidFill>
                <a:effectLst/>
                <a:latin typeface="Cambria" pitchFamily="18" charset="0"/>
              </a:rPr>
              <a:t>PERÚ</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3200" b="0" i="0" u="none" strike="noStrike" cap="none" normalizeH="0" baseline="0" dirty="0" smtClean="0">
                <a:ln>
                  <a:noFill/>
                </a:ln>
                <a:solidFill>
                  <a:schemeClr val="tx1"/>
                </a:solidFill>
                <a:effectLst/>
                <a:latin typeface="Cambria" pitchFamily="18" charset="0"/>
              </a:rPr>
              <a:t>PLAN ESTRATÉGICO DE DESARROLLO NACIONAL AL 2016</a:t>
            </a:r>
            <a:r>
              <a:rPr kumimoji="0" lang="es-ES" sz="3200" b="0" i="0" u="none" strike="noStrike" cap="none" normalizeH="0" dirty="0" smtClean="0">
                <a:ln>
                  <a:noFill/>
                </a:ln>
                <a:solidFill>
                  <a:schemeClr val="tx1"/>
                </a:solidFill>
                <a:effectLst/>
                <a:latin typeface="Cambria" pitchFamily="18" charset="0"/>
              </a:rPr>
              <a:t> y</a:t>
            </a:r>
            <a:r>
              <a:rPr kumimoji="0" lang="es-ES" sz="3200" b="0" i="0" u="none" strike="noStrike" cap="none" normalizeH="0" baseline="0" dirty="0" smtClean="0">
                <a:ln>
                  <a:noFill/>
                </a:ln>
                <a:solidFill>
                  <a:schemeClr val="tx1"/>
                </a:solidFill>
                <a:effectLst/>
                <a:latin typeface="Cambria" pitchFamily="18" charset="0"/>
              </a:rPr>
              <a:t> 2021</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3200" b="0" i="0" u="none" strike="noStrike" cap="none" normalizeH="0" baseline="0" dirty="0" smtClean="0">
              <a:ln>
                <a:noFill/>
              </a:ln>
              <a:solidFill>
                <a:schemeClr val="tx1"/>
              </a:solidFill>
              <a:effectLst/>
              <a:latin typeface="Cambria"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800" b="0" i="0" u="none" strike="noStrike" cap="none" normalizeH="0" baseline="0" dirty="0" smtClean="0">
                <a:ln>
                  <a:noFill/>
                </a:ln>
                <a:solidFill>
                  <a:schemeClr val="tx1"/>
                </a:solidFill>
                <a:effectLst/>
                <a:latin typeface="Cambria" pitchFamily="18" charset="0"/>
              </a:rPr>
              <a:t>Estado soberano, nación milenaria, multicultural y país </a:t>
            </a:r>
            <a:r>
              <a:rPr kumimoji="0" lang="es-ES" sz="2800" b="0" i="0" u="none" strike="noStrike" cap="none" normalizeH="0" baseline="0" dirty="0" err="1" smtClean="0">
                <a:ln>
                  <a:noFill/>
                </a:ln>
                <a:solidFill>
                  <a:schemeClr val="tx1"/>
                </a:solidFill>
                <a:effectLst/>
                <a:latin typeface="Cambria" pitchFamily="18" charset="0"/>
              </a:rPr>
              <a:t>megadiverso</a:t>
            </a:r>
            <a:r>
              <a:rPr kumimoji="0" lang="es-ES" sz="2800" b="0" i="0" u="none" strike="noStrike" cap="none" normalizeH="0" baseline="0" dirty="0" smtClean="0">
                <a:ln>
                  <a:noFill/>
                </a:ln>
                <a:solidFill>
                  <a:schemeClr val="tx1"/>
                </a:solidFill>
                <a:effectLst/>
                <a:latin typeface="Cambria" pitchFamily="18" charset="0"/>
              </a:rPr>
              <a:t>, pleno de alegría y de futuro</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2400" b="0" i="0" u="none" strike="noStrike" cap="none" normalizeH="0" baseline="0" dirty="0" smtClean="0">
              <a:ln>
                <a:noFill/>
              </a:ln>
              <a:solidFill>
                <a:schemeClr val="tx1"/>
              </a:solidFill>
              <a:effectLst/>
              <a:latin typeface="Cambria" pitchFamily="18" charset="0"/>
            </a:endParaRP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214422"/>
            <a:ext cx="8229600" cy="714380"/>
          </a:xfrm>
        </p:spPr>
        <p:txBody>
          <a:bodyPr/>
          <a:lstStyle/>
          <a:p>
            <a:r>
              <a:rPr lang="es-MX" dirty="0" smtClean="0"/>
              <a:t>Contenido del PEDN</a:t>
            </a:r>
            <a:endParaRPr lang="es-ES" dirty="0"/>
          </a:p>
        </p:txBody>
      </p:sp>
      <p:sp>
        <p:nvSpPr>
          <p:cNvPr id="3" name="2 Marcador de contenido"/>
          <p:cNvSpPr>
            <a:spLocks noGrp="1"/>
          </p:cNvSpPr>
          <p:nvPr>
            <p:ph idx="1"/>
          </p:nvPr>
        </p:nvSpPr>
        <p:spPr>
          <a:xfrm>
            <a:off x="457200" y="2071679"/>
            <a:ext cx="8229600" cy="4572010"/>
          </a:xfrm>
        </p:spPr>
        <p:txBody>
          <a:bodyPr/>
          <a:lstStyle/>
          <a:p>
            <a:r>
              <a:rPr lang="es-PE" sz="2000" b="1" dirty="0" smtClean="0">
                <a:effectLst/>
                <a:latin typeface="+mj-lt"/>
                <a:ea typeface="Times New Roman"/>
              </a:rPr>
              <a:t>RESUMEN EJECUTIVO</a:t>
            </a:r>
            <a:endParaRPr lang="es-ES" sz="2000" dirty="0" smtClean="0">
              <a:effectLst/>
              <a:latin typeface="+mj-lt"/>
              <a:ea typeface="Times New Roman"/>
            </a:endParaRPr>
          </a:p>
          <a:p>
            <a:r>
              <a:rPr lang="es-PE" sz="2000" b="1" dirty="0" smtClean="0">
                <a:effectLst/>
                <a:latin typeface="+mj-lt"/>
                <a:ea typeface="Times New Roman"/>
              </a:rPr>
              <a:t>INTRODUCCIÓN </a:t>
            </a:r>
            <a:endParaRPr lang="es-ES" sz="2000" dirty="0" smtClean="0">
              <a:effectLst/>
              <a:latin typeface="+mj-lt"/>
              <a:ea typeface="Times New Roman"/>
            </a:endParaRPr>
          </a:p>
          <a:p>
            <a:r>
              <a:rPr lang="es-PE" sz="2000" b="1" dirty="0" smtClean="0">
                <a:effectLst/>
                <a:latin typeface="+mj-lt"/>
                <a:ea typeface="Times New Roman"/>
              </a:rPr>
              <a:t>VISIÓN DEL PAÍS, REGIONALES Y SECTORIALES</a:t>
            </a:r>
          </a:p>
          <a:p>
            <a:r>
              <a:rPr lang="es-PE" sz="2000" b="1" dirty="0" smtClean="0">
                <a:effectLst/>
                <a:latin typeface="+mj-lt"/>
                <a:ea typeface="Times New Roman"/>
              </a:rPr>
              <a:t>VALORES NACIONALES </a:t>
            </a:r>
          </a:p>
          <a:p>
            <a:r>
              <a:rPr lang="es-PE" sz="2000" b="1" dirty="0" smtClean="0">
                <a:effectLst/>
                <a:latin typeface="+mj-lt"/>
                <a:ea typeface="Times New Roman"/>
              </a:rPr>
              <a:t>ESCENARIOS Y DESAFÍOS AL 2021 </a:t>
            </a:r>
            <a:endParaRPr lang="es-MX" sz="2000" dirty="0" smtClean="0">
              <a:effectLst/>
              <a:latin typeface="+mj-lt"/>
            </a:endParaRPr>
          </a:p>
          <a:p>
            <a:r>
              <a:rPr lang="es-PE" sz="2000" b="1" dirty="0" smtClean="0">
                <a:effectLst/>
                <a:latin typeface="+mj-lt"/>
                <a:ea typeface="Times New Roman"/>
              </a:rPr>
              <a:t>CONCEPCIÓN ESTRATÉGICA </a:t>
            </a:r>
          </a:p>
          <a:p>
            <a:r>
              <a:rPr lang="es-PE" sz="2000" b="1" dirty="0" smtClean="0">
                <a:effectLst/>
                <a:latin typeface="+mj-lt"/>
                <a:ea typeface="Times New Roman"/>
              </a:rPr>
              <a:t>COMPONENTES  ESTRATÉGICOS</a:t>
            </a:r>
            <a:endParaRPr lang="es-ES" sz="2000" dirty="0" smtClean="0">
              <a:effectLst/>
              <a:latin typeface="+mj-lt"/>
              <a:ea typeface="Times New Roman"/>
            </a:endParaRPr>
          </a:p>
          <a:p>
            <a:r>
              <a:rPr lang="es-PE" sz="2000" b="1" dirty="0" smtClean="0">
                <a:effectLst/>
                <a:latin typeface="+mj-lt"/>
                <a:ea typeface="Times New Roman"/>
              </a:rPr>
              <a:t>PLANEACIÓN ESTRATÉGICA SECTORIAL</a:t>
            </a:r>
          </a:p>
          <a:p>
            <a:r>
              <a:rPr lang="es-PE" sz="2000" b="1" dirty="0" smtClean="0">
                <a:effectLst/>
                <a:latin typeface="+mj-lt"/>
                <a:ea typeface="Times New Roman"/>
              </a:rPr>
              <a:t>NECESIDADES DE INVERSIÓN</a:t>
            </a:r>
          </a:p>
          <a:p>
            <a:r>
              <a:rPr lang="es-PE" sz="2000" b="1" dirty="0" smtClean="0">
                <a:effectLst/>
                <a:latin typeface="+mj-lt"/>
                <a:ea typeface="Times New Roman"/>
              </a:rPr>
              <a:t>IMPLEMENTACIÓN, MONITOREO, EVALUACIÓN Y ACTUALIZACIÓN</a:t>
            </a:r>
            <a:endParaRPr lang="es-ES" sz="2000" dirty="0" smtClean="0">
              <a:effectLst/>
              <a:latin typeface="+mj-lt"/>
              <a:ea typeface="Times New Roman"/>
            </a:endParaRPr>
          </a:p>
          <a:p>
            <a:endParaRPr lang="es-PE" b="1" dirty="0" smtClean="0"/>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6" name="5 Objeto"/>
          <p:cNvGraphicFramePr>
            <a:graphicFrameLocks noChangeAspect="1"/>
          </p:cNvGraphicFramePr>
          <p:nvPr>
            <p:extLst>
              <p:ext uri="{D42A27DB-BD31-4B8C-83A1-F6EECF244321}">
                <p14:modId xmlns:p14="http://schemas.microsoft.com/office/powerpoint/2010/main" val="3782319107"/>
              </p:ext>
            </p:extLst>
          </p:nvPr>
        </p:nvGraphicFramePr>
        <p:xfrm>
          <a:off x="659586" y="1196752"/>
          <a:ext cx="7824828" cy="5400600"/>
        </p:xfrm>
        <a:graphic>
          <a:graphicData uri="http://schemas.openxmlformats.org/presentationml/2006/ole">
            <mc:AlternateContent xmlns:mc="http://schemas.openxmlformats.org/markup-compatibility/2006">
              <mc:Choice xmlns:v="urn:schemas-microsoft-com:vml" Requires="v">
                <p:oleObj spid="_x0000_s1038" name="Diapositiva" r:id="rId3" imgW="3919803" imgH="2938285" progId="PowerPoint.Slide.12">
                  <p:embed/>
                </p:oleObj>
              </mc:Choice>
              <mc:Fallback>
                <p:oleObj name="Diapositiva" r:id="rId3" imgW="3919803" imgH="2938285" progId="PowerPoint.Slide.12">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586" y="1196752"/>
                        <a:ext cx="7824828" cy="54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840788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2154" y="1247580"/>
            <a:ext cx="8496944" cy="885275"/>
          </a:xfrm>
        </p:spPr>
        <p:txBody>
          <a:bodyPr>
            <a:normAutofit fontScale="90000"/>
          </a:bodyPr>
          <a:lstStyle/>
          <a:p>
            <a:r>
              <a:rPr lang="es-ES" b="1" dirty="0">
                <a:effectLst/>
              </a:rPr>
              <a:t>Objetivos de Política de Gobierno para el 2016</a:t>
            </a:r>
            <a:endParaRPr lang="es-PE" dirty="0">
              <a:effectLst/>
            </a:endParaRPr>
          </a:p>
        </p:txBody>
      </p:sp>
      <p:sp>
        <p:nvSpPr>
          <p:cNvPr id="3" name="2 Marcador de contenido"/>
          <p:cNvSpPr>
            <a:spLocks noGrp="1"/>
          </p:cNvSpPr>
          <p:nvPr>
            <p:ph idx="1"/>
          </p:nvPr>
        </p:nvSpPr>
        <p:spPr>
          <a:xfrm>
            <a:off x="457200" y="2492896"/>
            <a:ext cx="8229600" cy="4150792"/>
          </a:xfrm>
        </p:spPr>
        <p:txBody>
          <a:bodyPr/>
          <a:lstStyle/>
          <a:p>
            <a:pPr marL="0" indent="0">
              <a:buNone/>
            </a:pPr>
            <a:r>
              <a:rPr lang="es-ES" i="1" dirty="0">
                <a:effectLst/>
              </a:rPr>
              <a:t>“Las características de este gobierno pueden resumirse en los siguientes términos: reforma, democracia, libertades, inclusión, redistribución, crecimiento, paz con justicia, seguridad, descentralización, transparencia, soberanía y concertación</a:t>
            </a:r>
            <a:r>
              <a:rPr lang="es-ES" i="1" dirty="0" smtClean="0">
                <a:effectLst/>
              </a:rPr>
              <a:t>”</a:t>
            </a:r>
          </a:p>
          <a:p>
            <a:pPr marL="0" indent="0">
              <a:buNone/>
            </a:pPr>
            <a:endParaRPr lang="es-PE" sz="900" dirty="0" smtClean="0">
              <a:effectLst/>
            </a:endParaRPr>
          </a:p>
          <a:p>
            <a:pPr marL="0" indent="0">
              <a:buNone/>
            </a:pPr>
            <a:endParaRPr lang="es-PE" sz="900" dirty="0">
              <a:effectLst/>
            </a:endParaRPr>
          </a:p>
          <a:p>
            <a:pPr marL="0" indent="0">
              <a:buNone/>
            </a:pPr>
            <a:endParaRPr lang="es-PE" sz="900" dirty="0" smtClean="0">
              <a:effectLst/>
            </a:endParaRPr>
          </a:p>
          <a:p>
            <a:pPr marL="0" indent="0">
              <a:buNone/>
            </a:pPr>
            <a:endParaRPr lang="es-PE" sz="900" dirty="0">
              <a:effectLst/>
            </a:endParaRPr>
          </a:p>
          <a:p>
            <a:pPr marL="0" indent="0">
              <a:buNone/>
            </a:pPr>
            <a:r>
              <a:rPr lang="es-ES" sz="2000" dirty="0">
                <a:effectLst/>
              </a:rPr>
              <a:t>Ollanta Humala Tasso (2011) Discurso Presidencial, Lima 28 de Julio.</a:t>
            </a:r>
            <a:endParaRPr lang="es-PE" sz="2000" dirty="0">
              <a:effectLst/>
            </a:endParaRPr>
          </a:p>
          <a:p>
            <a:endParaRPr lang="es-PE" dirty="0"/>
          </a:p>
        </p:txBody>
      </p:sp>
    </p:spTree>
    <p:extLst>
      <p:ext uri="{BB962C8B-B14F-4D97-AF65-F5344CB8AC3E}">
        <p14:creationId xmlns:p14="http://schemas.microsoft.com/office/powerpoint/2010/main" val="408059867"/>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71546"/>
            <a:ext cx="8229600" cy="785818"/>
          </a:xfrm>
        </p:spPr>
        <p:txBody>
          <a:bodyPr/>
          <a:lstStyle/>
          <a:p>
            <a:r>
              <a:rPr lang="es-PE" b="1" dirty="0" smtClean="0"/>
              <a:t>VISIÓN DEL PAÍS</a:t>
            </a:r>
            <a:endParaRPr lang="es-ES" dirty="0"/>
          </a:p>
        </p:txBody>
      </p:sp>
      <p:sp>
        <p:nvSpPr>
          <p:cNvPr id="3" name="2 Marcador de contenido"/>
          <p:cNvSpPr>
            <a:spLocks noGrp="1"/>
          </p:cNvSpPr>
          <p:nvPr>
            <p:ph idx="1"/>
          </p:nvPr>
        </p:nvSpPr>
        <p:spPr>
          <a:xfrm>
            <a:off x="357158" y="2132856"/>
            <a:ext cx="8501122" cy="4320479"/>
          </a:xfrm>
        </p:spPr>
        <p:txBody>
          <a:bodyPr/>
          <a:lstStyle/>
          <a:p>
            <a:pPr marL="0" indent="0" algn="just">
              <a:buNone/>
            </a:pPr>
            <a:r>
              <a:rPr lang="es-ES" sz="1800" i="1" dirty="0" smtClean="0"/>
              <a:t>El Perú, dentro de una economía globalizada, tiene un alto dinamismo económico mejorando continuamente la competitividad y los encadenamientos productivos, a través de la ciencia, tecnología e innovación, para elevar las condiciones de vida de toda la población, erradicar la pobreza, crear oportunidades de desarrollo integral y reducir las desigualdades que dividen a los peruanos. Es un país seguro que, con respeto de su cultura milenaria y del equilibrio ambiental, obtiene ventajas de su </a:t>
            </a:r>
            <a:r>
              <a:rPr lang="es-ES" sz="1800" i="1" dirty="0" err="1" smtClean="0"/>
              <a:t>megadiversidad</a:t>
            </a:r>
            <a:r>
              <a:rPr lang="es-ES" sz="1800" i="1" dirty="0" smtClean="0"/>
              <a:t> y, gracias al funcionamiento de un Estado eficiente, promotor y descentralizado, logra beneficiar a todos sus habitantes en forma equitativa e inclusiva, cerrando las brechas entre los peruanos. Se constituye así en una nación de ciudadanos sanos, libres, cultos, responsables, bien educados, solidarios, creativos y orgullosos de su legado histórico, dentro de una sociedad democrática y con alto desarrollo humano, que contribuye a la integración de la región Sudamericana y se inserta soberanamente en el ámbito mundial.</a:t>
            </a:r>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1428736"/>
            <a:ext cx="8229600" cy="357190"/>
          </a:xfrm>
        </p:spPr>
        <p:txBody>
          <a:bodyPr>
            <a:normAutofit fontScale="90000"/>
          </a:bodyPr>
          <a:lstStyle/>
          <a:p>
            <a:r>
              <a:rPr lang="es-PE" b="1" dirty="0" smtClean="0"/>
              <a:t>VALORES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058466593"/>
              </p:ext>
            </p:extLst>
          </p:nvPr>
        </p:nvGraphicFramePr>
        <p:xfrm>
          <a:off x="428595" y="1996367"/>
          <a:ext cx="8358246" cy="3954780"/>
        </p:xfrm>
        <a:graphic>
          <a:graphicData uri="http://schemas.openxmlformats.org/drawingml/2006/table">
            <a:tbl>
              <a:tblPr/>
              <a:tblGrid>
                <a:gridCol w="2476517"/>
                <a:gridCol w="2822014"/>
                <a:gridCol w="3059715"/>
              </a:tblGrid>
              <a:tr h="235793">
                <a:tc>
                  <a:txBody>
                    <a:bodyPr/>
                    <a:lstStyle/>
                    <a:p>
                      <a:pPr>
                        <a:lnSpc>
                          <a:spcPct val="115000"/>
                        </a:lnSpc>
                        <a:spcAft>
                          <a:spcPts val="0"/>
                        </a:spcAft>
                      </a:pPr>
                      <a:r>
                        <a:rPr lang="es-PE" sz="1400" b="1" dirty="0">
                          <a:latin typeface="Calibri"/>
                          <a:ea typeface="Calibri"/>
                          <a:cs typeface="Times New Roman"/>
                        </a:rPr>
                        <a:t>PARA LOS CIUDADANOS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algn="ctr">
                        <a:lnSpc>
                          <a:spcPct val="115000"/>
                        </a:lnSpc>
                        <a:spcAft>
                          <a:spcPts val="0"/>
                        </a:spcAft>
                      </a:pPr>
                      <a:r>
                        <a:rPr lang="es-PE" sz="1400" b="1" dirty="0">
                          <a:latin typeface="Calibri"/>
                          <a:ea typeface="Calibri"/>
                          <a:cs typeface="Times New Roman"/>
                        </a:rPr>
                        <a:t>PARA LA SOCIEDAD</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algn="ctr">
                        <a:lnSpc>
                          <a:spcPct val="115000"/>
                        </a:lnSpc>
                        <a:spcAft>
                          <a:spcPts val="0"/>
                        </a:spcAft>
                      </a:pPr>
                      <a:r>
                        <a:rPr lang="es-PE" sz="1400" b="1" dirty="0">
                          <a:latin typeface="Calibri"/>
                          <a:ea typeface="Calibri"/>
                          <a:cs typeface="Times New Roman"/>
                        </a:rPr>
                        <a:t>PARA EL ESTADO</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r>
              <a:tr h="235793">
                <a:tc>
                  <a:txBody>
                    <a:bodyPr/>
                    <a:lstStyle/>
                    <a:p>
                      <a:pPr>
                        <a:lnSpc>
                          <a:spcPct val="115000"/>
                        </a:lnSpc>
                        <a:spcAft>
                          <a:spcPts val="0"/>
                        </a:spcAft>
                      </a:pPr>
                      <a:r>
                        <a:rPr lang="es-PE" sz="1400" b="1" dirty="0" smtClean="0">
                          <a:latin typeface="Calibri"/>
                          <a:ea typeface="Calibri"/>
                          <a:cs typeface="Times New Roman"/>
                        </a:rPr>
                        <a:t>RESPONSABLE</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dirty="0" smtClean="0">
                          <a:latin typeface="Calibri"/>
                          <a:ea typeface="Calibri"/>
                          <a:cs typeface="Times New Roman"/>
                        </a:rPr>
                        <a:t>SOLIDARIA</a:t>
                      </a:r>
                      <a:endParaRPr lang="es-ES" sz="1400" dirty="0" smtClean="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PARA </a:t>
                      </a:r>
                      <a:r>
                        <a:rPr lang="es-PE" sz="1400" b="1" dirty="0">
                          <a:latin typeface="Calibri"/>
                          <a:ea typeface="Calibri"/>
                          <a:cs typeface="Times New Roman"/>
                        </a:rPr>
                        <a:t>TODOS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HONESTOS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dirty="0" smtClean="0">
                          <a:latin typeface="Calibri"/>
                          <a:ea typeface="Calibri"/>
                          <a:cs typeface="Times New Roman"/>
                        </a:rPr>
                        <a:t>INCLUYENTE</a:t>
                      </a:r>
                      <a:endParaRPr lang="es-ES" sz="1400" dirty="0" smtClean="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SOBERANO</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COMPROMETIDOS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PARTICIPATIVA</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MODERNO</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CREATIVOS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INNOVADORA</a:t>
                      </a:r>
                      <a:r>
                        <a:rPr lang="es-PE" sz="1400" b="1" dirty="0">
                          <a:latin typeface="Calibri"/>
                          <a:ea typeface="Calibri"/>
                          <a:cs typeface="Times New Roman"/>
                        </a:rPr>
                        <a:t>	</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DEMOCRATICO</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SOLIDARIOS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INTEGRADA</a:t>
                      </a:r>
                      <a:r>
                        <a:rPr lang="es-PE" sz="1400" b="1" dirty="0">
                          <a:latin typeface="Calibri"/>
                          <a:ea typeface="Calibri"/>
                          <a:cs typeface="Times New Roman"/>
                        </a:rPr>
                        <a:t>	</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dirty="0" smtClean="0">
                          <a:latin typeface="Calibri"/>
                          <a:ea typeface="Calibri"/>
                          <a:cs typeface="Times New Roman"/>
                        </a:rPr>
                        <a:t>DESCENTRALIZADO</a:t>
                      </a:r>
                      <a:endParaRPr lang="es-ES" sz="1400" dirty="0" smtClean="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TRABAJADORES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JUSTA</a:t>
                      </a:r>
                      <a:r>
                        <a:rPr lang="es-PE" sz="1400" b="1" dirty="0">
                          <a:latin typeface="Calibri"/>
                          <a:ea typeface="Calibri"/>
                          <a:cs typeface="Times New Roman"/>
                        </a:rPr>
                        <a:t>	</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PE" sz="1400" b="1" dirty="0" smtClean="0">
                          <a:latin typeface="Calibri"/>
                          <a:ea typeface="Calibri"/>
                          <a:cs typeface="Times New Roman"/>
                        </a:rPr>
                        <a:t>PROMOTOR DEL DESARROLLO</a:t>
                      </a:r>
                      <a:endParaRPr lang="es-ES" sz="1400" dirty="0" smtClean="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ORDENADOS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PE" sz="1400" b="1" dirty="0" smtClean="0">
                          <a:latin typeface="Calibri"/>
                          <a:ea typeface="Calibri"/>
                          <a:cs typeface="Times New Roman"/>
                        </a:rPr>
                        <a:t>NO </a:t>
                      </a:r>
                      <a:r>
                        <a:rPr lang="es-PE" sz="1400" b="1" dirty="0">
                          <a:latin typeface="Calibri"/>
                          <a:ea typeface="Calibri"/>
                          <a:cs typeface="Times New Roman"/>
                        </a:rPr>
                        <a:t>DISCRIMINATIVA</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UNITARIO </a:t>
                      </a:r>
                      <a:r>
                        <a:rPr lang="es-PE" sz="1400" b="1" dirty="0">
                          <a:latin typeface="Calibri"/>
                          <a:ea typeface="Calibri"/>
                          <a:cs typeface="Times New Roman"/>
                        </a:rPr>
                        <a:t>QUE </a:t>
                      </a:r>
                      <a:r>
                        <a:rPr lang="es-PE" sz="1400" b="1" dirty="0" smtClean="0">
                          <a:latin typeface="Calibri"/>
                          <a:ea typeface="Calibri"/>
                          <a:cs typeface="Times New Roman"/>
                        </a:rPr>
                        <a:t>RECONOCE</a:t>
                      </a:r>
                      <a:r>
                        <a:rPr lang="es-ES" sz="1400" b="0" baseline="0" dirty="0" smtClean="0">
                          <a:latin typeface="Calibri"/>
                          <a:ea typeface="Calibri"/>
                          <a:cs typeface="Times New Roman"/>
                        </a:rPr>
                        <a:t> </a:t>
                      </a:r>
                      <a:r>
                        <a:rPr lang="es-PE" sz="1400" b="1" dirty="0" smtClean="0">
                          <a:latin typeface="Calibri"/>
                          <a:ea typeface="Calibri"/>
                          <a:cs typeface="Times New Roman"/>
                        </a:rPr>
                        <a:t>PLURALIDAD</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CUIDADOSOS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PLURAL</a:t>
                      </a:r>
                      <a:r>
                        <a:rPr lang="es-PE" sz="1400" b="1" dirty="0">
                          <a:latin typeface="Calibri"/>
                          <a:ea typeface="Calibri"/>
                          <a:cs typeface="Times New Roman"/>
                        </a:rPr>
                        <a:t>	</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PE" sz="1400" b="1" dirty="0" smtClean="0">
                          <a:latin typeface="Calibri"/>
                          <a:ea typeface="Calibri"/>
                          <a:cs typeface="Times New Roman"/>
                        </a:rPr>
                        <a:t>EFECTIVO ESTADO DE DERECHO</a:t>
                      </a:r>
                      <a:endParaRPr lang="es-ES" sz="1400" dirty="0" smtClean="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AMISTOSOS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RESPETUOSA</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47900" indent="-2247900">
                        <a:lnSpc>
                          <a:spcPct val="115000"/>
                        </a:lnSpc>
                        <a:spcAft>
                          <a:spcPts val="0"/>
                        </a:spcAft>
                      </a:pPr>
                      <a:r>
                        <a:rPr lang="es-PE" sz="1400" b="1" dirty="0" smtClean="0">
                          <a:latin typeface="Calibri"/>
                          <a:ea typeface="Calibri"/>
                          <a:cs typeface="Times New Roman"/>
                        </a:rPr>
                        <a:t>FUERTE</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ETICOS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DIALOGANTE</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EFICIENTE </a:t>
                      </a:r>
                      <a:r>
                        <a:rPr lang="es-PE" sz="1400" b="1" dirty="0">
                          <a:latin typeface="Calibri"/>
                          <a:ea typeface="Calibri"/>
                          <a:cs typeface="Times New Roman"/>
                        </a:rPr>
                        <a:t>Y CREIBLE</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TOLERANTES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FRUGAL</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47900" indent="-2247900">
                        <a:lnSpc>
                          <a:spcPct val="115000"/>
                        </a:lnSpc>
                        <a:spcAft>
                          <a:spcPts val="0"/>
                        </a:spcAft>
                      </a:pPr>
                      <a:r>
                        <a:rPr lang="es-PE" sz="1400" b="1" dirty="0" smtClean="0">
                          <a:latin typeface="Calibri"/>
                          <a:ea typeface="Calibri"/>
                          <a:cs typeface="Times New Roman"/>
                        </a:rPr>
                        <a:t>TRANSPARENTE</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793">
                <a:tc>
                  <a:txBody>
                    <a:bodyPr/>
                    <a:lstStyle/>
                    <a:p>
                      <a:pPr>
                        <a:lnSpc>
                          <a:spcPct val="115000"/>
                        </a:lnSpc>
                        <a:spcAft>
                          <a:spcPts val="0"/>
                        </a:spcAft>
                      </a:pPr>
                      <a:r>
                        <a:rPr lang="es-PE" sz="1400" b="1" dirty="0" smtClean="0">
                          <a:latin typeface="Calibri"/>
                          <a:ea typeface="Calibri"/>
                          <a:cs typeface="Times New Roman"/>
                        </a:rPr>
                        <a:t>ÍNTEGROS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MERITOCRÁTICA</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PE" sz="1400" b="1" dirty="0" smtClean="0">
                          <a:latin typeface="Calibri"/>
                          <a:ea typeface="Calibri"/>
                          <a:cs typeface="Times New Roman"/>
                        </a:rPr>
                        <a:t>DUCTIL Y POROSO</a:t>
                      </a:r>
                      <a:endParaRPr lang="es-ES" sz="1400" dirty="0" smtClean="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73">
                <a:tc>
                  <a:txBody>
                    <a:bodyPr/>
                    <a:lstStyle/>
                    <a:p>
                      <a:pPr>
                        <a:lnSpc>
                          <a:spcPct val="115000"/>
                        </a:lnSpc>
                        <a:spcAft>
                          <a:spcPts val="0"/>
                        </a:spcAft>
                      </a:pPr>
                      <a:r>
                        <a:rPr lang="es-PE" sz="1400" b="1" dirty="0" smtClean="0">
                          <a:latin typeface="Calibri"/>
                          <a:ea typeface="Calibri"/>
                          <a:cs typeface="Times New Roman"/>
                        </a:rPr>
                        <a:t>CRÍTICOS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PUJANTE</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b="1" dirty="0" smtClean="0">
                          <a:latin typeface="Calibri"/>
                          <a:ea typeface="Calibri"/>
                          <a:cs typeface="Times New Roman"/>
                        </a:rPr>
                        <a:t>MULTICULTURAL</a:t>
                      </a:r>
                      <a:endParaRPr lang="es-ES" sz="1400" b="1"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73">
                <a:tc>
                  <a:txBody>
                    <a:bodyPr/>
                    <a:lstStyle/>
                    <a:p>
                      <a:pPr marL="2246630" indent="-2246630">
                        <a:lnSpc>
                          <a:spcPct val="115000"/>
                        </a:lnSpc>
                        <a:spcAft>
                          <a:spcPts val="0"/>
                        </a:spcAft>
                      </a:pPr>
                      <a:r>
                        <a:rPr lang="es-PE" sz="1400" b="1" dirty="0" smtClean="0">
                          <a:latin typeface="Calibri"/>
                          <a:ea typeface="Calibri"/>
                          <a:cs typeface="Times New Roman"/>
                        </a:rPr>
                        <a:t>EMPRENDEDORES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400" b="1" dirty="0" smtClean="0">
                          <a:latin typeface="Calibri"/>
                          <a:ea typeface="Calibri"/>
                          <a:cs typeface="Times New Roman"/>
                        </a:rPr>
                        <a:t>FELIZ</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140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073">
                <a:tc>
                  <a:txBody>
                    <a:bodyPr/>
                    <a:lstStyle/>
                    <a:p>
                      <a:pPr marL="2246630" indent="-2246630">
                        <a:lnSpc>
                          <a:spcPct val="115000"/>
                        </a:lnSpc>
                        <a:spcAft>
                          <a:spcPts val="0"/>
                        </a:spcAft>
                      </a:pPr>
                      <a:r>
                        <a:rPr lang="es-PE" sz="1400" b="1" dirty="0" smtClean="0">
                          <a:latin typeface="Calibri"/>
                          <a:ea typeface="Calibri"/>
                          <a:cs typeface="Times New Roman"/>
                        </a:rPr>
                        <a:t>RESPETUOSOS</a:t>
                      </a: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PE" dirty="0"/>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S" sz="1400" dirty="0">
                        <a:latin typeface="Calibri"/>
                        <a:ea typeface="Calibri"/>
                        <a:cs typeface="Times New Roman"/>
                      </a:endParaRPr>
                    </a:p>
                  </a:txBody>
                  <a:tcPr marL="41305" marR="41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96752"/>
            <a:ext cx="8229600" cy="720080"/>
          </a:xfrm>
        </p:spPr>
        <p:txBody>
          <a:bodyPr/>
          <a:lstStyle/>
          <a:p>
            <a:r>
              <a:rPr lang="es-PE" dirty="0" smtClean="0"/>
              <a:t>Estrategia global del PEDN</a:t>
            </a:r>
            <a:endParaRPr lang="es-PE" dirty="0"/>
          </a:p>
        </p:txBody>
      </p:sp>
      <p:sp>
        <p:nvSpPr>
          <p:cNvPr id="3" name="2 Marcador de contenido"/>
          <p:cNvSpPr>
            <a:spLocks noGrp="1"/>
          </p:cNvSpPr>
          <p:nvPr>
            <p:ph idx="1"/>
          </p:nvPr>
        </p:nvSpPr>
        <p:spPr>
          <a:xfrm>
            <a:off x="457200" y="1916832"/>
            <a:ext cx="8229600" cy="4726857"/>
          </a:xfrm>
        </p:spPr>
        <p:txBody>
          <a:bodyPr/>
          <a:lstStyle/>
          <a:p>
            <a:r>
              <a:rPr lang="es-PE" sz="2400" dirty="0" smtClean="0"/>
              <a:t>Marco general de desarrollo: «desarrollo humano sostenible basado en derechos».</a:t>
            </a:r>
          </a:p>
          <a:p>
            <a:r>
              <a:rPr lang="es-PE" sz="2400" dirty="0" smtClean="0"/>
              <a:t>Valores nacionales para la ciudadanía, la sociedad y el Estado.</a:t>
            </a:r>
          </a:p>
          <a:p>
            <a:r>
              <a:rPr lang="es-PE" sz="2400" dirty="0" smtClean="0"/>
              <a:t>Modificaciones del patrón de crecimiento económico buscando nuevos equilibrios</a:t>
            </a:r>
          </a:p>
          <a:p>
            <a:pPr lvl="1"/>
            <a:r>
              <a:rPr lang="es-PE" sz="1800" dirty="0" smtClean="0"/>
              <a:t>Estado – mercado</a:t>
            </a:r>
          </a:p>
          <a:p>
            <a:pPr lvl="1"/>
            <a:r>
              <a:rPr lang="es-PE" sz="1800" dirty="0" smtClean="0"/>
              <a:t>Mercado interno – mercado externo</a:t>
            </a:r>
          </a:p>
          <a:p>
            <a:pPr lvl="1"/>
            <a:r>
              <a:rPr lang="es-PE" sz="1800" dirty="0" smtClean="0"/>
              <a:t>Explotación de RR.NN. – medio ambiente</a:t>
            </a:r>
          </a:p>
          <a:p>
            <a:pPr lvl="1"/>
            <a:r>
              <a:rPr lang="es-PE" sz="1800" dirty="0" smtClean="0"/>
              <a:t>Diversificación productiva con contenido tecnológico – patrón primario exportador</a:t>
            </a:r>
          </a:p>
          <a:p>
            <a:pPr lvl="1"/>
            <a:r>
              <a:rPr lang="es-PE" sz="1800" dirty="0" smtClean="0"/>
              <a:t>Ordenamiento territorial descentralizado – centro organizado irradiador metropolitano</a:t>
            </a:r>
          </a:p>
          <a:p>
            <a:endParaRPr lang="es-PE" dirty="0"/>
          </a:p>
        </p:txBody>
      </p:sp>
    </p:spTree>
    <p:extLst>
      <p:ext uri="{BB962C8B-B14F-4D97-AF65-F5344CB8AC3E}">
        <p14:creationId xmlns:p14="http://schemas.microsoft.com/office/powerpoint/2010/main" val="680870354"/>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09600" y="1124745"/>
            <a:ext cx="8153400" cy="720080"/>
          </a:xfrm>
        </p:spPr>
        <p:txBody>
          <a:bodyPr>
            <a:normAutofit/>
          </a:bodyPr>
          <a:lstStyle/>
          <a:p>
            <a:r>
              <a:rPr sz="3200" dirty="0" smtClean="0"/>
              <a:t>El </a:t>
            </a:r>
            <a:r>
              <a:rPr sz="3200" dirty="0" err="1" smtClean="0"/>
              <a:t>desarrollo</a:t>
            </a:r>
            <a:r>
              <a:rPr sz="3200" dirty="0" smtClean="0"/>
              <a:t> </a:t>
            </a:r>
            <a:r>
              <a:rPr sz="3200" dirty="0" err="1" smtClean="0"/>
              <a:t>humano</a:t>
            </a:r>
            <a:r>
              <a:rPr sz="3200" dirty="0" smtClean="0"/>
              <a:t> </a:t>
            </a:r>
            <a:r>
              <a:rPr sz="3200" dirty="0" err="1" smtClean="0"/>
              <a:t>como</a:t>
            </a:r>
            <a:r>
              <a:rPr sz="3200" dirty="0" smtClean="0"/>
              <a:t> </a:t>
            </a:r>
            <a:r>
              <a:rPr sz="3200" dirty="0" err="1" smtClean="0"/>
              <a:t>resultado</a:t>
            </a:r>
            <a:r>
              <a:rPr sz="3200" dirty="0" smtClean="0"/>
              <a:t> final</a:t>
            </a:r>
          </a:p>
        </p:txBody>
      </p:sp>
      <p:sp>
        <p:nvSpPr>
          <p:cNvPr id="6" name="3 Rectángulo"/>
          <p:cNvSpPr>
            <a:spLocks noChangeArrowheads="1"/>
          </p:cNvSpPr>
          <p:nvPr/>
        </p:nvSpPr>
        <p:spPr bwMode="auto">
          <a:xfrm>
            <a:off x="179512" y="1844824"/>
            <a:ext cx="8712968" cy="4832092"/>
          </a:xfrm>
          <a:prstGeom prst="rect">
            <a:avLst/>
          </a:prstGeom>
          <a:noFill/>
          <a:ln w="9525">
            <a:noFill/>
            <a:miter lim="800000"/>
            <a:headEnd/>
            <a:tailEnd/>
          </a:ln>
        </p:spPr>
        <p:txBody>
          <a:bodyPr wrap="square">
            <a:spAutoFit/>
          </a:bodyPr>
          <a:lstStyle/>
          <a:p>
            <a:pPr algn="just">
              <a:tabLst>
                <a:tab pos="809625" algn="l"/>
              </a:tabLst>
            </a:pPr>
            <a:r>
              <a:rPr lang="es-PE" sz="2400" dirty="0" smtClean="0">
                <a:latin typeface="Serifa BT" charset="0"/>
                <a:cs typeface="Times New Roman" pitchFamily="18" charset="0"/>
              </a:rPr>
              <a:t>La </a:t>
            </a:r>
            <a:r>
              <a:rPr lang="es-PE" sz="2400" dirty="0">
                <a:latin typeface="Serifa BT" charset="0"/>
                <a:cs typeface="Times New Roman" pitchFamily="18" charset="0"/>
              </a:rPr>
              <a:t>eliminación de la pobreza; la distribución de la riqueza y la inclusión social son los </a:t>
            </a:r>
            <a:r>
              <a:rPr lang="es-PE" sz="2400" u="sng" dirty="0">
                <a:solidFill>
                  <a:srgbClr val="0070C0"/>
                </a:solidFill>
                <a:latin typeface="Serifa BT" charset="0"/>
                <a:cs typeface="Times New Roman" pitchFamily="18" charset="0"/>
              </a:rPr>
              <a:t>objetivos del desarrollo </a:t>
            </a:r>
            <a:r>
              <a:rPr lang="es-PE" sz="2400" dirty="0">
                <a:latin typeface="Serifa BT" charset="0"/>
                <a:cs typeface="Times New Roman" pitchFamily="18" charset="0"/>
              </a:rPr>
              <a:t>y del crecimiento económico. Por extensión, lo es del ser humano y este es su resultado final.</a:t>
            </a:r>
          </a:p>
          <a:p>
            <a:pPr marL="342900" indent="-342900" algn="just">
              <a:tabLst>
                <a:tab pos="809625" algn="l"/>
              </a:tabLst>
            </a:pPr>
            <a:endParaRPr lang="es-PE" sz="1000" dirty="0">
              <a:latin typeface="Serifa BT" charset="0"/>
              <a:cs typeface="Times New Roman" pitchFamily="18" charset="0"/>
            </a:endParaRPr>
          </a:p>
          <a:p>
            <a:pPr algn="just">
              <a:tabLst>
                <a:tab pos="809625" algn="l"/>
              </a:tabLst>
            </a:pPr>
            <a:r>
              <a:rPr lang="es-PE" sz="2400" u="sng" dirty="0" smtClean="0">
                <a:solidFill>
                  <a:srgbClr val="FF0000"/>
                </a:solidFill>
                <a:latin typeface="Serifa BT" charset="0"/>
                <a:cs typeface="Times New Roman" pitchFamily="18" charset="0"/>
              </a:rPr>
              <a:t>Desarrollo </a:t>
            </a:r>
            <a:r>
              <a:rPr lang="es-PE" sz="2400" u="sng" dirty="0">
                <a:solidFill>
                  <a:srgbClr val="FF0000"/>
                </a:solidFill>
                <a:latin typeface="Serifa BT" charset="0"/>
                <a:cs typeface="Times New Roman" pitchFamily="18" charset="0"/>
              </a:rPr>
              <a:t>es equivalente a libertad </a:t>
            </a:r>
            <a:r>
              <a:rPr lang="es-PE" sz="2400" dirty="0">
                <a:latin typeface="Serifa BT" charset="0"/>
                <a:cs typeface="Times New Roman" pitchFamily="18" charset="0"/>
              </a:rPr>
              <a:t>como expansión de capacidades y potencialidades eliminando todas las restricciones y ataduras que impiden al ser humano ejercer su voluntad en forma racional. </a:t>
            </a:r>
          </a:p>
          <a:p>
            <a:pPr marL="342900" indent="-342900" algn="just">
              <a:tabLst>
                <a:tab pos="809625" algn="l"/>
              </a:tabLst>
            </a:pPr>
            <a:endParaRPr lang="es-PE" sz="1000" dirty="0" smtClean="0">
              <a:latin typeface="Serifa BT" charset="0"/>
              <a:cs typeface="Times New Roman" pitchFamily="18" charset="0"/>
            </a:endParaRPr>
          </a:p>
          <a:p>
            <a:pPr algn="just">
              <a:tabLst>
                <a:tab pos="809625" algn="l"/>
              </a:tabLst>
            </a:pPr>
            <a:r>
              <a:rPr lang="es-PE" sz="2400" dirty="0" smtClean="0">
                <a:latin typeface="Serifa BT" charset="0"/>
                <a:cs typeface="Times New Roman" pitchFamily="18" charset="0"/>
              </a:rPr>
              <a:t>Este </a:t>
            </a:r>
            <a:r>
              <a:rPr lang="es-PE" sz="2400" dirty="0">
                <a:latin typeface="Serifa BT" charset="0"/>
                <a:cs typeface="Times New Roman" pitchFamily="18" charset="0"/>
              </a:rPr>
              <a:t>enfoque </a:t>
            </a:r>
            <a:r>
              <a:rPr lang="es-PE" sz="2400" u="sng" dirty="0">
                <a:solidFill>
                  <a:srgbClr val="FF0000"/>
                </a:solidFill>
                <a:latin typeface="Serifa BT" charset="0"/>
                <a:cs typeface="Times New Roman" pitchFamily="18" charset="0"/>
              </a:rPr>
              <a:t>supera</a:t>
            </a:r>
            <a:r>
              <a:rPr lang="es-PE" sz="2400" dirty="0">
                <a:latin typeface="Serifa BT" charset="0"/>
                <a:cs typeface="Times New Roman" pitchFamily="18" charset="0"/>
              </a:rPr>
              <a:t> la teoría del desarrollo como </a:t>
            </a:r>
            <a:r>
              <a:rPr lang="es-PE" sz="2400" u="sng" dirty="0">
                <a:solidFill>
                  <a:srgbClr val="0070C0"/>
                </a:solidFill>
                <a:latin typeface="Serifa BT" charset="0"/>
                <a:cs typeface="Times New Roman" pitchFamily="18" charset="0"/>
              </a:rPr>
              <a:t>satisfacción de las necesidades básicas</a:t>
            </a:r>
            <a:r>
              <a:rPr lang="es-PE" sz="2400" dirty="0">
                <a:latin typeface="Serifa BT" charset="0"/>
                <a:cs typeface="Times New Roman" pitchFamily="18" charset="0"/>
              </a:rPr>
              <a:t> porque en ellas solo se consideran a los servicios públicos y a los pobres  como sujetos pasivos.</a:t>
            </a:r>
            <a:endParaRPr lang="es-PE" sz="2400" dirty="0"/>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9110" y="2060847"/>
            <a:ext cx="6397441" cy="4608513"/>
          </a:xfrm>
          <a:prstGeom prst="rect">
            <a:avLst/>
          </a:prstGeom>
          <a:noFill/>
          <a:ln w="9525">
            <a:noFill/>
            <a:miter lim="800000"/>
            <a:headEnd/>
            <a:tailEnd/>
          </a:ln>
        </p:spPr>
      </p:pic>
      <p:sp>
        <p:nvSpPr>
          <p:cNvPr id="3" name="Rectangle 3"/>
          <p:cNvSpPr txBox="1">
            <a:spLocks noChangeArrowheads="1"/>
          </p:cNvSpPr>
          <p:nvPr/>
        </p:nvSpPr>
        <p:spPr bwMode="auto">
          <a:xfrm>
            <a:off x="179388" y="3860800"/>
            <a:ext cx="2088356" cy="5043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Tx/>
              <a:buSzTx/>
              <a:tabLst/>
              <a:defRPr/>
            </a:pPr>
            <a:r>
              <a:rPr kumimoji="0" lang="es-ES" sz="3600" b="1" i="0" u="none" strike="noStrike" kern="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mn-lt"/>
                <a:ea typeface="+mn-ea"/>
                <a:cs typeface="+mn-cs"/>
              </a:rPr>
              <a:t>CEPLAN</a:t>
            </a:r>
            <a:endParaRPr kumimoji="0" lang="es-ES" sz="3600" b="1" i="0" u="none" strike="noStrike" kern="0" cap="none" spc="0" normalizeH="0" baseline="0" noProof="0" dirty="0">
              <a:ln>
                <a:noFill/>
              </a:ln>
              <a:solidFill>
                <a:srgbClr val="000066"/>
              </a:solidFill>
              <a:effectLst>
                <a:outerShdw blurRad="38100" dist="38100" dir="2700000" algn="tl">
                  <a:srgbClr val="000000">
                    <a:alpha val="43137"/>
                  </a:srgbClr>
                </a:outerShdw>
              </a:effectLst>
              <a:uLnTx/>
              <a:uFillTx/>
              <a:latin typeface="+mn-lt"/>
              <a:ea typeface="+mn-ea"/>
              <a:cs typeface="+mn-cs"/>
            </a:endParaRPr>
          </a:p>
        </p:txBody>
      </p:sp>
      <p:sp>
        <p:nvSpPr>
          <p:cNvPr id="4" name="1 Título"/>
          <p:cNvSpPr>
            <a:spLocks/>
          </p:cNvSpPr>
          <p:nvPr/>
        </p:nvSpPr>
        <p:spPr bwMode="auto">
          <a:xfrm>
            <a:off x="468313" y="1125538"/>
            <a:ext cx="8215312" cy="791294"/>
          </a:xfrm>
          <a:prstGeom prst="rect">
            <a:avLst/>
          </a:prstGeom>
          <a:noFill/>
          <a:ln w="9525">
            <a:noFill/>
            <a:miter lim="800000"/>
            <a:headEnd/>
            <a:tailEnd/>
          </a:ln>
        </p:spPr>
        <p:txBody>
          <a:bodyPr anchor="ctr"/>
          <a:lstStyle/>
          <a:p>
            <a:pPr algn="ctr"/>
            <a:r>
              <a:rPr lang="es-PE" sz="2400" b="1" dirty="0">
                <a:solidFill>
                  <a:srgbClr val="FF0000"/>
                </a:solidFill>
                <a:effectLst>
                  <a:outerShdw blurRad="38100" dist="38100" dir="2700000" algn="tl">
                    <a:srgbClr val="C0C0C0"/>
                  </a:outerShdw>
                </a:effectLst>
              </a:rPr>
              <a:t>PLAN ESTRATÉGICO DE DESARROLLO NACIONAL </a:t>
            </a:r>
            <a:r>
              <a:rPr lang="es-PE" sz="2400" b="1" dirty="0" smtClean="0">
                <a:solidFill>
                  <a:srgbClr val="FF0000"/>
                </a:solidFill>
                <a:effectLst>
                  <a:outerShdw blurRad="38100" dist="38100" dir="2700000" algn="tl">
                    <a:srgbClr val="C0C0C0"/>
                  </a:outerShdw>
                </a:effectLst>
              </a:rPr>
              <a:t> AL 2021</a:t>
            </a:r>
            <a:endParaRPr lang="es-ES" sz="2400" b="1" dirty="0">
              <a:solidFill>
                <a:srgbClr val="FF0000"/>
              </a:solidFill>
              <a:effectLst>
                <a:outerShdw blurRad="38100" dist="38100" dir="2700000" algn="tl">
                  <a:srgbClr val="C0C0C0"/>
                </a:outerShdw>
              </a:effectLst>
            </a:endParaRPr>
          </a:p>
        </p:txBody>
      </p:sp>
      <p:sp>
        <p:nvSpPr>
          <p:cNvPr id="5" name="6 CuadroTexto"/>
          <p:cNvSpPr txBox="1">
            <a:spLocks noChangeArrowheads="1"/>
          </p:cNvSpPr>
          <p:nvPr/>
        </p:nvSpPr>
        <p:spPr bwMode="auto">
          <a:xfrm>
            <a:off x="0" y="5013176"/>
            <a:ext cx="3714750" cy="400110"/>
          </a:xfrm>
          <a:prstGeom prst="rect">
            <a:avLst/>
          </a:prstGeom>
          <a:noFill/>
          <a:ln w="9525">
            <a:noFill/>
            <a:miter lim="800000"/>
            <a:headEnd/>
            <a:tailEnd/>
          </a:ln>
        </p:spPr>
        <p:txBody>
          <a:bodyPr>
            <a:spAutoFit/>
          </a:bodyPr>
          <a:lstStyle/>
          <a:p>
            <a:r>
              <a:rPr lang="es-PE" sz="2000" b="1" dirty="0">
                <a:cs typeface="Arial" pitchFamily="34" charset="0"/>
              </a:rPr>
              <a:t>www.ceplan.gob.pe</a:t>
            </a:r>
            <a:endParaRPr lang="es-ES" sz="2000" b="1" dirty="0">
              <a:cs typeface="Arial" pitchFamily="34" charset="0"/>
            </a:endParaRPr>
          </a:p>
        </p:txBody>
      </p:sp>
      <p:sp>
        <p:nvSpPr>
          <p:cNvPr id="6" name="AutoShape 10"/>
          <p:cNvSpPr>
            <a:spLocks noChangeArrowheads="1"/>
          </p:cNvSpPr>
          <p:nvPr/>
        </p:nvSpPr>
        <p:spPr bwMode="auto">
          <a:xfrm rot="20412307">
            <a:off x="862879" y="4929192"/>
            <a:ext cx="5081587" cy="361950"/>
          </a:xfrm>
          <a:prstGeom prst="rightArrow">
            <a:avLst>
              <a:gd name="adj1" fmla="val 50000"/>
              <a:gd name="adj2" fmla="val 350987"/>
            </a:avLst>
          </a:prstGeom>
          <a:solidFill>
            <a:srgbClr val="FFFF00">
              <a:alpha val="45097"/>
            </a:srgbClr>
          </a:solidFill>
          <a:ln w="9525">
            <a:solidFill>
              <a:schemeClr val="tx1"/>
            </a:solidFill>
            <a:miter lim="800000"/>
            <a:headEnd/>
            <a:tailEnd/>
          </a:ln>
        </p:spPr>
        <p:txBody>
          <a:bodyPr wrap="none" anchor="ctr"/>
          <a:lstStyle/>
          <a:p>
            <a:endParaRPr lang="es-ES">
              <a:cs typeface="Arial" pitchFamily="34" charset="0"/>
            </a:endParaRPr>
          </a:p>
        </p:txBody>
      </p:sp>
      <p:sp>
        <p:nvSpPr>
          <p:cNvPr id="7" name="AutoShape 10"/>
          <p:cNvSpPr>
            <a:spLocks noChangeArrowheads="1"/>
          </p:cNvSpPr>
          <p:nvPr/>
        </p:nvSpPr>
        <p:spPr bwMode="auto">
          <a:xfrm rot="878113">
            <a:off x="900268" y="2966523"/>
            <a:ext cx="7215480" cy="361950"/>
          </a:xfrm>
          <a:prstGeom prst="rightArrow">
            <a:avLst>
              <a:gd name="adj1" fmla="val 50000"/>
              <a:gd name="adj2" fmla="val 350987"/>
            </a:avLst>
          </a:prstGeom>
          <a:solidFill>
            <a:srgbClr val="FFFF00">
              <a:alpha val="45097"/>
            </a:srgbClr>
          </a:solidFill>
          <a:ln w="9525">
            <a:solidFill>
              <a:schemeClr val="tx1"/>
            </a:solidFill>
            <a:miter lim="800000"/>
            <a:headEnd/>
            <a:tailEnd/>
          </a:ln>
        </p:spPr>
        <p:txBody>
          <a:bodyPr wrap="none" anchor="ctr"/>
          <a:lstStyle/>
          <a:p>
            <a:endParaRPr lang="es-ES">
              <a:cs typeface="Arial" pitchFamily="34"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429684" cy="857256"/>
          </a:xfrm>
        </p:spPr>
        <p:txBody>
          <a:bodyPr>
            <a:normAutofit fontScale="90000"/>
          </a:bodyPr>
          <a:lstStyle/>
          <a:p>
            <a:r>
              <a:rPr lang="es-PE" b="1" dirty="0" smtClean="0"/>
              <a:t>PALABRAS CLAVES DE LA CONCEPCIÓN ESTRATÉGICA ECONÓMICA</a:t>
            </a:r>
            <a:r>
              <a:rPr lang="es-ES" dirty="0" smtClean="0"/>
              <a:t/>
            </a:r>
            <a:br>
              <a:rPr lang="es-ES" dirty="0" smtClean="0"/>
            </a:b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881453534"/>
              </p:ext>
            </p:extLst>
          </p:nvPr>
        </p:nvGraphicFramePr>
        <p:xfrm>
          <a:off x="611560" y="2708920"/>
          <a:ext cx="8001056" cy="2186304"/>
        </p:xfrm>
        <a:graphic>
          <a:graphicData uri="http://schemas.openxmlformats.org/drawingml/2006/table">
            <a:tbl>
              <a:tblPr/>
              <a:tblGrid>
                <a:gridCol w="4110634"/>
                <a:gridCol w="3890422"/>
              </a:tblGrid>
              <a:tr h="266037">
                <a:tc>
                  <a:txBody>
                    <a:bodyPr/>
                    <a:lstStyle/>
                    <a:p>
                      <a:pPr algn="ctr">
                        <a:lnSpc>
                          <a:spcPct val="115000"/>
                        </a:lnSpc>
                        <a:spcAft>
                          <a:spcPts val="0"/>
                        </a:spcAft>
                      </a:pPr>
                      <a:r>
                        <a:rPr lang="es-PE" sz="1600" b="1" dirty="0">
                          <a:latin typeface="Calibri"/>
                          <a:ea typeface="Calibri"/>
                          <a:cs typeface="Times New Roman"/>
                        </a:rPr>
                        <a:t>ENFOQUE</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c>
                  <a:txBody>
                    <a:bodyPr/>
                    <a:lstStyle/>
                    <a:p>
                      <a:pPr algn="ctr">
                        <a:lnSpc>
                          <a:spcPct val="115000"/>
                        </a:lnSpc>
                        <a:spcAft>
                          <a:spcPts val="0"/>
                        </a:spcAft>
                      </a:pPr>
                      <a:r>
                        <a:rPr lang="es-PE" sz="1600" b="1" dirty="0" smtClean="0">
                          <a:latin typeface="Calibri"/>
                          <a:ea typeface="Calibri"/>
                          <a:cs typeface="Times New Roman"/>
                        </a:rPr>
                        <a:t>ÉNFASIS</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00"/>
                    </a:solidFill>
                  </a:tcPr>
                </a:tc>
              </a:tr>
              <a:tr h="266037">
                <a:tc>
                  <a:txBody>
                    <a:bodyPr/>
                    <a:lstStyle/>
                    <a:p>
                      <a:pPr>
                        <a:lnSpc>
                          <a:spcPct val="115000"/>
                        </a:lnSpc>
                        <a:spcAft>
                          <a:spcPts val="0"/>
                        </a:spcAft>
                      </a:pPr>
                      <a:r>
                        <a:rPr lang="es-PE" sz="1500" b="1" dirty="0" smtClean="0">
                          <a:latin typeface="Arial"/>
                          <a:ea typeface="Calibri"/>
                          <a:cs typeface="Times New Roman"/>
                        </a:rPr>
                        <a:t>VISION SISTÉMICA</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500" b="1" dirty="0" smtClean="0">
                          <a:latin typeface="Arial"/>
                          <a:ea typeface="Calibri"/>
                          <a:cs typeface="Times New Roman"/>
                        </a:rPr>
                        <a:t>ARTICULACIONES </a:t>
                      </a:r>
                      <a:r>
                        <a:rPr lang="es-PE" sz="1500" b="1" dirty="0">
                          <a:latin typeface="Arial"/>
                          <a:ea typeface="Calibri"/>
                          <a:cs typeface="Times New Roman"/>
                        </a:rPr>
                        <a:t>PRODUCTIVAS</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664">
                <a:tc>
                  <a:txBody>
                    <a:bodyPr/>
                    <a:lstStyle/>
                    <a:p>
                      <a:pPr>
                        <a:lnSpc>
                          <a:spcPct val="115000"/>
                        </a:lnSpc>
                        <a:spcAft>
                          <a:spcPts val="0"/>
                        </a:spcAft>
                      </a:pPr>
                      <a:r>
                        <a:rPr lang="es-PE" sz="1500" b="1" dirty="0" smtClean="0">
                          <a:latin typeface="Arial"/>
                          <a:ea typeface="Calibri"/>
                          <a:cs typeface="Times New Roman"/>
                        </a:rPr>
                        <a:t>VALORACIÓN </a:t>
                      </a:r>
                      <a:r>
                        <a:rPr lang="es-PE" sz="1500" b="1" dirty="0">
                          <a:latin typeface="Arial"/>
                          <a:ea typeface="Calibri"/>
                          <a:cs typeface="Times New Roman"/>
                        </a:rPr>
                        <a:t>DE CAMBIOS MARGINALES</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500" b="1" dirty="0" smtClean="0">
                          <a:latin typeface="Arial"/>
                          <a:ea typeface="Calibri"/>
                          <a:cs typeface="Times New Roman"/>
                        </a:rPr>
                        <a:t>CONGLOMERADOS - CLÚSTER</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37">
                <a:tc>
                  <a:txBody>
                    <a:bodyPr/>
                    <a:lstStyle/>
                    <a:p>
                      <a:pPr>
                        <a:lnSpc>
                          <a:spcPct val="115000"/>
                        </a:lnSpc>
                        <a:spcAft>
                          <a:spcPts val="0"/>
                        </a:spcAft>
                      </a:pPr>
                      <a:r>
                        <a:rPr lang="es-PE" sz="1500" b="1" dirty="0" smtClean="0">
                          <a:latin typeface="Arial"/>
                          <a:ea typeface="Calibri"/>
                          <a:cs typeface="Times New Roman"/>
                        </a:rPr>
                        <a:t>SALTOS </a:t>
                      </a:r>
                      <a:r>
                        <a:rPr lang="es-PE" sz="1500" b="1" dirty="0">
                          <a:latin typeface="Arial"/>
                          <a:ea typeface="Calibri"/>
                          <a:cs typeface="Times New Roman"/>
                        </a:rPr>
                        <a:t>DISCONTINUOS</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500" b="1" dirty="0" smtClean="0">
                          <a:latin typeface="Arial"/>
                          <a:ea typeface="Calibri"/>
                          <a:cs typeface="Times New Roman"/>
                        </a:rPr>
                        <a:t>ASOCIATIVIDAD</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076">
                <a:tc>
                  <a:txBody>
                    <a:bodyPr/>
                    <a:lstStyle/>
                    <a:p>
                      <a:pPr>
                        <a:lnSpc>
                          <a:spcPct val="115000"/>
                        </a:lnSpc>
                        <a:spcAft>
                          <a:spcPts val="0"/>
                        </a:spcAft>
                      </a:pPr>
                      <a:r>
                        <a:rPr lang="es-PE" sz="1500" b="1" dirty="0" smtClean="0">
                          <a:latin typeface="Arial"/>
                          <a:ea typeface="Calibri"/>
                          <a:cs typeface="Times New Roman"/>
                        </a:rPr>
                        <a:t>PERSPECTIVA </a:t>
                      </a:r>
                      <a:r>
                        <a:rPr lang="es-PE" sz="1500" b="1" dirty="0">
                          <a:latin typeface="Arial"/>
                          <a:ea typeface="Calibri"/>
                          <a:cs typeface="Times New Roman"/>
                        </a:rPr>
                        <a:t>DE MEDIANO Y LARGO PLAZO</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500" b="1" dirty="0" smtClean="0">
                          <a:latin typeface="Arial"/>
                          <a:ea typeface="Calibri"/>
                          <a:cs typeface="Times New Roman"/>
                        </a:rPr>
                        <a:t>MAYOR </a:t>
                      </a:r>
                      <a:r>
                        <a:rPr lang="es-PE" sz="1500" b="1" dirty="0">
                          <a:latin typeface="Arial"/>
                          <a:ea typeface="Calibri"/>
                          <a:cs typeface="Times New Roman"/>
                        </a:rPr>
                        <a:t>PROCESAMIENTO Y CONTENIDO </a:t>
                      </a:r>
                      <a:r>
                        <a:rPr lang="es-PE" sz="1500" b="1" dirty="0" smtClean="0">
                          <a:latin typeface="Arial"/>
                          <a:ea typeface="Calibri"/>
                          <a:cs typeface="Times New Roman"/>
                        </a:rPr>
                        <a:t>TECNOLÓGICO</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37">
                <a:tc>
                  <a:txBody>
                    <a:bodyPr/>
                    <a:lstStyle/>
                    <a:p>
                      <a:pPr>
                        <a:lnSpc>
                          <a:spcPct val="115000"/>
                        </a:lnSpc>
                        <a:spcAft>
                          <a:spcPts val="0"/>
                        </a:spcAft>
                      </a:pPr>
                      <a:r>
                        <a:rPr lang="es-PE" sz="1500" b="1" dirty="0" smtClean="0">
                          <a:latin typeface="Arial"/>
                          <a:ea typeface="Calibri"/>
                          <a:cs typeface="Times New Roman"/>
                        </a:rPr>
                        <a:t>ÉNFASIS MICROECONÓMICO</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500" b="1" dirty="0" smtClean="0">
                          <a:latin typeface="Arial"/>
                          <a:ea typeface="Calibri"/>
                          <a:cs typeface="Times New Roman"/>
                        </a:rPr>
                        <a:t>DESARROLLO </a:t>
                      </a:r>
                      <a:r>
                        <a:rPr lang="es-PE" sz="1500" b="1" dirty="0">
                          <a:latin typeface="Arial"/>
                          <a:ea typeface="Calibri"/>
                          <a:cs typeface="Times New Roman"/>
                        </a:rPr>
                        <a:t>RURAL</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37">
                <a:tc>
                  <a:txBody>
                    <a:bodyPr/>
                    <a:lstStyle/>
                    <a:p>
                      <a:pPr>
                        <a:lnSpc>
                          <a:spcPct val="115000"/>
                        </a:lnSpc>
                        <a:spcAft>
                          <a:spcPts val="0"/>
                        </a:spcAft>
                      </a:pPr>
                      <a:r>
                        <a:rPr lang="es-PE" sz="1500" b="1" dirty="0" smtClean="0">
                          <a:latin typeface="Arial"/>
                          <a:ea typeface="Calibri"/>
                          <a:cs typeface="Times New Roman"/>
                        </a:rPr>
                        <a:t>ECONOMÍA </a:t>
                      </a:r>
                      <a:r>
                        <a:rPr lang="es-PE" sz="1500" b="1" dirty="0">
                          <a:latin typeface="Arial"/>
                          <a:ea typeface="Calibri"/>
                          <a:cs typeface="Times New Roman"/>
                        </a:rPr>
                        <a:t>ALTAMENTE COMPETITIVA</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PE" sz="1500" b="1" dirty="0" smtClean="0">
                          <a:latin typeface="Arial"/>
                          <a:ea typeface="Calibri"/>
                          <a:cs typeface="Times New Roman"/>
                        </a:rPr>
                        <a:t>SERVICIOS TECNOLÓGICOS</a:t>
                      </a:r>
                      <a:endParaRPr lang="es-ES" sz="15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98531715"/>
              </p:ext>
            </p:extLst>
          </p:nvPr>
        </p:nvGraphicFramePr>
        <p:xfrm>
          <a:off x="571472" y="5429264"/>
          <a:ext cx="8001056" cy="522353"/>
        </p:xfrm>
        <a:graphic>
          <a:graphicData uri="http://schemas.openxmlformats.org/drawingml/2006/table">
            <a:tbl>
              <a:tblPr/>
              <a:tblGrid>
                <a:gridCol w="8001056"/>
              </a:tblGrid>
              <a:tr h="522353">
                <a:tc>
                  <a:txBody>
                    <a:bodyPr/>
                    <a:lstStyle/>
                    <a:p>
                      <a:pPr algn="ctr">
                        <a:lnSpc>
                          <a:spcPct val="115000"/>
                        </a:lnSpc>
                        <a:spcAft>
                          <a:spcPts val="0"/>
                        </a:spcAft>
                      </a:pPr>
                      <a:r>
                        <a:rPr lang="es-PE" sz="2000" b="1" dirty="0" smtClean="0">
                          <a:latin typeface="Calibri"/>
                          <a:ea typeface="Calibri"/>
                          <a:cs typeface="Times New Roman"/>
                        </a:rPr>
                        <a:t>DESARROLLO </a:t>
                      </a:r>
                      <a:r>
                        <a:rPr lang="es-PE" sz="2000" b="1" dirty="0">
                          <a:latin typeface="Calibri"/>
                          <a:ea typeface="Calibri"/>
                          <a:cs typeface="Times New Roman"/>
                        </a:rPr>
                        <a:t>HUMANO SOSTENIBLE CON ENFOQUE DE </a:t>
                      </a:r>
                      <a:r>
                        <a:rPr lang="es-PE" sz="2000" b="1" dirty="0" smtClean="0">
                          <a:latin typeface="Calibri"/>
                          <a:ea typeface="Calibri"/>
                          <a:cs typeface="Times New Roman"/>
                        </a:rPr>
                        <a:t>DERECHOS</a:t>
                      </a:r>
                      <a:endParaRPr lang="es-ES"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611560" y="1196752"/>
            <a:ext cx="8153400" cy="360487"/>
          </a:xfrm>
        </p:spPr>
        <p:txBody>
          <a:bodyPr>
            <a:normAutofit fontScale="90000"/>
          </a:bodyPr>
          <a:lstStyle/>
          <a:p>
            <a:pPr algn="ctr"/>
            <a:r>
              <a:rPr sz="2800" b="1" dirty="0" err="1" smtClean="0"/>
              <a:t>Ciclos</a:t>
            </a:r>
            <a:r>
              <a:rPr sz="2800" b="1" dirty="0" smtClean="0"/>
              <a:t> de la </a:t>
            </a:r>
            <a:r>
              <a:rPr sz="2800" b="1" dirty="0" err="1" smtClean="0"/>
              <a:t>economía</a:t>
            </a:r>
            <a:r>
              <a:rPr sz="2800" b="1" dirty="0" smtClean="0"/>
              <a:t> </a:t>
            </a:r>
            <a:r>
              <a:rPr sz="2800" b="1" dirty="0" err="1" smtClean="0"/>
              <a:t>peruana</a:t>
            </a:r>
            <a:r>
              <a:rPr sz="2800" b="1" dirty="0" smtClean="0"/>
              <a:t>: </a:t>
            </a:r>
            <a:r>
              <a:rPr sz="2800" b="1" dirty="0" err="1" smtClean="0"/>
              <a:t>Factores</a:t>
            </a:r>
            <a:r>
              <a:rPr sz="2800" b="1" dirty="0" smtClean="0"/>
              <a:t> </a:t>
            </a:r>
            <a:r>
              <a:rPr sz="2800" b="1" dirty="0" err="1" smtClean="0"/>
              <a:t>históricos</a:t>
            </a:r>
            <a:endParaRPr sz="2800" b="1" dirty="0" smtClean="0"/>
          </a:p>
        </p:txBody>
      </p:sp>
      <p:sp>
        <p:nvSpPr>
          <p:cNvPr id="6" name="4 Marcador de contenido"/>
          <p:cNvSpPr>
            <a:spLocks noGrp="1"/>
          </p:cNvSpPr>
          <p:nvPr>
            <p:ph sz="quarter" idx="4294967295"/>
          </p:nvPr>
        </p:nvSpPr>
        <p:spPr>
          <a:xfrm>
            <a:off x="609600" y="2497608"/>
            <a:ext cx="7778750" cy="3276600"/>
          </a:xfrm>
          <a:prstGeom prst="rect">
            <a:avLst/>
          </a:prstGeom>
        </p:spPr>
        <p:txBody>
          <a:bodyPr/>
          <a:lstStyle/>
          <a:p>
            <a:endParaRPr smtClean="0"/>
          </a:p>
        </p:txBody>
      </p:sp>
      <p:pic>
        <p:nvPicPr>
          <p:cNvPr id="7" name="2 Imagen"/>
          <p:cNvPicPr>
            <a:picLocks noChangeAspect="1" noChangeArrowheads="1"/>
          </p:cNvPicPr>
          <p:nvPr/>
        </p:nvPicPr>
        <p:blipFill>
          <a:blip r:embed="rId2" cstate="email">
            <a:extLst>
              <a:ext uri="{28A0092B-C50C-407E-A947-70E740481C1C}">
                <a14:useLocalDpi xmlns:a14="http://schemas.microsoft.com/office/drawing/2010/main"/>
              </a:ext>
            </a:extLst>
          </a:blip>
          <a:srcRect l="7001" t="15257" r="2637" b="8272"/>
          <a:stretch>
            <a:fillRect/>
          </a:stretch>
        </p:blipFill>
        <p:spPr bwMode="auto">
          <a:xfrm>
            <a:off x="323850" y="1628800"/>
            <a:ext cx="8135938" cy="4608512"/>
          </a:xfrm>
          <a:prstGeom prst="rect">
            <a:avLst/>
          </a:prstGeom>
          <a:noFill/>
          <a:ln w="9525">
            <a:noFill/>
            <a:miter lim="800000"/>
            <a:headEnd/>
            <a:tailEnd/>
          </a:ln>
        </p:spPr>
      </p:pic>
      <p:sp>
        <p:nvSpPr>
          <p:cNvPr id="8" name="6 CuadroTexto"/>
          <p:cNvSpPr txBox="1">
            <a:spLocks noChangeArrowheads="1"/>
          </p:cNvSpPr>
          <p:nvPr/>
        </p:nvSpPr>
        <p:spPr bwMode="auto">
          <a:xfrm>
            <a:off x="7668344" y="6309320"/>
            <a:ext cx="1258887" cy="369888"/>
          </a:xfrm>
          <a:prstGeom prst="rect">
            <a:avLst/>
          </a:prstGeom>
          <a:noFill/>
          <a:ln w="9525">
            <a:noFill/>
            <a:miter lim="800000"/>
            <a:headEnd/>
            <a:tailEnd/>
          </a:ln>
        </p:spPr>
        <p:txBody>
          <a:bodyPr>
            <a:spAutoFit/>
          </a:bodyPr>
          <a:lstStyle/>
          <a:p>
            <a:r>
              <a:rPr lang="es-ES" sz="900"/>
              <a:t>Fuente: Bruno Seminario (2011)</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82344"/>
            <a:ext cx="9144000" cy="646331"/>
          </a:xfrm>
          <a:prstGeom prst="rect">
            <a:avLst/>
          </a:prstGeom>
          <a:solidFill>
            <a:schemeClr val="bg1">
              <a:alpha val="39999"/>
            </a:schemeClr>
          </a:solidFill>
          <a:ln w="9525">
            <a:noFill/>
            <a:miter lim="800000"/>
            <a:headEnd/>
            <a:tailEnd/>
          </a:ln>
        </p:spPr>
        <p:txBody>
          <a:bodyPr wrap="square" anchor="ctr">
            <a:spAutoFit/>
          </a:bodyPr>
          <a:lstStyle/>
          <a:p>
            <a:pPr algn="ctr" eaLnBrk="0" hangingPunct="0"/>
            <a:r>
              <a:rPr lang="es-ES_tradnl" b="1" dirty="0">
                <a:solidFill>
                  <a:srgbClr val="000000"/>
                </a:solidFill>
                <a:cs typeface="Times New Roman" pitchFamily="18" charset="0"/>
              </a:rPr>
              <a:t>Perú: PBI per cápita, 1830-2008</a:t>
            </a:r>
          </a:p>
          <a:p>
            <a:pPr algn="ctr" eaLnBrk="0" hangingPunct="0"/>
            <a:r>
              <a:rPr lang="es-ES_tradnl" b="1" dirty="0">
                <a:solidFill>
                  <a:srgbClr val="000000"/>
                </a:solidFill>
                <a:cs typeface="Times New Roman" pitchFamily="18" charset="0"/>
              </a:rPr>
              <a:t> (Precios del 2000, en escala logarítmica)</a:t>
            </a:r>
            <a:endParaRPr lang="es-ES" dirty="0"/>
          </a:p>
        </p:txBody>
      </p:sp>
      <p:pic>
        <p:nvPicPr>
          <p:cNvPr id="4" name="Imagen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1844824"/>
            <a:ext cx="7312025" cy="4392488"/>
          </a:xfrm>
          <a:prstGeom prst="rect">
            <a:avLst/>
          </a:prstGeom>
          <a:noFill/>
          <a:ln w="9525">
            <a:noFill/>
            <a:miter lim="800000"/>
            <a:headEnd/>
            <a:tailEnd/>
          </a:ln>
        </p:spPr>
      </p:pic>
      <p:sp>
        <p:nvSpPr>
          <p:cNvPr id="5" name="4 CuadroTexto"/>
          <p:cNvSpPr txBox="1">
            <a:spLocks noChangeArrowheads="1"/>
          </p:cNvSpPr>
          <p:nvPr/>
        </p:nvSpPr>
        <p:spPr bwMode="auto">
          <a:xfrm>
            <a:off x="971600" y="6237312"/>
            <a:ext cx="7215188" cy="461665"/>
          </a:xfrm>
          <a:prstGeom prst="rect">
            <a:avLst/>
          </a:prstGeom>
          <a:noFill/>
          <a:ln w="9525">
            <a:noFill/>
            <a:miter lim="800000"/>
            <a:headEnd/>
            <a:tailEnd/>
          </a:ln>
        </p:spPr>
        <p:txBody>
          <a:bodyPr wrap="square">
            <a:spAutoFit/>
          </a:bodyPr>
          <a:lstStyle/>
          <a:p>
            <a:r>
              <a:rPr lang="es-ES" sz="1200" dirty="0"/>
              <a:t>Fuente: Seminario Bruno, Variables Macroeconómicas y Pronósticos Perú 2010-2021</a:t>
            </a:r>
          </a:p>
          <a:p>
            <a:r>
              <a:rPr lang="es-ES" sz="1200" dirty="0"/>
              <a:t>Elaboración: CEPLAN</a:t>
            </a: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p:cNvSpPr>
          <p:nvPr/>
        </p:nvSpPr>
        <p:spPr bwMode="auto">
          <a:xfrm>
            <a:off x="827584" y="1196752"/>
            <a:ext cx="7560840" cy="452686"/>
          </a:xfrm>
          <a:prstGeom prst="rect">
            <a:avLst/>
          </a:prstGeom>
          <a:solidFill>
            <a:srgbClr val="FF0000"/>
          </a:solidFill>
          <a:ln w="9525">
            <a:noFill/>
            <a:miter lim="800000"/>
            <a:headEnd/>
            <a:tailEnd/>
          </a:ln>
        </p:spPr>
        <p:txBody>
          <a:bodyPr anchor="ctr"/>
          <a:lstStyle/>
          <a:p>
            <a:pPr algn="ctr" eaLnBrk="0" hangingPunct="0"/>
            <a:r>
              <a:rPr lang="es-PE" sz="2400" b="1" dirty="0">
                <a:solidFill>
                  <a:schemeClr val="bg1"/>
                </a:solidFill>
                <a:latin typeface="Arial Black" pitchFamily="34" charset="0"/>
              </a:rPr>
              <a:t/>
            </a:r>
            <a:br>
              <a:rPr lang="es-PE" sz="2400" b="1" dirty="0">
                <a:solidFill>
                  <a:schemeClr val="bg1"/>
                </a:solidFill>
                <a:latin typeface="Arial Black" pitchFamily="34" charset="0"/>
              </a:rPr>
            </a:br>
            <a:r>
              <a:rPr lang="es-ES" sz="2000" b="1" dirty="0">
                <a:solidFill>
                  <a:schemeClr val="bg1"/>
                </a:solidFill>
                <a:latin typeface="Calibri" pitchFamily="34" charset="0"/>
              </a:rPr>
              <a:t>PERÚ: PATRON DE CRECIMIENTO INCLUSIVO: METAS LIDERES </a:t>
            </a:r>
            <a:br>
              <a:rPr lang="es-ES" sz="2000" b="1" dirty="0">
                <a:solidFill>
                  <a:schemeClr val="bg1"/>
                </a:solidFill>
                <a:latin typeface="Calibri" pitchFamily="34" charset="0"/>
              </a:rPr>
            </a:br>
            <a:endParaRPr lang="es-ES" sz="2400" dirty="0">
              <a:latin typeface="Calibri" pitchFamily="34" charset="0"/>
            </a:endParaRPr>
          </a:p>
        </p:txBody>
      </p:sp>
      <p:graphicFrame>
        <p:nvGraphicFramePr>
          <p:cNvPr id="4" name="3 Tabla"/>
          <p:cNvGraphicFramePr>
            <a:graphicFrameLocks noGrp="1"/>
          </p:cNvGraphicFramePr>
          <p:nvPr/>
        </p:nvGraphicFramePr>
        <p:xfrm>
          <a:off x="250825" y="1872274"/>
          <a:ext cx="8712970" cy="4790167"/>
        </p:xfrm>
        <a:graphic>
          <a:graphicData uri="http://schemas.openxmlformats.org/drawingml/2006/table">
            <a:tbl>
              <a:tblPr/>
              <a:tblGrid>
                <a:gridCol w="2054444"/>
                <a:gridCol w="548365"/>
                <a:gridCol w="1727731"/>
                <a:gridCol w="607941"/>
                <a:gridCol w="1625234"/>
                <a:gridCol w="524021"/>
                <a:gridCol w="1625234"/>
              </a:tblGrid>
              <a:tr h="724361">
                <a:tc>
                  <a:txBody>
                    <a:bodyPr/>
                    <a:lstStyle/>
                    <a:p>
                      <a:pPr algn="ctr">
                        <a:spcAft>
                          <a:spcPts val="0"/>
                        </a:spcAft>
                      </a:pPr>
                      <a:r>
                        <a:rPr lang="es-ES" sz="1000" b="1" dirty="0" smtClean="0">
                          <a:solidFill>
                            <a:srgbClr val="FFFFFF"/>
                          </a:solidFill>
                          <a:latin typeface="Arial"/>
                          <a:ea typeface="Times New Roman"/>
                          <a:cs typeface="Times New Roman"/>
                        </a:rPr>
                        <a:t>Gobernabilidad</a:t>
                      </a:r>
                      <a:r>
                        <a:rPr lang="es-ES" sz="1000" b="1" baseline="0" dirty="0" smtClean="0">
                          <a:solidFill>
                            <a:srgbClr val="FFFFFF"/>
                          </a:solidFill>
                          <a:latin typeface="Arial"/>
                          <a:ea typeface="Times New Roman"/>
                          <a:cs typeface="Times New Roman"/>
                        </a:rPr>
                        <a:t> </a:t>
                      </a:r>
                      <a:r>
                        <a:rPr lang="es-ES" sz="1000" b="1" dirty="0" smtClean="0">
                          <a:solidFill>
                            <a:srgbClr val="FFFFFF"/>
                          </a:solidFill>
                          <a:latin typeface="Arial"/>
                          <a:ea typeface="Times New Roman"/>
                          <a:cs typeface="Times New Roman"/>
                        </a:rPr>
                        <a:t>(Presión </a:t>
                      </a:r>
                      <a:r>
                        <a:rPr lang="es-ES" sz="1000" b="1" dirty="0">
                          <a:solidFill>
                            <a:srgbClr val="FFFFFF"/>
                          </a:solidFill>
                          <a:latin typeface="Arial"/>
                          <a:ea typeface="Times New Roman"/>
                          <a:cs typeface="Times New Roman"/>
                        </a:rPr>
                        <a:t>tributaria 18% del PBI </a:t>
                      </a:r>
                      <a:r>
                        <a:rPr lang="es-ES" sz="1000" b="1" dirty="0" smtClean="0">
                          <a:solidFill>
                            <a:srgbClr val="FFFFFF"/>
                          </a:solidFill>
                          <a:latin typeface="Arial"/>
                          <a:ea typeface="Times New Roman"/>
                          <a:cs typeface="Times New Roman"/>
                        </a:rPr>
                        <a:t>; Sistema </a:t>
                      </a:r>
                      <a:r>
                        <a:rPr lang="es-ES" sz="1000" b="1" dirty="0">
                          <a:solidFill>
                            <a:srgbClr val="FFFFFF"/>
                          </a:solidFill>
                          <a:latin typeface="Arial"/>
                          <a:ea typeface="Times New Roman"/>
                          <a:cs typeface="Times New Roman"/>
                        </a:rPr>
                        <a:t>Tributario más progresivo)</a:t>
                      </a:r>
                      <a:endParaRPr lang="es-ES" sz="10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ctr">
                        <a:spcAft>
                          <a:spcPts val="0"/>
                        </a:spcAft>
                      </a:pPr>
                      <a:r>
                        <a:rPr lang="es-ES" sz="1000" b="1" dirty="0" smtClean="0">
                          <a:solidFill>
                            <a:srgbClr val="FFFFFF"/>
                          </a:solidFill>
                          <a:latin typeface="Arial"/>
                          <a:ea typeface="Times New Roman"/>
                          <a:cs typeface="Times New Roman"/>
                        </a:rPr>
                        <a:t>Clima favorable a la inversión (estabilidad jurídica de las inversiones y equilibrios macroeconómicos)</a:t>
                      </a:r>
                      <a:endParaRPr lang="es-ES" sz="10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r>
              <a:tr h="333803">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ctr">
                        <a:spcAft>
                          <a:spcPts val="0"/>
                        </a:spcAft>
                      </a:pPr>
                      <a:endParaRPr lang="es-ES" sz="800">
                        <a:latin typeface="Times New Roman"/>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rowSpan="2">
                  <a:txBody>
                    <a:bodyPr/>
                    <a:lstStyle/>
                    <a:p>
                      <a:pPr algn="ctr">
                        <a:spcAft>
                          <a:spcPts val="0"/>
                        </a:spcAft>
                      </a:pPr>
                      <a:r>
                        <a:rPr lang="es-ES" sz="1100" b="1" dirty="0" smtClean="0">
                          <a:solidFill>
                            <a:srgbClr val="FFFFFF"/>
                          </a:solidFill>
                          <a:latin typeface="Arial" pitchFamily="34" charset="0"/>
                          <a:ea typeface="Times New Roman"/>
                          <a:cs typeface="Arial" pitchFamily="34" charset="0"/>
                        </a:rPr>
                        <a:t>Expansión </a:t>
                      </a:r>
                      <a:r>
                        <a:rPr lang="es-ES" sz="1100" b="1" dirty="0">
                          <a:solidFill>
                            <a:srgbClr val="FFFFFF"/>
                          </a:solidFill>
                          <a:latin typeface="Arial" pitchFamily="34" charset="0"/>
                          <a:ea typeface="Times New Roman"/>
                          <a:cs typeface="Arial" pitchFamily="34" charset="0"/>
                        </a:rPr>
                        <a:t>de la inversión  (27% del PBI)</a:t>
                      </a:r>
                      <a:endParaRPr lang="es-ES" sz="1100" dirty="0">
                        <a:latin typeface="Arial" pitchFamily="34" charset="0"/>
                        <a:ea typeface="Times New Roman"/>
                        <a:cs typeface="Arial" pitchFamily="34" charset="0"/>
                      </a:endParaRPr>
                    </a:p>
                  </a:txBody>
                  <a:tcPr marL="28902" marR="28902" marT="0" marB="0" anchor="ctr">
                    <a:lnL>
                      <a:noFill/>
                    </a:lnL>
                    <a:lnR>
                      <a:noFill/>
                    </a:lnR>
                    <a:lnT>
                      <a:noFill/>
                    </a:lnT>
                    <a:lnB>
                      <a:noFill/>
                    </a:lnB>
                    <a:solidFill>
                      <a:srgbClr val="3366FF"/>
                    </a:solidFill>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rowSpan="2">
                  <a:txBody>
                    <a:bodyPr/>
                    <a:lstStyle/>
                    <a:p>
                      <a:pPr algn="ctr">
                        <a:spcAft>
                          <a:spcPts val="0"/>
                        </a:spcAft>
                      </a:pPr>
                      <a:r>
                        <a:rPr lang="es-ES" sz="1100" b="1" dirty="0">
                          <a:solidFill>
                            <a:srgbClr val="FFFFFF"/>
                          </a:solidFill>
                          <a:latin typeface="Arial"/>
                          <a:ea typeface="Times New Roman"/>
                          <a:cs typeface="Times New Roman"/>
                        </a:rPr>
                        <a:t>Crecimiento económico </a:t>
                      </a:r>
                      <a:r>
                        <a:rPr lang="es-ES" sz="1100" b="1" dirty="0" smtClean="0">
                          <a:solidFill>
                            <a:srgbClr val="FFFFFF"/>
                          </a:solidFill>
                          <a:latin typeface="Arial"/>
                          <a:ea typeface="Times New Roman"/>
                          <a:cs typeface="Times New Roman"/>
                        </a:rPr>
                        <a:t>(7,6</a:t>
                      </a:r>
                      <a:r>
                        <a:rPr lang="es-ES" sz="1100" b="1" dirty="0">
                          <a:solidFill>
                            <a:srgbClr val="FFFFFF"/>
                          </a:solidFill>
                          <a:latin typeface="Arial"/>
                          <a:ea typeface="Times New Roman"/>
                          <a:cs typeface="Times New Roman"/>
                        </a:rPr>
                        <a:t>% </a:t>
                      </a:r>
                      <a:r>
                        <a:rPr lang="es-ES" sz="1100" b="1" dirty="0" smtClean="0">
                          <a:solidFill>
                            <a:srgbClr val="FFFFFF"/>
                          </a:solidFill>
                          <a:latin typeface="Arial"/>
                          <a:ea typeface="Times New Roman"/>
                          <a:cs typeface="Times New Roman"/>
                        </a:rPr>
                        <a:t> </a:t>
                      </a:r>
                      <a:r>
                        <a:rPr lang="es-ES" sz="1100" b="1" dirty="0">
                          <a:solidFill>
                            <a:srgbClr val="FFFFFF"/>
                          </a:solidFill>
                          <a:latin typeface="Arial"/>
                          <a:ea typeface="Times New Roman"/>
                          <a:cs typeface="Times New Roman"/>
                        </a:rPr>
                        <a:t>promedio </a:t>
                      </a:r>
                      <a:r>
                        <a:rPr lang="es-ES" sz="1100" b="1" dirty="0" smtClean="0">
                          <a:solidFill>
                            <a:srgbClr val="FFFFFF"/>
                          </a:solidFill>
                          <a:latin typeface="Arial"/>
                          <a:ea typeface="Times New Roman"/>
                          <a:cs typeface="Times New Roman"/>
                        </a:rPr>
                        <a:t>anual</a:t>
                      </a:r>
                      <a:r>
                        <a:rPr lang="es-ES" sz="1100" b="1" baseline="0" dirty="0" smtClean="0">
                          <a:solidFill>
                            <a:srgbClr val="FFFFFF"/>
                          </a:solidFill>
                          <a:latin typeface="Arial"/>
                          <a:ea typeface="Times New Roman"/>
                          <a:cs typeface="Times New Roman"/>
                        </a:rPr>
                        <a:t> </a:t>
                      </a:r>
                      <a:r>
                        <a:rPr lang="es-ES" sz="1100" b="1" dirty="0" smtClean="0">
                          <a:solidFill>
                            <a:srgbClr val="FFFFFF"/>
                          </a:solidFill>
                          <a:latin typeface="Arial"/>
                          <a:ea typeface="Times New Roman"/>
                          <a:cs typeface="Times New Roman"/>
                        </a:rPr>
                        <a:t>de </a:t>
                      </a:r>
                      <a:r>
                        <a:rPr lang="es-ES" sz="1100" b="1" dirty="0">
                          <a:solidFill>
                            <a:srgbClr val="FFFFFF"/>
                          </a:solidFill>
                          <a:latin typeface="Arial"/>
                          <a:ea typeface="Times New Roman"/>
                          <a:cs typeface="Times New Roman"/>
                        </a:rPr>
                        <a:t>crecimiento del PBI</a:t>
                      </a:r>
                      <a:r>
                        <a:rPr lang="es-ES" sz="800" b="1" dirty="0">
                          <a:solidFill>
                            <a:srgbClr val="FFFFFF"/>
                          </a:solidFill>
                          <a:latin typeface="Arial"/>
                          <a:ea typeface="Times New Roman"/>
                          <a:cs typeface="Times New Roman"/>
                        </a:rPr>
                        <a:t>)</a:t>
                      </a:r>
                      <a:endParaRPr lang="es-ES" sz="8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r>
              <a:tr h="987873">
                <a:tc>
                  <a:txBody>
                    <a:bodyPr/>
                    <a:lstStyle/>
                    <a:p>
                      <a:pPr algn="ctr">
                        <a:spcAft>
                          <a:spcPts val="0"/>
                        </a:spcAft>
                      </a:pPr>
                      <a:r>
                        <a:rPr lang="es-ES" sz="1000" b="1" dirty="0">
                          <a:solidFill>
                            <a:srgbClr val="FFFFFF"/>
                          </a:solidFill>
                          <a:latin typeface="Arial"/>
                          <a:ea typeface="Times New Roman"/>
                          <a:cs typeface="Times New Roman"/>
                        </a:rPr>
                        <a:t>Descentralización  e infraestructura para la competitividad internacional (10,050 MW); Red vial asfaltada 14,500 Km; Puertos continentales(US$ 1,171)</a:t>
                      </a:r>
                      <a:endParaRPr lang="es-ES" sz="10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ctr">
                        <a:spcAft>
                          <a:spcPts val="0"/>
                        </a:spcAft>
                      </a:pPr>
                      <a:endParaRPr lang="es-ES" sz="800" dirty="0">
                        <a:latin typeface="Times New Roman"/>
                        <a:ea typeface="Times New Roman"/>
                        <a:cs typeface="Times New Roman"/>
                      </a:endParaRPr>
                    </a:p>
                  </a:txBody>
                  <a:tcPr marL="28902" marR="28902" marT="0" marB="0" anchor="b">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000" b="1" dirty="0" smtClean="0">
                        <a:solidFill>
                          <a:srgbClr val="FFFFFF"/>
                        </a:solidFill>
                        <a:latin typeface="Arial" pitchFamily="34" charset="0"/>
                        <a:ea typeface="Times New Roman"/>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smtClean="0">
                          <a:solidFill>
                            <a:srgbClr val="FFFFFF"/>
                          </a:solidFill>
                          <a:latin typeface="Arial" pitchFamily="34" charset="0"/>
                          <a:ea typeface="Times New Roman"/>
                          <a:cs typeface="Arial" pitchFamily="34" charset="0"/>
                        </a:rPr>
                        <a:t>Diversificación y afinamiento exportaciones (US$ 70,551 millones)</a:t>
                      </a:r>
                      <a:r>
                        <a:rPr lang="es-ES" sz="1000" dirty="0">
                          <a:latin typeface="Arial" pitchFamily="34" charset="0"/>
                          <a:ea typeface="Times New Roman"/>
                          <a:cs typeface="Arial" pitchFamily="34" charset="0"/>
                        </a:rPr>
                        <a:t/>
                      </a:r>
                      <a:br>
                        <a:rPr lang="es-ES" sz="1000" dirty="0">
                          <a:latin typeface="Arial" pitchFamily="34" charset="0"/>
                          <a:ea typeface="Times New Roman"/>
                          <a:cs typeface="Arial" pitchFamily="34" charset="0"/>
                        </a:rPr>
                      </a:br>
                      <a:endParaRPr lang="es-ES" sz="1000" dirty="0">
                        <a:latin typeface="Arial" pitchFamily="34" charset="0"/>
                        <a:ea typeface="Times New Roman"/>
                        <a:cs typeface="Arial" pitchFamily="34" charset="0"/>
                      </a:endParaRPr>
                    </a:p>
                  </a:txBody>
                  <a:tcPr marL="28902" marR="28902" marT="0" marB="0" anchor="ctr">
                    <a:lnL>
                      <a:noFill/>
                    </a:lnL>
                    <a:lnR>
                      <a:noFill/>
                    </a:lnR>
                    <a:lnT>
                      <a:noFill/>
                    </a:lnT>
                    <a:lnB>
                      <a:noFill/>
                    </a:lnB>
                    <a:solidFill>
                      <a:srgbClr val="3366FF"/>
                    </a:solidFill>
                  </a:tcPr>
                </a:tc>
                <a:tc>
                  <a:txBody>
                    <a:bodyPr/>
                    <a:lstStyle/>
                    <a:p>
                      <a:pPr algn="ctr">
                        <a:spcAft>
                          <a:spcPts val="0"/>
                        </a:spcAft>
                      </a:pPr>
                      <a:endParaRPr lang="es-ES" sz="800">
                        <a:latin typeface="Times New Roman"/>
                        <a:ea typeface="Times New Roman"/>
                        <a:cs typeface="Times New Roman"/>
                      </a:endParaRPr>
                    </a:p>
                  </a:txBody>
                  <a:tcPr marL="28902" marR="28902" marT="0" marB="0" anchor="b">
                    <a:lnL>
                      <a:noFill/>
                    </a:lnL>
                    <a:lnR>
                      <a:noFill/>
                    </a:lnR>
                    <a:lnT>
                      <a:noFill/>
                    </a:lnT>
                    <a:lnB>
                      <a:noFill/>
                    </a:lnB>
                  </a:tcPr>
                </a:tc>
                <a:tc vMerge="1">
                  <a:txBody>
                    <a:bodyPr/>
                    <a:lstStyle/>
                    <a:p>
                      <a:endParaRPr lang="es-ES"/>
                    </a:p>
                  </a:txBody>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vMerge="1">
                  <a:txBody>
                    <a:bodyPr/>
                    <a:lstStyle/>
                    <a:p>
                      <a:endParaRPr lang="es-ES"/>
                    </a:p>
                  </a:txBody>
                  <a:tcPr/>
                </a:tc>
              </a:tr>
              <a:tr h="464629">
                <a:tc>
                  <a:txBody>
                    <a:bodyPr/>
                    <a:lstStyle/>
                    <a:p>
                      <a:pPr algn="ctr">
                        <a:spcAft>
                          <a:spcPts val="0"/>
                        </a:spcAft>
                      </a:pPr>
                      <a:endParaRPr lang="es-ES" sz="800" dirty="0">
                        <a:latin typeface="Times New Roman"/>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ctr">
                        <a:spcAft>
                          <a:spcPts val="0"/>
                        </a:spcAft>
                      </a:pPr>
                      <a:endParaRPr lang="es-ES" sz="800">
                        <a:latin typeface="Times New Roman"/>
                        <a:ea typeface="Times New Roman"/>
                        <a:cs typeface="Times New Roman"/>
                      </a:endParaRPr>
                    </a:p>
                  </a:txBody>
                  <a:tcPr marL="28902" marR="28902" marT="0" marB="0" anchor="b">
                    <a:lnL>
                      <a:noFill/>
                    </a:lnL>
                    <a:lnR>
                      <a:noFill/>
                    </a:lnR>
                    <a:lnT>
                      <a:noFill/>
                    </a:lnT>
                    <a:lnB>
                      <a:noFill/>
                    </a:lnB>
                  </a:tcPr>
                </a:tc>
              </a:tr>
              <a:tr h="969662">
                <a:tc>
                  <a:txBody>
                    <a:bodyPr/>
                    <a:lstStyle/>
                    <a:p>
                      <a:pPr algn="ctr">
                        <a:spcAft>
                          <a:spcPts val="0"/>
                        </a:spcAft>
                      </a:pPr>
                      <a:endParaRPr lang="es-ES" sz="800" dirty="0">
                        <a:latin typeface="Times New Roman"/>
                        <a:ea typeface="Times New Roman"/>
                        <a:cs typeface="Times New Roman"/>
                      </a:endParaRPr>
                    </a:p>
                    <a:p>
                      <a:pPr algn="ctr">
                        <a:spcAft>
                          <a:spcPts val="0"/>
                        </a:spcAft>
                      </a:pPr>
                      <a:r>
                        <a:rPr lang="es-ES" sz="1000" b="1" dirty="0">
                          <a:solidFill>
                            <a:srgbClr val="FFFFFF"/>
                          </a:solidFill>
                          <a:latin typeface="Arial"/>
                          <a:ea typeface="Times New Roman"/>
                          <a:cs typeface="Times New Roman"/>
                        </a:rPr>
                        <a:t>Innovación Tecnológica (Inversión estatal 0,9% PBI)</a:t>
                      </a:r>
                      <a:endParaRPr lang="es-ES" sz="1000" dirty="0">
                        <a:latin typeface="Times New Roman"/>
                        <a:ea typeface="Times New Roman"/>
                        <a:cs typeface="Times New Roman"/>
                      </a:endParaRPr>
                    </a:p>
                    <a:p>
                      <a:pPr algn="ctr">
                        <a:spcAft>
                          <a:spcPts val="0"/>
                        </a:spcAft>
                      </a:pPr>
                      <a:r>
                        <a:rPr lang="es-ES" sz="1000" b="1" dirty="0">
                          <a:solidFill>
                            <a:srgbClr val="FFFFFF"/>
                          </a:solidFill>
                          <a:latin typeface="Arial"/>
                          <a:ea typeface="Times New Roman"/>
                          <a:cs typeface="Times New Roman"/>
                        </a:rPr>
                        <a:t>Ministerio de la CYT; Carrera del Investigador;</a:t>
                      </a:r>
                      <a:endParaRPr lang="es-ES" sz="1000" dirty="0">
                        <a:latin typeface="Times New Roman"/>
                        <a:ea typeface="Times New Roman"/>
                        <a:cs typeface="Times New Roman"/>
                      </a:endParaRPr>
                    </a:p>
                    <a:p>
                      <a:pPr algn="ctr">
                        <a:spcAft>
                          <a:spcPts val="0"/>
                        </a:spcAft>
                      </a:pPr>
                      <a:r>
                        <a:rPr lang="es-ES" sz="1000" b="1" dirty="0">
                          <a:solidFill>
                            <a:srgbClr val="FFFFFF"/>
                          </a:solidFill>
                          <a:latin typeface="Arial"/>
                          <a:ea typeface="Times New Roman"/>
                          <a:cs typeface="Times New Roman"/>
                        </a:rPr>
                        <a:t>Parques Científicos TK)</a:t>
                      </a:r>
                      <a:endParaRPr lang="es-ES" sz="10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ctr">
                        <a:spcAft>
                          <a:spcPts val="0"/>
                        </a:spcAft>
                      </a:pPr>
                      <a:endParaRPr lang="es-ES" sz="800">
                        <a:latin typeface="Times New Roman"/>
                        <a:ea typeface="Times New Roman"/>
                        <a:cs typeface="Times New Roman"/>
                      </a:endParaRPr>
                    </a:p>
                  </a:txBody>
                  <a:tcPr marL="28902" marR="28902" marT="0" marB="0" anchor="b">
                    <a:lnL>
                      <a:noFill/>
                    </a:lnL>
                    <a:lnR>
                      <a:noFill/>
                    </a:lnR>
                    <a:lnT>
                      <a:noFill/>
                    </a:lnT>
                    <a:lnB>
                      <a:noFill/>
                    </a:lnB>
                  </a:tcPr>
                </a:tc>
                <a:tc>
                  <a:txBody>
                    <a:bodyPr/>
                    <a:lstStyle/>
                    <a:p>
                      <a:pPr algn="ctr">
                        <a:spcAft>
                          <a:spcPts val="0"/>
                        </a:spcAft>
                      </a:pPr>
                      <a:r>
                        <a:rPr lang="es-ES" sz="1000" b="1" dirty="0">
                          <a:solidFill>
                            <a:srgbClr val="FFFFFF"/>
                          </a:solidFill>
                          <a:latin typeface="Arial"/>
                          <a:ea typeface="Times New Roman"/>
                          <a:cs typeface="Times New Roman"/>
                        </a:rPr>
                        <a:t>Desarrollo de la Economía Solidaria (MYPES y Economía Campesina y nativa). Empleo adecuado 66%</a:t>
                      </a:r>
                      <a:endParaRPr lang="es-ES" sz="10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rowSpan="2">
                  <a:txBody>
                    <a:bodyPr/>
                    <a:lstStyle/>
                    <a:p>
                      <a:pPr algn="ctr">
                        <a:spcAft>
                          <a:spcPts val="0"/>
                        </a:spcAft>
                      </a:pPr>
                      <a:r>
                        <a:rPr lang="es-ES" sz="1100" b="1" dirty="0" smtClean="0">
                          <a:solidFill>
                            <a:srgbClr val="FFFFFF"/>
                          </a:solidFill>
                          <a:latin typeface="Arial"/>
                          <a:ea typeface="Times New Roman"/>
                          <a:cs typeface="Times New Roman"/>
                        </a:rPr>
                        <a:t>Ataque </a:t>
                      </a:r>
                      <a:r>
                        <a:rPr lang="es-ES" sz="1100" b="1" dirty="0">
                          <a:solidFill>
                            <a:srgbClr val="FFFFFF"/>
                          </a:solidFill>
                          <a:latin typeface="Arial"/>
                          <a:ea typeface="Times New Roman"/>
                          <a:cs typeface="Times New Roman"/>
                        </a:rPr>
                        <a:t>estructural a la pobreza (Reducción al 14%; Eliminación de la mortalidad infantil</a:t>
                      </a:r>
                      <a:r>
                        <a:rPr lang="es-ES" sz="800" b="1" dirty="0">
                          <a:solidFill>
                            <a:srgbClr val="FFFFFF"/>
                          </a:solidFill>
                          <a:latin typeface="Arial"/>
                          <a:ea typeface="Times New Roman"/>
                          <a:cs typeface="Times New Roman"/>
                        </a:rPr>
                        <a:t>)</a:t>
                      </a:r>
                      <a:endParaRPr lang="es-ES" sz="8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rowSpan="2">
                  <a:txBody>
                    <a:bodyPr/>
                    <a:lstStyle/>
                    <a:p>
                      <a:pPr algn="ctr">
                        <a:spcAft>
                          <a:spcPts val="0"/>
                        </a:spcAft>
                      </a:pPr>
                      <a:r>
                        <a:rPr lang="es-ES" sz="1100" b="1" dirty="0">
                          <a:solidFill>
                            <a:srgbClr val="FFFFFF"/>
                          </a:solidFill>
                          <a:latin typeface="Arial"/>
                          <a:ea typeface="Times New Roman"/>
                          <a:cs typeface="Times New Roman"/>
                        </a:rPr>
                        <a:t>Expansión del empleo productivo y </a:t>
                      </a:r>
                      <a:r>
                        <a:rPr lang="es-ES" sz="1100" b="1" dirty="0" smtClean="0">
                          <a:solidFill>
                            <a:srgbClr val="FFFFFF"/>
                          </a:solidFill>
                          <a:latin typeface="Arial"/>
                          <a:ea typeface="Times New Roman"/>
                          <a:cs typeface="Times New Roman"/>
                        </a:rPr>
                        <a:t>desarrollo de los mercados regionales </a:t>
                      </a:r>
                      <a:r>
                        <a:rPr lang="es-ES" sz="1100" b="1" dirty="0">
                          <a:solidFill>
                            <a:srgbClr val="FFFFFF"/>
                          </a:solidFill>
                          <a:latin typeface="Arial"/>
                          <a:ea typeface="Times New Roman"/>
                          <a:cs typeface="Times New Roman"/>
                        </a:rPr>
                        <a:t>(Trabajo asalariado 53</a:t>
                      </a:r>
                      <a:r>
                        <a:rPr lang="es-ES" sz="800" b="1" dirty="0">
                          <a:solidFill>
                            <a:srgbClr val="FFFFFF"/>
                          </a:solidFill>
                          <a:latin typeface="Arial"/>
                          <a:ea typeface="Times New Roman"/>
                          <a:cs typeface="Times New Roman"/>
                        </a:rPr>
                        <a:t>%)</a:t>
                      </a:r>
                      <a:endParaRPr lang="es-ES" sz="8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r>
              <a:tr h="302538">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vMerge="1">
                  <a:txBody>
                    <a:bodyPr/>
                    <a:lstStyle/>
                    <a:p>
                      <a:endParaRPr lang="es-ES"/>
                    </a:p>
                  </a:txBody>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vMerge="1">
                  <a:txBody>
                    <a:bodyPr/>
                    <a:lstStyle/>
                    <a:p>
                      <a:endParaRPr lang="es-ES"/>
                    </a:p>
                  </a:txBody>
                  <a:tcPr/>
                </a:tc>
              </a:tr>
              <a:tr h="969662">
                <a:tc>
                  <a:txBody>
                    <a:bodyPr/>
                    <a:lstStyle/>
                    <a:p>
                      <a:pPr algn="ctr">
                        <a:spcAft>
                          <a:spcPts val="0"/>
                        </a:spcAft>
                      </a:pPr>
                      <a:r>
                        <a:rPr lang="es-ES" sz="1000" b="1" dirty="0">
                          <a:solidFill>
                            <a:srgbClr val="FFFFFF"/>
                          </a:solidFill>
                          <a:latin typeface="Arial"/>
                          <a:ea typeface="Times New Roman"/>
                          <a:cs typeface="Times New Roman"/>
                        </a:rPr>
                        <a:t>Desarrollo del capital humano ; Presupuesto Educación (6% PBI; Profesionales de las ciencias= 27%; Mejoramiento calidad educativa</a:t>
                      </a:r>
                      <a:endParaRPr lang="es-ES" sz="10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ctr">
                        <a:spcAft>
                          <a:spcPts val="0"/>
                        </a:spcAft>
                      </a:pPr>
                      <a:endParaRPr lang="es-ES" sz="800">
                        <a:latin typeface="Times New Roman"/>
                        <a:ea typeface="Times New Roman"/>
                        <a:cs typeface="Times New Roman"/>
                      </a:endParaRPr>
                    </a:p>
                  </a:txBody>
                  <a:tcPr marL="28902" marR="28902" marT="0" marB="0" anchor="b">
                    <a:lnL>
                      <a:noFill/>
                    </a:lnL>
                    <a:lnR>
                      <a:noFill/>
                    </a:lnR>
                    <a:lnT>
                      <a:noFill/>
                    </a:lnT>
                    <a:lnB>
                      <a:noFill/>
                    </a:lnB>
                  </a:tcPr>
                </a:tc>
                <a:tc>
                  <a:txBody>
                    <a:bodyPr/>
                    <a:lstStyle/>
                    <a:p>
                      <a:pPr algn="ctr">
                        <a:spcAft>
                          <a:spcPts val="0"/>
                        </a:spcAft>
                      </a:pPr>
                      <a:r>
                        <a:rPr lang="es-ES" sz="1000" b="1" dirty="0" smtClean="0">
                          <a:solidFill>
                            <a:srgbClr val="FFFFFF"/>
                          </a:solidFill>
                          <a:latin typeface="Arial"/>
                          <a:ea typeface="Times New Roman"/>
                          <a:cs typeface="Times New Roman"/>
                        </a:rPr>
                        <a:t>Elevación de la productividad promedio (S/. 20,647); Industrialización (21% del PBI): Meta de 6.5 millones de turistas</a:t>
                      </a:r>
                      <a:endParaRPr lang="es-ES" sz="1000" dirty="0">
                        <a:latin typeface="Times New Roman"/>
                        <a:ea typeface="Times New Roman"/>
                        <a:cs typeface="Times New Roman"/>
                      </a:endParaRPr>
                    </a:p>
                  </a:txBody>
                  <a:tcPr marL="28902" marR="28902" marT="0" marB="0" anchor="ctr">
                    <a:lnL>
                      <a:noFill/>
                    </a:lnL>
                    <a:lnR>
                      <a:noFill/>
                    </a:lnR>
                    <a:lnT>
                      <a:noFill/>
                    </a:lnT>
                    <a:lnB>
                      <a:noFill/>
                    </a:lnB>
                    <a:solidFill>
                      <a:srgbClr val="3366FF"/>
                    </a:solidFill>
                  </a:tcPr>
                </a:tc>
                <a:tc>
                  <a:txBody>
                    <a:bodyPr/>
                    <a:lstStyle/>
                    <a:p>
                      <a:pPr algn="l"/>
                      <a:endParaRPr lang="es-ES" sz="70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c>
                  <a:txBody>
                    <a:bodyPr/>
                    <a:lstStyle/>
                    <a:p>
                      <a:pPr algn="l"/>
                      <a:endParaRPr lang="es-ES" sz="700" dirty="0">
                        <a:latin typeface="Calibri"/>
                        <a:ea typeface="Times New Roman"/>
                        <a:cs typeface="Times New Roman"/>
                      </a:endParaRPr>
                    </a:p>
                  </a:txBody>
                  <a:tcPr marL="28902" marR="28902" marT="0" marB="0" anchor="b">
                    <a:lnL>
                      <a:noFill/>
                    </a:lnL>
                    <a:lnR>
                      <a:noFill/>
                    </a:lnR>
                    <a:lnT>
                      <a:noFill/>
                    </a:lnT>
                    <a:lnB>
                      <a:noFill/>
                    </a:lnB>
                  </a:tcPr>
                </a:tc>
              </a:tr>
            </a:tbl>
          </a:graphicData>
        </a:graphic>
      </p:graphicFrame>
      <p:sp>
        <p:nvSpPr>
          <p:cNvPr id="5" name="AutoShape 16"/>
          <p:cNvSpPr>
            <a:spLocks noChangeArrowheads="1"/>
          </p:cNvSpPr>
          <p:nvPr/>
        </p:nvSpPr>
        <p:spPr bwMode="auto">
          <a:xfrm>
            <a:off x="1043608" y="3933056"/>
            <a:ext cx="219075" cy="425844"/>
          </a:xfrm>
          <a:prstGeom prst="upDownArrow">
            <a:avLst>
              <a:gd name="adj1" fmla="val 50000"/>
              <a:gd name="adj2" fmla="val 44348"/>
            </a:avLst>
          </a:prstGeom>
          <a:solidFill>
            <a:srgbClr val="FF0000"/>
          </a:solidFill>
          <a:ln w="9525">
            <a:solidFill>
              <a:srgbClr val="000000"/>
            </a:solidFill>
            <a:miter lim="800000"/>
            <a:headEnd/>
            <a:tailEnd/>
          </a:ln>
        </p:spPr>
        <p:txBody>
          <a:bodyPr/>
          <a:lstStyle/>
          <a:p>
            <a:endParaRPr lang="es-ES"/>
          </a:p>
        </p:txBody>
      </p:sp>
      <p:sp>
        <p:nvSpPr>
          <p:cNvPr id="6" name="AutoShape 8"/>
          <p:cNvSpPr>
            <a:spLocks noChangeArrowheads="1"/>
          </p:cNvSpPr>
          <p:nvPr/>
        </p:nvSpPr>
        <p:spPr bwMode="auto">
          <a:xfrm>
            <a:off x="3635896" y="5373216"/>
            <a:ext cx="200025" cy="432048"/>
          </a:xfrm>
          <a:prstGeom prst="upDownArrow">
            <a:avLst>
              <a:gd name="adj1" fmla="val 50000"/>
              <a:gd name="adj2" fmla="val 60317"/>
            </a:avLst>
          </a:prstGeom>
          <a:solidFill>
            <a:srgbClr val="FF0000"/>
          </a:solidFill>
          <a:ln w="9525">
            <a:solidFill>
              <a:srgbClr val="000000"/>
            </a:solidFill>
            <a:miter lim="800000"/>
            <a:headEnd/>
            <a:tailEnd/>
          </a:ln>
        </p:spPr>
        <p:txBody>
          <a:bodyPr/>
          <a:lstStyle/>
          <a:p>
            <a:endParaRPr lang="es-ES"/>
          </a:p>
        </p:txBody>
      </p:sp>
      <p:sp>
        <p:nvSpPr>
          <p:cNvPr id="7" name="AutoShape 10"/>
          <p:cNvSpPr>
            <a:spLocks noChangeArrowheads="1"/>
          </p:cNvSpPr>
          <p:nvPr/>
        </p:nvSpPr>
        <p:spPr bwMode="auto">
          <a:xfrm>
            <a:off x="1115616" y="5373216"/>
            <a:ext cx="198834" cy="399851"/>
          </a:xfrm>
          <a:prstGeom prst="upDownArrow">
            <a:avLst>
              <a:gd name="adj1" fmla="val 50000"/>
              <a:gd name="adj2" fmla="val 62080"/>
            </a:avLst>
          </a:prstGeom>
          <a:solidFill>
            <a:srgbClr val="FF0000"/>
          </a:solidFill>
          <a:ln w="9525">
            <a:solidFill>
              <a:srgbClr val="000000"/>
            </a:solidFill>
            <a:miter lim="800000"/>
            <a:headEnd/>
            <a:tailEnd/>
          </a:ln>
        </p:spPr>
        <p:txBody>
          <a:bodyPr/>
          <a:lstStyle/>
          <a:p>
            <a:endParaRPr lang="es-ES"/>
          </a:p>
        </p:txBody>
      </p:sp>
      <p:sp>
        <p:nvSpPr>
          <p:cNvPr id="8" name="AutoShape 6"/>
          <p:cNvSpPr>
            <a:spLocks noChangeArrowheads="1"/>
          </p:cNvSpPr>
          <p:nvPr/>
        </p:nvSpPr>
        <p:spPr bwMode="auto">
          <a:xfrm>
            <a:off x="3635896" y="2636912"/>
            <a:ext cx="200025" cy="375745"/>
          </a:xfrm>
          <a:prstGeom prst="upDownArrow">
            <a:avLst>
              <a:gd name="adj1" fmla="val 50000"/>
              <a:gd name="adj2" fmla="val 42857"/>
            </a:avLst>
          </a:prstGeom>
          <a:solidFill>
            <a:srgbClr val="FF0000"/>
          </a:solidFill>
          <a:ln w="9525">
            <a:solidFill>
              <a:srgbClr val="000000"/>
            </a:solidFill>
            <a:miter lim="800000"/>
            <a:headEnd/>
            <a:tailEnd/>
          </a:ln>
        </p:spPr>
        <p:txBody>
          <a:bodyPr/>
          <a:lstStyle/>
          <a:p>
            <a:endParaRPr lang="es-ES"/>
          </a:p>
        </p:txBody>
      </p:sp>
      <p:sp>
        <p:nvSpPr>
          <p:cNvPr id="9" name="AutoShape 15"/>
          <p:cNvSpPr>
            <a:spLocks noChangeArrowheads="1"/>
          </p:cNvSpPr>
          <p:nvPr/>
        </p:nvSpPr>
        <p:spPr bwMode="auto">
          <a:xfrm>
            <a:off x="2283421" y="4685021"/>
            <a:ext cx="560387" cy="221271"/>
          </a:xfrm>
          <a:prstGeom prst="leftRightArrow">
            <a:avLst>
              <a:gd name="adj1" fmla="val 50000"/>
              <a:gd name="adj2" fmla="val 44403"/>
            </a:avLst>
          </a:prstGeom>
          <a:solidFill>
            <a:srgbClr val="FF0000"/>
          </a:solidFill>
          <a:ln w="9525">
            <a:solidFill>
              <a:srgbClr val="000000"/>
            </a:solidFill>
            <a:miter lim="800000"/>
            <a:headEnd/>
            <a:tailEnd/>
          </a:ln>
        </p:spPr>
        <p:txBody>
          <a:bodyPr/>
          <a:lstStyle/>
          <a:p>
            <a:endParaRPr lang="es-ES"/>
          </a:p>
        </p:txBody>
      </p:sp>
      <p:sp>
        <p:nvSpPr>
          <p:cNvPr id="10" name="AutoShape 12"/>
          <p:cNvSpPr>
            <a:spLocks noChangeArrowheads="1"/>
          </p:cNvSpPr>
          <p:nvPr/>
        </p:nvSpPr>
        <p:spPr bwMode="auto">
          <a:xfrm>
            <a:off x="4572000" y="3284984"/>
            <a:ext cx="560388" cy="221272"/>
          </a:xfrm>
          <a:prstGeom prst="leftRightArrow">
            <a:avLst>
              <a:gd name="adj1" fmla="val 50000"/>
              <a:gd name="adj2" fmla="val 44402"/>
            </a:avLst>
          </a:prstGeom>
          <a:solidFill>
            <a:srgbClr val="FF0000"/>
          </a:solidFill>
          <a:ln w="9525">
            <a:solidFill>
              <a:srgbClr val="000000"/>
            </a:solidFill>
            <a:miter lim="800000"/>
            <a:headEnd/>
            <a:tailEnd/>
          </a:ln>
        </p:spPr>
        <p:txBody>
          <a:bodyPr/>
          <a:lstStyle/>
          <a:p>
            <a:endParaRPr lang="es-ES"/>
          </a:p>
        </p:txBody>
      </p:sp>
      <p:sp>
        <p:nvSpPr>
          <p:cNvPr id="11" name="AutoShape 5"/>
          <p:cNvSpPr>
            <a:spLocks noChangeArrowheads="1"/>
          </p:cNvSpPr>
          <p:nvPr/>
        </p:nvSpPr>
        <p:spPr bwMode="auto">
          <a:xfrm>
            <a:off x="6804248" y="4941168"/>
            <a:ext cx="560388" cy="221271"/>
          </a:xfrm>
          <a:prstGeom prst="leftRightArrow">
            <a:avLst>
              <a:gd name="adj1" fmla="val 50000"/>
              <a:gd name="adj2" fmla="val 44403"/>
            </a:avLst>
          </a:prstGeom>
          <a:solidFill>
            <a:srgbClr val="FF0000"/>
          </a:solidFill>
          <a:ln w="9525">
            <a:solidFill>
              <a:srgbClr val="000000"/>
            </a:solidFill>
            <a:miter lim="800000"/>
            <a:headEnd/>
            <a:tailEnd/>
          </a:ln>
        </p:spPr>
        <p:txBody>
          <a:bodyPr/>
          <a:lstStyle/>
          <a:p>
            <a:endParaRPr lang="es-ES"/>
          </a:p>
        </p:txBody>
      </p:sp>
      <p:sp>
        <p:nvSpPr>
          <p:cNvPr id="12" name="AutoShape 1"/>
          <p:cNvSpPr>
            <a:spLocks noChangeArrowheads="1"/>
          </p:cNvSpPr>
          <p:nvPr/>
        </p:nvSpPr>
        <p:spPr bwMode="auto">
          <a:xfrm>
            <a:off x="4644008" y="4797152"/>
            <a:ext cx="560388" cy="221272"/>
          </a:xfrm>
          <a:prstGeom prst="leftRightArrow">
            <a:avLst>
              <a:gd name="adj1" fmla="val 50000"/>
              <a:gd name="adj2" fmla="val 44402"/>
            </a:avLst>
          </a:prstGeom>
          <a:solidFill>
            <a:srgbClr val="FF0000"/>
          </a:solidFill>
          <a:ln w="9525">
            <a:solidFill>
              <a:srgbClr val="000000"/>
            </a:solidFill>
            <a:miter lim="800000"/>
            <a:headEnd/>
            <a:tailEnd/>
          </a:ln>
        </p:spPr>
        <p:txBody>
          <a:bodyPr/>
          <a:lstStyle/>
          <a:p>
            <a:endParaRPr lang="es-ES"/>
          </a:p>
        </p:txBody>
      </p:sp>
      <p:sp>
        <p:nvSpPr>
          <p:cNvPr id="13" name="AutoShape 11"/>
          <p:cNvSpPr>
            <a:spLocks noChangeArrowheads="1"/>
          </p:cNvSpPr>
          <p:nvPr/>
        </p:nvSpPr>
        <p:spPr bwMode="auto">
          <a:xfrm>
            <a:off x="6804248" y="3140968"/>
            <a:ext cx="506859" cy="288032"/>
          </a:xfrm>
          <a:prstGeom prst="leftRightArrow">
            <a:avLst>
              <a:gd name="adj1" fmla="val 50000"/>
              <a:gd name="adj2" fmla="val 43158"/>
            </a:avLst>
          </a:prstGeom>
          <a:solidFill>
            <a:srgbClr val="FF0000"/>
          </a:solidFill>
          <a:ln w="9525">
            <a:solidFill>
              <a:srgbClr val="000000"/>
            </a:solidFill>
            <a:miter lim="800000"/>
            <a:headEnd/>
            <a:tailEnd/>
          </a:ln>
        </p:spPr>
        <p:txBody>
          <a:bodyPr/>
          <a:lstStyle/>
          <a:p>
            <a:endParaRPr lang="es-ES"/>
          </a:p>
        </p:txBody>
      </p:sp>
      <p:sp>
        <p:nvSpPr>
          <p:cNvPr id="14" name="AutoShape 13"/>
          <p:cNvSpPr>
            <a:spLocks noChangeArrowheads="1"/>
          </p:cNvSpPr>
          <p:nvPr/>
        </p:nvSpPr>
        <p:spPr bwMode="auto">
          <a:xfrm>
            <a:off x="2285008" y="3356992"/>
            <a:ext cx="558800" cy="221272"/>
          </a:xfrm>
          <a:prstGeom prst="leftRightArrow">
            <a:avLst>
              <a:gd name="adj1" fmla="val 50000"/>
              <a:gd name="adj2" fmla="val 44277"/>
            </a:avLst>
          </a:prstGeom>
          <a:solidFill>
            <a:srgbClr val="FF0000"/>
          </a:solidFill>
          <a:ln w="9525">
            <a:solidFill>
              <a:srgbClr val="000000"/>
            </a:solidFill>
            <a:miter lim="800000"/>
            <a:headEnd/>
            <a:tailEnd/>
          </a:ln>
        </p:spPr>
        <p:txBody>
          <a:bodyPr/>
          <a:lstStyle/>
          <a:p>
            <a:endParaRPr lang="es-ES"/>
          </a:p>
        </p:txBody>
      </p:sp>
      <p:sp>
        <p:nvSpPr>
          <p:cNvPr id="15" name="AutoShape 4"/>
          <p:cNvSpPr>
            <a:spLocks noChangeArrowheads="1"/>
          </p:cNvSpPr>
          <p:nvPr/>
        </p:nvSpPr>
        <p:spPr bwMode="auto">
          <a:xfrm>
            <a:off x="2267745" y="2132856"/>
            <a:ext cx="576064" cy="216024"/>
          </a:xfrm>
          <a:prstGeom prst="leftRightArrow">
            <a:avLst>
              <a:gd name="adj1" fmla="val 50000"/>
              <a:gd name="adj2" fmla="val 51446"/>
            </a:avLst>
          </a:prstGeom>
          <a:solidFill>
            <a:srgbClr val="FF0000"/>
          </a:solidFill>
          <a:ln w="9525">
            <a:solidFill>
              <a:srgbClr val="000000"/>
            </a:solidFill>
            <a:miter lim="800000"/>
            <a:headEnd/>
            <a:tailEnd/>
          </a:ln>
        </p:spPr>
        <p:txBody>
          <a:bodyPr/>
          <a:lstStyle/>
          <a:p>
            <a:endParaRPr lang="es-ES"/>
          </a:p>
        </p:txBody>
      </p:sp>
      <p:sp>
        <p:nvSpPr>
          <p:cNvPr id="16" name="AutoShape 2"/>
          <p:cNvSpPr>
            <a:spLocks noChangeArrowheads="1"/>
          </p:cNvSpPr>
          <p:nvPr/>
        </p:nvSpPr>
        <p:spPr bwMode="auto">
          <a:xfrm>
            <a:off x="2283421" y="6088049"/>
            <a:ext cx="560387" cy="221271"/>
          </a:xfrm>
          <a:prstGeom prst="leftRightArrow">
            <a:avLst>
              <a:gd name="adj1" fmla="val 50000"/>
              <a:gd name="adj2" fmla="val 44403"/>
            </a:avLst>
          </a:prstGeom>
          <a:solidFill>
            <a:srgbClr val="FF0000"/>
          </a:solidFill>
          <a:ln w="9525">
            <a:solidFill>
              <a:srgbClr val="000000"/>
            </a:solidFill>
            <a:miter lim="800000"/>
            <a:headEnd/>
            <a:tailEnd/>
          </a:ln>
        </p:spPr>
        <p:txBody>
          <a:bodyPr/>
          <a:lstStyle/>
          <a:p>
            <a:endParaRPr lang="es-ES"/>
          </a:p>
        </p:txBody>
      </p:sp>
      <p:sp>
        <p:nvSpPr>
          <p:cNvPr id="17" name="AutoShape 9"/>
          <p:cNvSpPr>
            <a:spLocks noChangeArrowheads="1"/>
          </p:cNvSpPr>
          <p:nvPr/>
        </p:nvSpPr>
        <p:spPr bwMode="auto">
          <a:xfrm>
            <a:off x="1043608" y="2636912"/>
            <a:ext cx="216024" cy="337493"/>
          </a:xfrm>
          <a:prstGeom prst="upDownArrow">
            <a:avLst>
              <a:gd name="adj1" fmla="val 50000"/>
              <a:gd name="adj2" fmla="val 54921"/>
            </a:avLst>
          </a:prstGeom>
          <a:solidFill>
            <a:srgbClr val="FF0000"/>
          </a:solidFill>
          <a:ln w="9525">
            <a:solidFill>
              <a:srgbClr val="000000"/>
            </a:solidFill>
            <a:miter lim="800000"/>
            <a:headEnd/>
            <a:tailEnd/>
          </a:ln>
        </p:spPr>
        <p:txBody>
          <a:bodyPr/>
          <a:lstStyle/>
          <a:p>
            <a:endParaRPr lang="es-ES"/>
          </a:p>
        </p:txBody>
      </p:sp>
      <p:sp>
        <p:nvSpPr>
          <p:cNvPr id="18" name="AutoShape 7"/>
          <p:cNvSpPr>
            <a:spLocks noChangeArrowheads="1"/>
          </p:cNvSpPr>
          <p:nvPr/>
        </p:nvSpPr>
        <p:spPr bwMode="auto">
          <a:xfrm>
            <a:off x="3635896" y="4077072"/>
            <a:ext cx="200025" cy="539959"/>
          </a:xfrm>
          <a:prstGeom prst="upDownArrow">
            <a:avLst>
              <a:gd name="adj1" fmla="val 50000"/>
              <a:gd name="adj2" fmla="val 61587"/>
            </a:avLst>
          </a:prstGeom>
          <a:solidFill>
            <a:srgbClr val="FF0000"/>
          </a:solidFill>
          <a:ln w="9525">
            <a:solidFill>
              <a:srgbClr val="000000"/>
            </a:solidFill>
            <a:miter lim="800000"/>
            <a:headEnd/>
            <a:tailEnd/>
          </a:ln>
        </p:spPr>
        <p:txBody>
          <a:bodyPr/>
          <a:lstStyle/>
          <a:p>
            <a:endParaRPr lang="es-ES"/>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p:cNvSpPr>
          <p:nvPr/>
        </p:nvSpPr>
        <p:spPr bwMode="auto">
          <a:xfrm>
            <a:off x="251520" y="1700808"/>
            <a:ext cx="2736303" cy="1944216"/>
          </a:xfrm>
          <a:prstGeom prst="rect">
            <a:avLst/>
          </a:prstGeom>
          <a:solidFill>
            <a:srgbClr val="FF0000"/>
          </a:solidFill>
          <a:ln w="9525">
            <a:noFill/>
            <a:miter lim="800000"/>
            <a:headEnd/>
            <a:tailEnd/>
          </a:ln>
        </p:spPr>
        <p:txBody>
          <a:bodyPr anchor="ctr"/>
          <a:lstStyle/>
          <a:p>
            <a:pPr algn="ctr" eaLnBrk="0" hangingPunct="0"/>
            <a:r>
              <a:rPr lang="es-PE" sz="2400" b="1" dirty="0" smtClean="0">
                <a:solidFill>
                  <a:schemeClr val="bg1"/>
                </a:solidFill>
                <a:latin typeface="Arial Black" pitchFamily="34" charset="0"/>
              </a:rPr>
              <a:t>Perú</a:t>
            </a:r>
            <a:r>
              <a:rPr lang="es-PE" sz="2400" b="1" dirty="0">
                <a:solidFill>
                  <a:schemeClr val="bg1"/>
                </a:solidFill>
                <a:latin typeface="Arial Black" pitchFamily="34" charset="0"/>
              </a:rPr>
              <a:t>: Logística para la integración a los </a:t>
            </a:r>
            <a:r>
              <a:rPr lang="es-PE" sz="2400" b="1" dirty="0" smtClean="0">
                <a:solidFill>
                  <a:schemeClr val="bg1"/>
                </a:solidFill>
                <a:latin typeface="Arial Black" pitchFamily="34" charset="0"/>
              </a:rPr>
              <a:t>mercados</a:t>
            </a:r>
            <a:endParaRPr lang="es-ES" sz="2400" dirty="0">
              <a:latin typeface="Calibri" pitchFamily="34" charset="0"/>
            </a:endParaRPr>
          </a:p>
        </p:txBody>
      </p:sp>
      <p:pic>
        <p:nvPicPr>
          <p:cNvPr id="4" name="5 Imag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7863" y="908720"/>
            <a:ext cx="5040487" cy="5832648"/>
          </a:xfrm>
          <a:prstGeom prst="rect">
            <a:avLst/>
          </a:prstGeom>
          <a:noFill/>
          <a:ln w="9525">
            <a:solidFill>
              <a:srgbClr val="7030A0"/>
            </a:solidFill>
            <a:miter lim="800000"/>
            <a:headEnd/>
            <a:tailEnd/>
          </a:ln>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LUISA\AppData\Local\Microsoft\Windows\Temporary Internet Files\Low\Content.IE5\0EL7388G\JERARQUIZACION_DE_CIUDADES_PERU_-__BRASIL[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323975"/>
            <a:ext cx="8640960" cy="5345385"/>
          </a:xfrm>
          <a:prstGeom prst="rect">
            <a:avLst/>
          </a:prstGeom>
          <a:noFill/>
          <a:ln w="9525">
            <a:noFill/>
            <a:miter lim="800000"/>
            <a:headEnd/>
            <a:tailEnd/>
          </a:ln>
        </p:spPr>
      </p:pic>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1187624" y="1196752"/>
            <a:ext cx="6552728" cy="432048"/>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sz="2000" b="1" dirty="0" smtClean="0">
                <a:solidFill>
                  <a:schemeClr val="bg1"/>
                </a:solidFill>
                <a:latin typeface="+mj-lt"/>
                <a:ea typeface="+mj-ea"/>
                <a:cs typeface="+mj-cs"/>
              </a:rPr>
              <a:t>PATRON </a:t>
            </a:r>
            <a:r>
              <a:rPr lang="es-ES" sz="2000" b="1" dirty="0">
                <a:solidFill>
                  <a:schemeClr val="bg1"/>
                </a:solidFill>
                <a:latin typeface="+mj-lt"/>
                <a:ea typeface="+mj-ea"/>
                <a:cs typeface="+mj-cs"/>
              </a:rPr>
              <a:t>PRODUCTIVO </a:t>
            </a:r>
            <a:r>
              <a:rPr lang="es-ES" sz="2000" b="1" dirty="0" smtClean="0">
                <a:solidFill>
                  <a:schemeClr val="bg1"/>
                </a:solidFill>
                <a:latin typeface="+mj-lt"/>
                <a:ea typeface="+mj-ea"/>
                <a:cs typeface="+mj-cs"/>
              </a:rPr>
              <a:t>INDUSTRIAL</a:t>
            </a:r>
            <a:r>
              <a:rPr lang="es-ES" sz="1500" dirty="0" smtClean="0">
                <a:solidFill>
                  <a:schemeClr val="bg1"/>
                </a:solidFill>
                <a:latin typeface="+mj-lt"/>
                <a:ea typeface="+mj-ea"/>
                <a:cs typeface="+mj-cs"/>
              </a:rPr>
              <a:t> </a:t>
            </a:r>
            <a:r>
              <a:rPr lang="es-ES" sz="1500" dirty="0">
                <a:solidFill>
                  <a:schemeClr val="bg1"/>
                </a:solidFill>
                <a:latin typeface="+mj-lt"/>
                <a:ea typeface="+mj-ea"/>
                <a:cs typeface="+mj-cs"/>
              </a:rPr>
              <a:t/>
            </a:r>
            <a:br>
              <a:rPr lang="es-ES" sz="1500" dirty="0">
                <a:solidFill>
                  <a:schemeClr val="bg1"/>
                </a:solidFill>
                <a:latin typeface="+mj-lt"/>
                <a:ea typeface="+mj-ea"/>
                <a:cs typeface="+mj-cs"/>
              </a:rPr>
            </a:b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pic>
        <p:nvPicPr>
          <p:cNvPr id="4" name="Picture 3"/>
          <p:cNvPicPr>
            <a:picLocks noChangeAspect="1" noChangeArrowheads="1"/>
          </p:cNvPicPr>
          <p:nvPr/>
        </p:nvPicPr>
        <p:blipFill>
          <a:blip r:embed="rId2" cstate="print"/>
          <a:srcRect/>
          <a:stretch>
            <a:fillRect/>
          </a:stretch>
        </p:blipFill>
        <p:spPr bwMode="auto">
          <a:xfrm>
            <a:off x="333375" y="1765400"/>
            <a:ext cx="8477250" cy="5000625"/>
          </a:xfrm>
          <a:prstGeom prst="rect">
            <a:avLst/>
          </a:prstGeom>
          <a:noFill/>
          <a:ln w="9525">
            <a:noFill/>
            <a:miter lim="800000"/>
            <a:headEnd/>
            <a:tailEnd/>
          </a:ln>
        </p:spPr>
      </p:pic>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827584" y="1196752"/>
            <a:ext cx="7416824" cy="432048"/>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sz="2000" b="1" dirty="0" smtClean="0">
                <a:solidFill>
                  <a:schemeClr val="bg1"/>
                </a:solidFill>
                <a:latin typeface="+mj-lt"/>
                <a:ea typeface="+mj-ea"/>
                <a:cs typeface="+mj-cs"/>
              </a:rPr>
              <a:t>PATRON </a:t>
            </a:r>
            <a:r>
              <a:rPr lang="es-ES" sz="2000" b="1" dirty="0">
                <a:solidFill>
                  <a:schemeClr val="bg1"/>
                </a:solidFill>
                <a:latin typeface="+mj-lt"/>
                <a:ea typeface="+mj-ea"/>
                <a:cs typeface="+mj-cs"/>
              </a:rPr>
              <a:t>PRODUCTIVO </a:t>
            </a:r>
            <a:r>
              <a:rPr lang="es-ES" sz="2000" b="1" dirty="0" smtClean="0">
                <a:solidFill>
                  <a:schemeClr val="bg1"/>
                </a:solidFill>
                <a:latin typeface="+mj-lt"/>
                <a:ea typeface="+mj-ea"/>
                <a:cs typeface="+mj-cs"/>
              </a:rPr>
              <a:t>INDUSTRIAL</a:t>
            </a:r>
            <a:r>
              <a:rPr lang="es-ES" sz="1500" dirty="0" smtClean="0">
                <a:solidFill>
                  <a:schemeClr val="bg1"/>
                </a:solidFill>
                <a:latin typeface="+mj-lt"/>
                <a:ea typeface="+mj-ea"/>
                <a:cs typeface="+mj-cs"/>
              </a:rPr>
              <a:t> </a:t>
            </a:r>
            <a:r>
              <a:rPr lang="es-ES" sz="2000" b="1" dirty="0" smtClean="0">
                <a:solidFill>
                  <a:schemeClr val="bg1"/>
                </a:solidFill>
              </a:rPr>
              <a:t>DESCENTRALIZADO</a:t>
            </a:r>
            <a:r>
              <a:rPr lang="es-ES" sz="1500" dirty="0">
                <a:solidFill>
                  <a:schemeClr val="bg1"/>
                </a:solidFill>
                <a:latin typeface="+mj-lt"/>
                <a:ea typeface="+mj-ea"/>
                <a:cs typeface="+mj-cs"/>
              </a:rPr>
              <a:t/>
            </a:r>
            <a:br>
              <a:rPr lang="es-ES" sz="1500" dirty="0">
                <a:solidFill>
                  <a:schemeClr val="bg1"/>
                </a:solidFill>
                <a:latin typeface="+mj-lt"/>
                <a:ea typeface="+mj-ea"/>
                <a:cs typeface="+mj-cs"/>
              </a:rPr>
            </a:b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pic>
        <p:nvPicPr>
          <p:cNvPr id="5" name="Picture 3"/>
          <p:cNvPicPr>
            <a:picLocks noChangeAspect="1" noChangeArrowheads="1"/>
          </p:cNvPicPr>
          <p:nvPr/>
        </p:nvPicPr>
        <p:blipFill>
          <a:blip r:embed="rId2" cstate="print"/>
          <a:srcRect/>
          <a:stretch>
            <a:fillRect/>
          </a:stretch>
        </p:blipFill>
        <p:spPr bwMode="auto">
          <a:xfrm>
            <a:off x="323528" y="1844824"/>
            <a:ext cx="8477250" cy="4608512"/>
          </a:xfrm>
          <a:prstGeom prst="rect">
            <a:avLst/>
          </a:prstGeom>
          <a:noFill/>
          <a:ln w="9525">
            <a:noFill/>
            <a:miter lim="800000"/>
            <a:headEnd/>
            <a:tailEnd/>
          </a:ln>
        </p:spPr>
      </p:pic>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Rectángulo"/>
          <p:cNvSpPr/>
          <p:nvPr/>
        </p:nvSpPr>
        <p:spPr>
          <a:xfrm>
            <a:off x="142844" y="1071546"/>
            <a:ext cx="8858312" cy="564360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2532" name="1 Título"/>
          <p:cNvSpPr>
            <a:spLocks noGrp="1"/>
          </p:cNvSpPr>
          <p:nvPr>
            <p:ph type="title"/>
          </p:nvPr>
        </p:nvSpPr>
        <p:spPr>
          <a:xfrm>
            <a:off x="0" y="0"/>
            <a:ext cx="9144000" cy="980728"/>
          </a:xfrm>
          <a:solidFill>
            <a:srgbClr val="FF0000"/>
          </a:solidFill>
        </p:spPr>
        <p:txBody>
          <a:bodyPr>
            <a:normAutofit fontScale="90000"/>
          </a:bodyPr>
          <a:lstStyle/>
          <a:p>
            <a:r>
              <a:rPr lang="es-PE" sz="2700" b="1" dirty="0" smtClean="0">
                <a:solidFill>
                  <a:schemeClr val="bg1"/>
                </a:solidFill>
                <a:latin typeface="Arial Black" pitchFamily="34" charset="0"/>
                <a:cs typeface="Arial" charset="0"/>
              </a:rPr>
              <a:t/>
            </a:r>
            <a:br>
              <a:rPr lang="es-PE" sz="2700" b="1" dirty="0" smtClean="0">
                <a:solidFill>
                  <a:schemeClr val="bg1"/>
                </a:solidFill>
                <a:latin typeface="Arial Black" pitchFamily="34" charset="0"/>
                <a:cs typeface="Arial" charset="0"/>
              </a:rPr>
            </a:br>
            <a:r>
              <a:rPr lang="es-PE" sz="2700" b="1" dirty="0" smtClean="0">
                <a:solidFill>
                  <a:schemeClr val="bg1"/>
                </a:solidFill>
                <a:latin typeface="Arial Black" pitchFamily="34" charset="0"/>
                <a:cs typeface="Arial" charset="0"/>
              </a:rPr>
              <a:t>CONCEPCIÓN ESTRATÉGICA Y COMPONENTES     DEL PEDN AL 2021</a:t>
            </a:r>
            <a:r>
              <a:rPr lang="es-PE" sz="2400" b="1" dirty="0" smtClean="0">
                <a:solidFill>
                  <a:schemeClr val="bg1"/>
                </a:solidFill>
                <a:latin typeface="Arial Black" pitchFamily="34" charset="0"/>
                <a:cs typeface="Arial" charset="0"/>
              </a:rPr>
              <a:t/>
            </a:r>
            <a:br>
              <a:rPr lang="es-PE" sz="2400" b="1" dirty="0" smtClean="0">
                <a:solidFill>
                  <a:schemeClr val="bg1"/>
                </a:solidFill>
                <a:latin typeface="Arial Black" pitchFamily="34" charset="0"/>
                <a:cs typeface="Arial" charset="0"/>
              </a:rPr>
            </a:br>
            <a:endParaRPr lang="es-PE" sz="1300" b="1" dirty="0" smtClean="0">
              <a:solidFill>
                <a:schemeClr val="bg1"/>
              </a:solidFill>
              <a:latin typeface="Arial Black" pitchFamily="34" charset="0"/>
              <a:cs typeface="Arial" charset="0"/>
            </a:endParaRPr>
          </a:p>
        </p:txBody>
      </p:sp>
      <p:sp>
        <p:nvSpPr>
          <p:cNvPr id="39" name="38 Rectángulo redondeado"/>
          <p:cNvSpPr/>
          <p:nvPr/>
        </p:nvSpPr>
        <p:spPr>
          <a:xfrm>
            <a:off x="500034" y="1357298"/>
            <a:ext cx="8172000" cy="507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4" name="43 Rectángulo"/>
          <p:cNvSpPr/>
          <p:nvPr/>
        </p:nvSpPr>
        <p:spPr>
          <a:xfrm>
            <a:off x="1115616" y="2500306"/>
            <a:ext cx="1872208" cy="3672000"/>
          </a:xfrm>
          <a:prstGeom prst="rect">
            <a:avLst/>
          </a:prstGeom>
        </p:spPr>
        <p:style>
          <a:lnRef idx="0">
            <a:schemeClr val="accent1"/>
          </a:lnRef>
          <a:fillRef idx="3">
            <a:schemeClr val="accent1"/>
          </a:fillRef>
          <a:effectRef idx="3">
            <a:schemeClr val="accent1"/>
          </a:effectRef>
          <a:fontRef idx="minor">
            <a:schemeClr val="lt1"/>
          </a:fontRef>
        </p:style>
        <p:txBody>
          <a:bodyPr anchor="t" anchorCtr="0"/>
          <a:lstStyle/>
          <a:p>
            <a:pPr algn="ctr" fontAlgn="auto">
              <a:spcBef>
                <a:spcPts val="0"/>
              </a:spcBef>
              <a:spcAft>
                <a:spcPts val="0"/>
              </a:spcAft>
              <a:defRPr/>
            </a:pPr>
            <a:endParaRPr lang="es-PE" sz="1600" b="1" dirty="0" smtClean="0">
              <a:solidFill>
                <a:srgbClr val="FFFFFF"/>
              </a:solidFill>
              <a:latin typeface="Arial" charset="0"/>
              <a:cs typeface="Arial" charset="0"/>
            </a:endParaRPr>
          </a:p>
          <a:p>
            <a:pPr algn="ctr" fontAlgn="auto">
              <a:spcBef>
                <a:spcPts val="0"/>
              </a:spcBef>
              <a:spcAft>
                <a:spcPts val="0"/>
              </a:spcAft>
              <a:defRPr/>
            </a:pPr>
            <a:r>
              <a:rPr lang="es-PE" sz="1600" b="1" dirty="0" smtClean="0">
                <a:solidFill>
                  <a:srgbClr val="FFFFFF"/>
                </a:solidFill>
                <a:latin typeface="Arial" charset="0"/>
                <a:cs typeface="Arial" charset="0"/>
              </a:rPr>
              <a:t>3. </a:t>
            </a:r>
            <a:r>
              <a:rPr lang="es-PE" sz="1600" b="1" dirty="0" smtClean="0"/>
              <a:t>ESTADO NACIONAL  DE DERECHO, MOERNO, DESCENTRALIZADO Y  SIN CORRUPCIÓN AL SERVICIO DE LA CIUDADANÍA </a:t>
            </a:r>
            <a:endParaRPr lang="es-PE" sz="1600" b="1" dirty="0">
              <a:solidFill>
                <a:srgbClr val="FFFFFF"/>
              </a:solidFill>
              <a:latin typeface="Arial" charset="0"/>
              <a:cs typeface="Arial" charset="0"/>
            </a:endParaRPr>
          </a:p>
        </p:txBody>
      </p:sp>
      <p:sp>
        <p:nvSpPr>
          <p:cNvPr id="45" name="44 Rectángulo"/>
          <p:cNvSpPr/>
          <p:nvPr/>
        </p:nvSpPr>
        <p:spPr>
          <a:xfrm>
            <a:off x="6357950" y="2500306"/>
            <a:ext cx="1584000" cy="3672000"/>
          </a:xfrm>
          <a:prstGeom prst="rect">
            <a:avLst/>
          </a:prstGeom>
        </p:spPr>
        <p:style>
          <a:lnRef idx="0">
            <a:schemeClr val="accent1"/>
          </a:lnRef>
          <a:fillRef idx="3">
            <a:schemeClr val="accent1"/>
          </a:fillRef>
          <a:effectRef idx="3">
            <a:schemeClr val="accent1"/>
          </a:effectRef>
          <a:fontRef idx="minor">
            <a:schemeClr val="lt1"/>
          </a:fontRef>
        </p:style>
        <p:txBody>
          <a:bodyPr anchor="t" anchorCtr="0"/>
          <a:lstStyle/>
          <a:p>
            <a:pPr algn="ctr" fontAlgn="auto">
              <a:spcBef>
                <a:spcPts val="0"/>
              </a:spcBef>
              <a:spcAft>
                <a:spcPts val="0"/>
              </a:spcAft>
              <a:defRPr/>
            </a:pPr>
            <a:endParaRPr lang="es-PE" sz="1600" b="1" dirty="0" smtClean="0">
              <a:solidFill>
                <a:srgbClr val="FFFFFF"/>
              </a:solidFill>
              <a:effectLst>
                <a:outerShdw blurRad="38100" dist="38100" dir="2700000" algn="tl">
                  <a:srgbClr val="000000"/>
                </a:outerShdw>
              </a:effectLst>
              <a:latin typeface="Arial" charset="0"/>
              <a:cs typeface="Arial" charset="0"/>
            </a:endParaRPr>
          </a:p>
          <a:p>
            <a:pPr algn="ctr" fontAlgn="auto">
              <a:spcBef>
                <a:spcPts val="0"/>
              </a:spcBef>
              <a:spcAft>
                <a:spcPts val="0"/>
              </a:spcAft>
              <a:defRPr/>
            </a:pPr>
            <a:endParaRPr lang="es-PE" sz="1600" b="1" dirty="0" smtClean="0">
              <a:solidFill>
                <a:srgbClr val="FFFFFF"/>
              </a:solidFill>
              <a:effectLst>
                <a:outerShdw blurRad="38100" dist="38100" dir="2700000" algn="tl">
                  <a:srgbClr val="000000"/>
                </a:outerShdw>
              </a:effectLst>
              <a:latin typeface="Arial" charset="0"/>
              <a:cs typeface="Arial" charset="0"/>
            </a:endParaRPr>
          </a:p>
          <a:p>
            <a:pPr algn="ctr" fontAlgn="auto">
              <a:spcBef>
                <a:spcPts val="0"/>
              </a:spcBef>
              <a:spcAft>
                <a:spcPts val="0"/>
              </a:spcAft>
              <a:defRPr/>
            </a:pPr>
            <a:r>
              <a:rPr lang="es-PE" sz="1600" b="1" dirty="0" smtClean="0">
                <a:solidFill>
                  <a:srgbClr val="FFFFFF"/>
                </a:solidFill>
                <a:effectLst>
                  <a:outerShdw blurRad="38100" dist="38100" dir="2700000" algn="tl">
                    <a:srgbClr val="000000"/>
                  </a:outerShdw>
                </a:effectLst>
                <a:latin typeface="Arial" charset="0"/>
                <a:cs typeface="Arial" charset="0"/>
              </a:rPr>
              <a:t>4. ECONOMÍA COMPETITIVA CON TRABAJO DECENTE</a:t>
            </a:r>
            <a:endParaRPr lang="es-PE" sz="1600" b="1" dirty="0">
              <a:solidFill>
                <a:srgbClr val="FFFFFF"/>
              </a:solidFill>
              <a:effectLst>
                <a:outerShdw blurRad="38100" dist="38100" dir="2700000" algn="tl">
                  <a:srgbClr val="000000"/>
                </a:outerShdw>
              </a:effectLst>
              <a:latin typeface="Arial" charset="0"/>
              <a:cs typeface="Arial" charset="0"/>
            </a:endParaRPr>
          </a:p>
        </p:txBody>
      </p:sp>
      <p:sp>
        <p:nvSpPr>
          <p:cNvPr id="63" name="62 Trapecio"/>
          <p:cNvSpPr/>
          <p:nvPr/>
        </p:nvSpPr>
        <p:spPr>
          <a:xfrm>
            <a:off x="1428728" y="4857760"/>
            <a:ext cx="6311624" cy="371440"/>
          </a:xfrm>
          <a:prstGeom prst="trapezoid">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effectLst>
            <a:outerShdw blurRad="40005" dist="22860" dir="5400000" algn="ctr" rotWithShape="0">
              <a:srgbClr val="000000">
                <a:alpha val="35000"/>
              </a:srgbClr>
            </a:outerShdw>
          </a:effectLst>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s-PE" sz="1000" b="1" dirty="0" smtClean="0">
                <a:solidFill>
                  <a:srgbClr val="FFFFFF"/>
                </a:solidFill>
                <a:latin typeface="Arial" charset="0"/>
                <a:cs typeface="Arial" charset="0"/>
              </a:rPr>
              <a:t>5. </a:t>
            </a:r>
            <a:r>
              <a:rPr lang="es-PE" sz="1000" b="1" dirty="0" smtClean="0"/>
              <a:t>INTEGRACIÓN NACIONAL Y DESARROLLO TERRITORIAL </a:t>
            </a:r>
            <a:r>
              <a:rPr lang="es-PE" sz="1000" b="1" dirty="0" smtClean="0">
                <a:effectLst>
                  <a:outerShdw blurRad="38100" dist="38100" dir="2700000" algn="tl">
                    <a:srgbClr val="000000">
                      <a:alpha val="43137"/>
                    </a:srgbClr>
                  </a:outerShdw>
                </a:effectLst>
              </a:rPr>
              <a:t>EQUILIBRADO</a:t>
            </a:r>
            <a:r>
              <a:rPr lang="es-PE" sz="1000" b="1" dirty="0" smtClean="0"/>
              <a:t> CON INFRAESTRUCTURA  ADECUADA</a:t>
            </a:r>
            <a:endParaRPr lang="es-PE" sz="1000" b="1" dirty="0">
              <a:solidFill>
                <a:srgbClr val="FFFFFF"/>
              </a:solidFill>
              <a:latin typeface="Arial" charset="0"/>
              <a:cs typeface="Arial" charset="0"/>
            </a:endParaRPr>
          </a:p>
        </p:txBody>
      </p:sp>
      <p:sp>
        <p:nvSpPr>
          <p:cNvPr id="64" name="63 Trapecio"/>
          <p:cNvSpPr/>
          <p:nvPr/>
        </p:nvSpPr>
        <p:spPr>
          <a:xfrm>
            <a:off x="1357290" y="5357826"/>
            <a:ext cx="6480000" cy="288000"/>
          </a:xfrm>
          <a:prstGeom prst="trapezoid">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effectLst>
            <a:outerShdw blurRad="40005" dist="22860" dir="5400000" algn="ctr" rotWithShape="0">
              <a:srgbClr val="000000">
                <a:alpha val="35000"/>
              </a:srgbClr>
            </a:outerShdw>
          </a:effectLst>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smtClean="0">
                <a:solidFill>
                  <a:srgbClr val="FFFFFF"/>
                </a:solidFill>
                <a:effectLst>
                  <a:outerShdw blurRad="38100" dist="38100" dir="2700000" algn="tl">
                    <a:srgbClr val="000000"/>
                  </a:outerShdw>
                </a:effectLst>
                <a:latin typeface="Arial" charset="0"/>
                <a:cs typeface="Arial" charset="0"/>
              </a:rPr>
              <a:t>6.  SISTEMA CONSOLIDADO  DE CIENCIA, TECNOLOGÍA E INNOVACIÓN</a:t>
            </a:r>
            <a:endParaRPr lang="es-PE" sz="1200" dirty="0"/>
          </a:p>
        </p:txBody>
      </p:sp>
      <p:sp>
        <p:nvSpPr>
          <p:cNvPr id="67" name="66 Trapecio"/>
          <p:cNvSpPr/>
          <p:nvPr/>
        </p:nvSpPr>
        <p:spPr>
          <a:xfrm>
            <a:off x="1214414" y="5857892"/>
            <a:ext cx="6715172" cy="324000"/>
          </a:xfrm>
          <a:prstGeom prst="trapezoid">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effectLst>
            <a:outerShdw blurRad="40005" dist="22860" dir="5400000" algn="ctr" rotWithShape="0">
              <a:srgbClr val="000000">
                <a:alpha val="35000"/>
              </a:srgbClr>
            </a:outerShdw>
          </a:effectLst>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smtClean="0">
                <a:solidFill>
                  <a:srgbClr val="FFFFFF"/>
                </a:solidFill>
                <a:effectLst>
                  <a:outerShdw blurRad="38100" dist="38100" dir="2700000" algn="tl">
                    <a:srgbClr val="000000"/>
                  </a:outerShdw>
                </a:effectLst>
                <a:latin typeface="Arial" charset="0"/>
                <a:cs typeface="Arial" charset="0"/>
              </a:rPr>
              <a:t>7. AMBIENTE SOSTENIBLE Y RECURSOS NATURALES AL SERVICIO DE LA NACIÓN</a:t>
            </a:r>
            <a:endParaRPr lang="es-PE" b="1" dirty="0" smtClean="0">
              <a:solidFill>
                <a:srgbClr val="FFFFFF"/>
              </a:solidFill>
              <a:effectLst>
                <a:outerShdw blurRad="38100" dist="38100" dir="2700000" algn="tl">
                  <a:srgbClr val="000000"/>
                </a:outerShdw>
              </a:effectLst>
              <a:latin typeface="Arial" charset="0"/>
              <a:cs typeface="Arial" charset="0"/>
            </a:endParaRPr>
          </a:p>
        </p:txBody>
      </p:sp>
      <p:cxnSp>
        <p:nvCxnSpPr>
          <p:cNvPr id="73" name="72 Conector recto de flecha"/>
          <p:cNvCxnSpPr/>
          <p:nvPr/>
        </p:nvCxnSpPr>
        <p:spPr>
          <a:xfrm rot="16200000" flipV="1">
            <a:off x="1928243" y="2357981"/>
            <a:ext cx="144000" cy="22"/>
          </a:xfrm>
          <a:prstGeom prst="straightConnector1">
            <a:avLst/>
          </a:prstGeom>
          <a:ln w="19050">
            <a:tailEnd type="arrow"/>
          </a:ln>
        </p:spPr>
        <p:style>
          <a:lnRef idx="3">
            <a:schemeClr val="dk1"/>
          </a:lnRef>
          <a:fillRef idx="0">
            <a:schemeClr val="dk1"/>
          </a:fillRef>
          <a:effectRef idx="2">
            <a:schemeClr val="dk1"/>
          </a:effectRef>
          <a:fontRef idx="minor">
            <a:schemeClr val="tx1"/>
          </a:fontRef>
        </p:style>
      </p:cxnSp>
      <p:cxnSp>
        <p:nvCxnSpPr>
          <p:cNvPr id="74" name="73 Conector recto de flecha"/>
          <p:cNvCxnSpPr/>
          <p:nvPr/>
        </p:nvCxnSpPr>
        <p:spPr>
          <a:xfrm rot="16200000" flipV="1">
            <a:off x="6928892" y="2357992"/>
            <a:ext cx="144000" cy="0"/>
          </a:xfrm>
          <a:prstGeom prst="straightConnector1">
            <a:avLst/>
          </a:prstGeom>
          <a:ln w="19050">
            <a:tailEnd type="arrow"/>
          </a:ln>
        </p:spPr>
        <p:style>
          <a:lnRef idx="3">
            <a:schemeClr val="dk1"/>
          </a:lnRef>
          <a:fillRef idx="0">
            <a:schemeClr val="dk1"/>
          </a:fillRef>
          <a:effectRef idx="2">
            <a:schemeClr val="dk1"/>
          </a:effectRef>
          <a:fontRef idx="minor">
            <a:schemeClr val="tx1"/>
          </a:fontRef>
        </p:style>
      </p:cxnSp>
      <p:cxnSp>
        <p:nvCxnSpPr>
          <p:cNvPr id="75" name="74 Conector recto de flecha"/>
          <p:cNvCxnSpPr/>
          <p:nvPr/>
        </p:nvCxnSpPr>
        <p:spPr>
          <a:xfrm rot="16200000" flipV="1">
            <a:off x="4427444" y="4573688"/>
            <a:ext cx="432000" cy="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2" name="81 Conector recto de flecha"/>
          <p:cNvCxnSpPr>
            <a:cxnSpLocks/>
          </p:cNvCxnSpPr>
          <p:nvPr/>
        </p:nvCxnSpPr>
        <p:spPr>
          <a:xfrm rot="5400000" flipH="1" flipV="1">
            <a:off x="6892892" y="5751578"/>
            <a:ext cx="216000" cy="0"/>
          </a:xfrm>
          <a:prstGeom prst="straightConnector1">
            <a:avLst/>
          </a:prstGeom>
          <a:ln w="15875">
            <a:headEnd type="arrow"/>
            <a:tailEnd type="arrow"/>
          </a:ln>
        </p:spPr>
        <p:style>
          <a:lnRef idx="3">
            <a:schemeClr val="dk1"/>
          </a:lnRef>
          <a:fillRef idx="0">
            <a:schemeClr val="dk1"/>
          </a:fillRef>
          <a:effectRef idx="2">
            <a:schemeClr val="dk1"/>
          </a:effectRef>
          <a:fontRef idx="minor">
            <a:schemeClr val="tx1"/>
          </a:fontRef>
        </p:style>
      </p:cxnSp>
      <p:cxnSp>
        <p:nvCxnSpPr>
          <p:cNvPr id="83" name="82 Conector recto de flecha"/>
          <p:cNvCxnSpPr/>
          <p:nvPr/>
        </p:nvCxnSpPr>
        <p:spPr>
          <a:xfrm rot="21600000" flipV="1">
            <a:off x="2786050" y="4000504"/>
            <a:ext cx="540000" cy="2"/>
          </a:xfrm>
          <a:prstGeom prst="straightConnector1">
            <a:avLst/>
          </a:prstGeom>
          <a:ln>
            <a:solidFill>
              <a:srgbClr val="A50021"/>
            </a:solidFill>
            <a:tailEnd type="arrow"/>
          </a:ln>
        </p:spPr>
        <p:style>
          <a:lnRef idx="3">
            <a:schemeClr val="accent2"/>
          </a:lnRef>
          <a:fillRef idx="0">
            <a:schemeClr val="accent2"/>
          </a:fillRef>
          <a:effectRef idx="2">
            <a:schemeClr val="accent2"/>
          </a:effectRef>
          <a:fontRef idx="minor">
            <a:schemeClr val="tx1"/>
          </a:fontRef>
        </p:style>
      </p:cxnSp>
      <p:cxnSp>
        <p:nvCxnSpPr>
          <p:cNvPr id="84" name="83 Conector recto de flecha"/>
          <p:cNvCxnSpPr/>
          <p:nvPr/>
        </p:nvCxnSpPr>
        <p:spPr>
          <a:xfrm rot="21600000" flipV="1">
            <a:off x="5786446" y="4000504"/>
            <a:ext cx="540000" cy="2"/>
          </a:xfrm>
          <a:prstGeom prst="straightConnector1">
            <a:avLst/>
          </a:prstGeom>
          <a:ln>
            <a:solidFill>
              <a:srgbClr val="A50021"/>
            </a:solidFill>
            <a:tailEnd type="arrow"/>
          </a:ln>
        </p:spPr>
        <p:style>
          <a:lnRef idx="3">
            <a:schemeClr val="accent2"/>
          </a:lnRef>
          <a:fillRef idx="0">
            <a:schemeClr val="accent2"/>
          </a:fillRef>
          <a:effectRef idx="2">
            <a:schemeClr val="accent2"/>
          </a:effectRef>
          <a:fontRef idx="minor">
            <a:schemeClr val="tx1"/>
          </a:fontRef>
        </p:style>
      </p:cxnSp>
      <p:cxnSp>
        <p:nvCxnSpPr>
          <p:cNvPr id="85" name="84 Conector recto de flecha"/>
          <p:cNvCxnSpPr/>
          <p:nvPr/>
        </p:nvCxnSpPr>
        <p:spPr>
          <a:xfrm rot="10800000">
            <a:off x="5786446" y="3429000"/>
            <a:ext cx="540000" cy="1588"/>
          </a:xfrm>
          <a:prstGeom prst="straightConnector1">
            <a:avLst/>
          </a:prstGeom>
          <a:ln>
            <a:solidFill>
              <a:srgbClr val="A50021"/>
            </a:solidFill>
            <a:tailEnd type="arrow"/>
          </a:ln>
        </p:spPr>
        <p:style>
          <a:lnRef idx="3">
            <a:schemeClr val="accent2"/>
          </a:lnRef>
          <a:fillRef idx="0">
            <a:schemeClr val="accent2"/>
          </a:fillRef>
          <a:effectRef idx="2">
            <a:schemeClr val="accent2"/>
          </a:effectRef>
          <a:fontRef idx="minor">
            <a:schemeClr val="tx1"/>
          </a:fontRef>
        </p:style>
      </p:cxnSp>
      <p:cxnSp>
        <p:nvCxnSpPr>
          <p:cNvPr id="86" name="85 Conector recto de flecha"/>
          <p:cNvCxnSpPr/>
          <p:nvPr/>
        </p:nvCxnSpPr>
        <p:spPr>
          <a:xfrm rot="10800000">
            <a:off x="2820926" y="3429000"/>
            <a:ext cx="540000" cy="1588"/>
          </a:xfrm>
          <a:prstGeom prst="straightConnector1">
            <a:avLst/>
          </a:prstGeom>
          <a:ln>
            <a:solidFill>
              <a:srgbClr val="A50021"/>
            </a:solidFill>
            <a:tailEnd type="arrow"/>
          </a:ln>
        </p:spPr>
        <p:style>
          <a:lnRef idx="3">
            <a:schemeClr val="accent2"/>
          </a:lnRef>
          <a:fillRef idx="0">
            <a:schemeClr val="accent2"/>
          </a:fillRef>
          <a:effectRef idx="2">
            <a:schemeClr val="accent2"/>
          </a:effectRef>
          <a:fontRef idx="minor">
            <a:schemeClr val="tx1"/>
          </a:fontRef>
        </p:style>
      </p:cxnSp>
      <p:cxnSp>
        <p:nvCxnSpPr>
          <p:cNvPr id="87" name="86 Conector recto de flecha"/>
          <p:cNvCxnSpPr/>
          <p:nvPr/>
        </p:nvCxnSpPr>
        <p:spPr>
          <a:xfrm>
            <a:off x="2786050" y="3714752"/>
            <a:ext cx="3528000" cy="1588"/>
          </a:xfrm>
          <a:prstGeom prst="straightConnector1">
            <a:avLst/>
          </a:prstGeom>
          <a:ln>
            <a:solidFill>
              <a:srgbClr val="A50021"/>
            </a:solidFill>
            <a:tailEnd type="arrow"/>
          </a:ln>
        </p:spPr>
        <p:style>
          <a:lnRef idx="3">
            <a:schemeClr val="accent2"/>
          </a:lnRef>
          <a:fillRef idx="0">
            <a:schemeClr val="accent2"/>
          </a:fillRef>
          <a:effectRef idx="2">
            <a:schemeClr val="accent2"/>
          </a:effectRef>
          <a:fontRef idx="minor">
            <a:schemeClr val="tx1"/>
          </a:fontRef>
        </p:style>
      </p:cxnSp>
      <p:sp>
        <p:nvSpPr>
          <p:cNvPr id="46" name="45 Rectángulo"/>
          <p:cNvSpPr/>
          <p:nvPr/>
        </p:nvSpPr>
        <p:spPr>
          <a:xfrm>
            <a:off x="3286116" y="3071810"/>
            <a:ext cx="2571768" cy="135732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lvl="0" algn="ctr">
              <a:defRPr/>
            </a:pPr>
            <a:r>
              <a:rPr lang="es-PE" sz="1600" b="1" dirty="0" smtClean="0">
                <a:effectLst>
                  <a:outerShdw blurRad="38100" dist="38100" dir="2700000" algn="tl">
                    <a:srgbClr val="000000">
                      <a:alpha val="43137"/>
                    </a:srgbClr>
                  </a:outerShdw>
                </a:effectLst>
                <a:latin typeface="Arial" pitchFamily="34" charset="0"/>
                <a:cs typeface="Arial" pitchFamily="34" charset="0"/>
              </a:rPr>
              <a:t>2. </a:t>
            </a:r>
            <a:r>
              <a:rPr lang="es-PE" sz="16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INCLUSIÓN EFECTIVA Y REDUCCIÓN DE LAS DESIGUALDADES</a:t>
            </a:r>
            <a:endParaRPr lang="es-ES" sz="1600"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88" name="87 Flecha curvada hacia la derecha"/>
          <p:cNvSpPr/>
          <p:nvPr/>
        </p:nvSpPr>
        <p:spPr>
          <a:xfrm rot="11880000" flipV="1">
            <a:off x="7776020" y="4164741"/>
            <a:ext cx="280800" cy="900000"/>
          </a:xfrm>
          <a:prstGeom prst="curved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9" name="88 Flecha curvada hacia la izquierda"/>
          <p:cNvSpPr/>
          <p:nvPr/>
        </p:nvSpPr>
        <p:spPr>
          <a:xfrm rot="9660000" flipV="1">
            <a:off x="1067519" y="4236012"/>
            <a:ext cx="280800" cy="900000"/>
          </a:xfrm>
          <a:prstGeom prst="curvedLeftArrow">
            <a:avLst>
              <a:gd name="adj1" fmla="val 25000"/>
              <a:gd name="adj2" fmla="val 61378"/>
              <a:gd name="adj3" fmla="val 2500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0" name="29 Flecha curvada hacia la izquierda"/>
          <p:cNvSpPr/>
          <p:nvPr/>
        </p:nvSpPr>
        <p:spPr>
          <a:xfrm rot="10680000" flipV="1">
            <a:off x="928662" y="4714884"/>
            <a:ext cx="306000" cy="1224000"/>
          </a:xfrm>
          <a:prstGeom prst="curvedLeftArrow">
            <a:avLst>
              <a:gd name="adj1" fmla="val 25000"/>
              <a:gd name="adj2" fmla="val 61378"/>
              <a:gd name="adj3" fmla="val 2500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1" name="30 Flecha curvada hacia la derecha"/>
          <p:cNvSpPr/>
          <p:nvPr/>
        </p:nvSpPr>
        <p:spPr>
          <a:xfrm rot="11220000" flipV="1">
            <a:off x="7866314" y="4524859"/>
            <a:ext cx="288000" cy="1018856"/>
          </a:xfrm>
          <a:prstGeom prst="curved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2" name="31 Flecha curvada hacia la derecha"/>
          <p:cNvSpPr/>
          <p:nvPr/>
        </p:nvSpPr>
        <p:spPr>
          <a:xfrm rot="10860000" flipV="1">
            <a:off x="7911629" y="4712661"/>
            <a:ext cx="306000" cy="1224000"/>
          </a:xfrm>
          <a:prstGeom prst="curvedRightArrow">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3" name="32 Flecha curvada hacia la izquierda"/>
          <p:cNvSpPr/>
          <p:nvPr/>
        </p:nvSpPr>
        <p:spPr>
          <a:xfrm rot="10380000" flipV="1">
            <a:off x="989669" y="4514322"/>
            <a:ext cx="288000" cy="1018800"/>
          </a:xfrm>
          <a:prstGeom prst="curvedLeftArrow">
            <a:avLst>
              <a:gd name="adj1" fmla="val 25000"/>
              <a:gd name="adj2" fmla="val 61378"/>
              <a:gd name="adj3" fmla="val 2500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35" name="34 Conector recto de flecha"/>
          <p:cNvCxnSpPr/>
          <p:nvPr/>
        </p:nvCxnSpPr>
        <p:spPr>
          <a:xfrm rot="16200000" flipV="1">
            <a:off x="6910892" y="5233512"/>
            <a:ext cx="180000" cy="0"/>
          </a:xfrm>
          <a:prstGeom prst="straightConnector1">
            <a:avLst/>
          </a:prstGeom>
          <a:ln w="19050">
            <a:tailEnd type="arrow"/>
          </a:ln>
        </p:spPr>
        <p:style>
          <a:lnRef idx="3">
            <a:schemeClr val="dk1"/>
          </a:lnRef>
          <a:fillRef idx="0">
            <a:schemeClr val="dk1"/>
          </a:fillRef>
          <a:effectRef idx="2">
            <a:schemeClr val="dk1"/>
          </a:effectRef>
          <a:fontRef idx="minor">
            <a:schemeClr val="tx1"/>
          </a:fontRef>
        </p:style>
      </p:cxnSp>
      <p:cxnSp>
        <p:nvCxnSpPr>
          <p:cNvPr id="36" name="35 Conector recto de flecha"/>
          <p:cNvCxnSpPr/>
          <p:nvPr/>
        </p:nvCxnSpPr>
        <p:spPr>
          <a:xfrm rot="16200000" flipV="1">
            <a:off x="2124546" y="5233512"/>
            <a:ext cx="180000" cy="0"/>
          </a:xfrm>
          <a:prstGeom prst="straightConnector1">
            <a:avLst/>
          </a:prstGeom>
          <a:ln w="19050">
            <a:tailEnd type="arrow"/>
          </a:ln>
        </p:spPr>
        <p:style>
          <a:lnRef idx="3">
            <a:schemeClr val="dk1"/>
          </a:lnRef>
          <a:fillRef idx="0">
            <a:schemeClr val="dk1"/>
          </a:fillRef>
          <a:effectRef idx="2">
            <a:schemeClr val="dk1"/>
          </a:effectRef>
          <a:fontRef idx="minor">
            <a:schemeClr val="tx1"/>
          </a:fontRef>
        </p:style>
      </p:cxnSp>
      <p:cxnSp>
        <p:nvCxnSpPr>
          <p:cNvPr id="37" name="36 Conector recto de flecha"/>
          <p:cNvCxnSpPr>
            <a:cxnSpLocks/>
          </p:cNvCxnSpPr>
          <p:nvPr/>
        </p:nvCxnSpPr>
        <p:spPr>
          <a:xfrm rot="5400000" flipH="1" flipV="1">
            <a:off x="2106546" y="5751578"/>
            <a:ext cx="216000" cy="0"/>
          </a:xfrm>
          <a:prstGeom prst="straightConnector1">
            <a:avLst/>
          </a:prstGeom>
          <a:ln w="15875">
            <a:headEnd type="arrow"/>
            <a:tailEnd type="arrow"/>
          </a:ln>
        </p:spPr>
        <p:style>
          <a:lnRef idx="3">
            <a:schemeClr val="dk1"/>
          </a:lnRef>
          <a:fillRef idx="0">
            <a:schemeClr val="dk1"/>
          </a:fillRef>
          <a:effectRef idx="2">
            <a:schemeClr val="dk1"/>
          </a:effectRef>
          <a:fontRef idx="minor">
            <a:schemeClr val="tx1"/>
          </a:fontRef>
        </p:style>
      </p:cxnSp>
      <p:cxnSp>
        <p:nvCxnSpPr>
          <p:cNvPr id="38" name="37 Conector recto de flecha"/>
          <p:cNvCxnSpPr>
            <a:cxnSpLocks/>
          </p:cNvCxnSpPr>
          <p:nvPr/>
        </p:nvCxnSpPr>
        <p:spPr>
          <a:xfrm rot="5400000" flipH="1" flipV="1">
            <a:off x="4535438" y="5751578"/>
            <a:ext cx="216000" cy="0"/>
          </a:xfrm>
          <a:prstGeom prst="straightConnector1">
            <a:avLst/>
          </a:prstGeom>
          <a:ln w="15875">
            <a:headEnd type="arrow"/>
            <a:tailEnd type="arrow"/>
          </a:ln>
        </p:spPr>
        <p:style>
          <a:lnRef idx="3">
            <a:schemeClr val="dk1"/>
          </a:lnRef>
          <a:fillRef idx="0">
            <a:schemeClr val="dk1"/>
          </a:fillRef>
          <a:effectRef idx="2">
            <a:schemeClr val="dk1"/>
          </a:effectRef>
          <a:fontRef idx="minor">
            <a:schemeClr val="tx1"/>
          </a:fontRef>
        </p:style>
      </p:cxnSp>
      <p:cxnSp>
        <p:nvCxnSpPr>
          <p:cNvPr id="40" name="39 Conector recto de flecha"/>
          <p:cNvCxnSpPr>
            <a:cxnSpLocks/>
          </p:cNvCxnSpPr>
          <p:nvPr/>
        </p:nvCxnSpPr>
        <p:spPr>
          <a:xfrm rot="5400000" flipH="1" flipV="1">
            <a:off x="4535438" y="5251512"/>
            <a:ext cx="216000" cy="0"/>
          </a:xfrm>
          <a:prstGeom prst="straightConnector1">
            <a:avLst/>
          </a:prstGeom>
          <a:ln w="15875">
            <a:headEnd type="arrow"/>
            <a:tailEnd type="arrow"/>
          </a:ln>
        </p:spPr>
        <p:style>
          <a:lnRef idx="3">
            <a:schemeClr val="dk1"/>
          </a:lnRef>
          <a:fillRef idx="0">
            <a:schemeClr val="dk1"/>
          </a:fillRef>
          <a:effectRef idx="2">
            <a:schemeClr val="dk1"/>
          </a:effectRef>
          <a:fontRef idx="minor">
            <a:schemeClr val="tx1"/>
          </a:fontRef>
        </p:style>
      </p:cxnSp>
      <p:cxnSp>
        <p:nvCxnSpPr>
          <p:cNvPr id="48" name="47 Conector recto de flecha"/>
          <p:cNvCxnSpPr>
            <a:cxnSpLocks/>
          </p:cNvCxnSpPr>
          <p:nvPr/>
        </p:nvCxnSpPr>
        <p:spPr>
          <a:xfrm rot="5400000" flipH="1" flipV="1">
            <a:off x="5070380" y="4645132"/>
            <a:ext cx="432000" cy="0"/>
          </a:xfrm>
          <a:prstGeom prst="straightConnector1">
            <a:avLst/>
          </a:prstGeom>
          <a:ln w="25400">
            <a:solidFill>
              <a:srgbClr val="0000B4"/>
            </a:solidFill>
            <a:headEnd type="arrow"/>
            <a:tailEnd type="arrow"/>
          </a:ln>
        </p:spPr>
        <p:style>
          <a:lnRef idx="3">
            <a:schemeClr val="dk1"/>
          </a:lnRef>
          <a:fillRef idx="0">
            <a:schemeClr val="dk1"/>
          </a:fillRef>
          <a:effectRef idx="2">
            <a:schemeClr val="dk1"/>
          </a:effectRef>
          <a:fontRef idx="minor">
            <a:schemeClr val="tx1"/>
          </a:fontRef>
        </p:style>
      </p:cxnSp>
      <p:cxnSp>
        <p:nvCxnSpPr>
          <p:cNvPr id="51" name="50 Conector recto de flecha"/>
          <p:cNvCxnSpPr/>
          <p:nvPr/>
        </p:nvCxnSpPr>
        <p:spPr>
          <a:xfrm rot="5400000" flipV="1">
            <a:off x="6571702" y="2357992"/>
            <a:ext cx="144000" cy="0"/>
          </a:xfrm>
          <a:prstGeom prst="straightConnector1">
            <a:avLst/>
          </a:prstGeom>
          <a:ln w="19050">
            <a:solidFill>
              <a:srgbClr val="0000B4"/>
            </a:solidFill>
            <a:tailEnd type="arrow"/>
          </a:ln>
        </p:spPr>
        <p:style>
          <a:lnRef idx="3">
            <a:schemeClr val="dk1"/>
          </a:lnRef>
          <a:fillRef idx="0">
            <a:schemeClr val="dk1"/>
          </a:fillRef>
          <a:effectRef idx="2">
            <a:schemeClr val="dk1"/>
          </a:effectRef>
          <a:fontRef idx="minor">
            <a:schemeClr val="tx1"/>
          </a:fontRef>
        </p:style>
      </p:cxnSp>
      <p:cxnSp>
        <p:nvCxnSpPr>
          <p:cNvPr id="52" name="51 Conector recto de flecha"/>
          <p:cNvCxnSpPr/>
          <p:nvPr/>
        </p:nvCxnSpPr>
        <p:spPr>
          <a:xfrm rot="5400000" flipV="1">
            <a:off x="2499736" y="2357992"/>
            <a:ext cx="144000" cy="0"/>
          </a:xfrm>
          <a:prstGeom prst="straightConnector1">
            <a:avLst/>
          </a:prstGeom>
          <a:ln w="19050">
            <a:solidFill>
              <a:srgbClr val="0000B4"/>
            </a:solidFill>
            <a:tailEnd type="arrow"/>
          </a:ln>
        </p:spPr>
        <p:style>
          <a:lnRef idx="3">
            <a:schemeClr val="dk1"/>
          </a:lnRef>
          <a:fillRef idx="0">
            <a:schemeClr val="dk1"/>
          </a:fillRef>
          <a:effectRef idx="2">
            <a:schemeClr val="dk1"/>
          </a:effectRef>
          <a:fontRef idx="minor">
            <a:schemeClr val="tx1"/>
          </a:fontRef>
        </p:style>
      </p:cxnSp>
      <p:cxnSp>
        <p:nvCxnSpPr>
          <p:cNvPr id="70" name="69 Conector recto de flecha"/>
          <p:cNvCxnSpPr/>
          <p:nvPr/>
        </p:nvCxnSpPr>
        <p:spPr>
          <a:xfrm rot="5400000" flipH="1" flipV="1">
            <a:off x="4212397" y="2645595"/>
            <a:ext cx="720000"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53 Conector recto de flecha"/>
          <p:cNvCxnSpPr/>
          <p:nvPr/>
        </p:nvCxnSpPr>
        <p:spPr>
          <a:xfrm rot="5400000" flipV="1">
            <a:off x="4926380" y="2645992"/>
            <a:ext cx="720000" cy="0"/>
          </a:xfrm>
          <a:prstGeom prst="straightConnector1">
            <a:avLst/>
          </a:prstGeom>
          <a:ln w="25400">
            <a:solidFill>
              <a:srgbClr val="0000B4"/>
            </a:solidFill>
            <a:tailEnd type="arrow"/>
          </a:ln>
        </p:spPr>
        <p:style>
          <a:lnRef idx="3">
            <a:schemeClr val="dk1"/>
          </a:lnRef>
          <a:fillRef idx="0">
            <a:schemeClr val="dk1"/>
          </a:fillRef>
          <a:effectRef idx="2">
            <a:schemeClr val="dk1"/>
          </a:effectRef>
          <a:fontRef idx="minor">
            <a:schemeClr val="tx1"/>
          </a:fontRef>
        </p:style>
      </p:cxnSp>
      <p:cxnSp>
        <p:nvCxnSpPr>
          <p:cNvPr id="55" name="54 Conector recto de flecha"/>
          <p:cNvCxnSpPr/>
          <p:nvPr/>
        </p:nvCxnSpPr>
        <p:spPr>
          <a:xfrm rot="5400000" flipV="1">
            <a:off x="3497620" y="2645992"/>
            <a:ext cx="720000" cy="0"/>
          </a:xfrm>
          <a:prstGeom prst="straightConnector1">
            <a:avLst/>
          </a:prstGeom>
          <a:ln w="25400">
            <a:solidFill>
              <a:srgbClr val="0000B4"/>
            </a:solidFill>
            <a:tailEnd type="arrow"/>
          </a:ln>
        </p:spPr>
        <p:style>
          <a:lnRef idx="3">
            <a:schemeClr val="dk1"/>
          </a:lnRef>
          <a:fillRef idx="0">
            <a:schemeClr val="dk1"/>
          </a:fillRef>
          <a:effectRef idx="2">
            <a:schemeClr val="dk1"/>
          </a:effectRef>
          <a:fontRef idx="minor">
            <a:schemeClr val="tx1"/>
          </a:fontRef>
        </p:style>
      </p:cxnSp>
      <p:sp>
        <p:nvSpPr>
          <p:cNvPr id="56" name="55 CuadroTexto"/>
          <p:cNvSpPr txBox="1"/>
          <p:nvPr/>
        </p:nvSpPr>
        <p:spPr>
          <a:xfrm>
            <a:off x="3714744" y="2571744"/>
            <a:ext cx="1714512" cy="230832"/>
          </a:xfrm>
          <a:prstGeom prst="rect">
            <a:avLst/>
          </a:prstGeom>
          <a:solidFill>
            <a:schemeClr val="bg1"/>
          </a:solidFill>
        </p:spPr>
        <p:txBody>
          <a:bodyPr wrap="square" rtlCol="0">
            <a:spAutoFit/>
          </a:bodyPr>
          <a:lstStyle/>
          <a:p>
            <a:r>
              <a:rPr lang="es-MX" sz="900" b="1" dirty="0" smtClean="0">
                <a:solidFill>
                  <a:srgbClr val="0000B4"/>
                </a:solidFill>
                <a:latin typeface="Arial" pitchFamily="34" charset="0"/>
                <a:cs typeface="Arial" pitchFamily="34" charset="0"/>
              </a:rPr>
              <a:t>ENFOQUE DE DERECHOS</a:t>
            </a:r>
            <a:endParaRPr lang="es-ES" sz="900" b="1" dirty="0">
              <a:solidFill>
                <a:srgbClr val="0000B4"/>
              </a:solidFill>
              <a:latin typeface="Arial" pitchFamily="34" charset="0"/>
              <a:cs typeface="Arial" pitchFamily="34" charset="0"/>
            </a:endParaRPr>
          </a:p>
        </p:txBody>
      </p:sp>
      <p:sp>
        <p:nvSpPr>
          <p:cNvPr id="58" name="57 Rectángulo"/>
          <p:cNvSpPr/>
          <p:nvPr/>
        </p:nvSpPr>
        <p:spPr>
          <a:xfrm>
            <a:off x="1214414" y="6286520"/>
            <a:ext cx="6732000" cy="324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PE" sz="1000" b="1" dirty="0" smtClean="0">
                <a:solidFill>
                  <a:srgbClr val="FFFFFF"/>
                </a:solidFill>
                <a:effectLst>
                  <a:outerShdw blurRad="38100" dist="38100" dir="2700000" algn="tl">
                    <a:srgbClr val="000000"/>
                  </a:outerShdw>
                </a:effectLst>
                <a:latin typeface="Arial" charset="0"/>
                <a:cs typeface="Arial" charset="0"/>
              </a:rPr>
              <a:t>8. INTEGRACIÓN ANDINA, AMAZÓNICA Y LATINOAMERICANA CON INSERCIÓN SOBERANA AL MUNDO</a:t>
            </a:r>
            <a:endParaRPr lang="es-PE" sz="1000" b="1" dirty="0">
              <a:solidFill>
                <a:srgbClr val="FFFFFF"/>
              </a:solidFill>
              <a:effectLst>
                <a:outerShdw blurRad="38100" dist="38100" dir="2700000" algn="tl">
                  <a:srgbClr val="000000"/>
                </a:outerShdw>
              </a:effectLst>
              <a:latin typeface="Arial" charset="0"/>
              <a:cs typeface="Arial" charset="0"/>
            </a:endParaRPr>
          </a:p>
        </p:txBody>
      </p:sp>
      <p:sp>
        <p:nvSpPr>
          <p:cNvPr id="62" name="61 Flecha curvada hacia la derecha"/>
          <p:cNvSpPr/>
          <p:nvPr/>
        </p:nvSpPr>
        <p:spPr>
          <a:xfrm rot="10800000" flipV="1">
            <a:off x="7929586" y="4964074"/>
            <a:ext cx="306000" cy="1548000"/>
          </a:xfrm>
          <a:prstGeom prst="curvedRightArrow">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12700">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6" name="65 Flecha curvada hacia la izquierda"/>
          <p:cNvSpPr/>
          <p:nvPr/>
        </p:nvSpPr>
        <p:spPr>
          <a:xfrm rot="10800000" flipV="1">
            <a:off x="900000" y="4965198"/>
            <a:ext cx="306000" cy="1548000"/>
          </a:xfrm>
          <a:prstGeom prst="curvedLeftArrow">
            <a:avLst>
              <a:gd name="adj1" fmla="val 25000"/>
              <a:gd name="adj2" fmla="val 61378"/>
              <a:gd name="adj3" fmla="val 25000"/>
            </a:avLst>
          </a:prstGeom>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47" name="46 Conector recto de flecha"/>
          <p:cNvCxnSpPr>
            <a:cxnSpLocks/>
          </p:cNvCxnSpPr>
          <p:nvPr/>
        </p:nvCxnSpPr>
        <p:spPr>
          <a:xfrm rot="5400000" flipH="1" flipV="1">
            <a:off x="3713058" y="4645132"/>
            <a:ext cx="432000" cy="0"/>
          </a:xfrm>
          <a:prstGeom prst="straightConnector1">
            <a:avLst/>
          </a:prstGeom>
          <a:ln w="25400">
            <a:solidFill>
              <a:srgbClr val="0000B4"/>
            </a:solidFill>
            <a:headEnd type="arrow"/>
            <a:tailEnd type="arrow"/>
          </a:ln>
        </p:spPr>
        <p:style>
          <a:lnRef idx="3">
            <a:schemeClr val="dk1"/>
          </a:lnRef>
          <a:fillRef idx="0">
            <a:schemeClr val="dk1"/>
          </a:fillRef>
          <a:effectRef idx="2">
            <a:schemeClr val="dk1"/>
          </a:effectRef>
          <a:fontRef idx="minor">
            <a:schemeClr val="tx1"/>
          </a:fontRef>
        </p:style>
      </p:cxnSp>
      <p:sp>
        <p:nvSpPr>
          <p:cNvPr id="50" name="49 Rectángulo redondeado"/>
          <p:cNvSpPr/>
          <p:nvPr/>
        </p:nvSpPr>
        <p:spPr>
          <a:xfrm>
            <a:off x="1071538" y="1571612"/>
            <a:ext cx="7000924" cy="700086"/>
          </a:xfrm>
          <a:prstGeom prst="round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effectLst>
            <a:outerShdw blurRad="40005" dist="22860" dir="5400000" algn="ctr" rotWithShape="0">
              <a:srgbClr val="000000">
                <a:alpha val="35000"/>
              </a:srgbClr>
            </a:outerShdw>
          </a:effectLst>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smtClean="0">
                <a:latin typeface="Arial" pitchFamily="34" charset="0"/>
                <a:cs typeface="Arial" pitchFamily="34" charset="0"/>
              </a:rPr>
              <a:t>1. </a:t>
            </a:r>
            <a:r>
              <a:rPr lang="es-PE" sz="1600" b="1" dirty="0" smtClean="0"/>
              <a:t>DESARROLLO HUMANO SOSTENIBLE BASADO EN DERECHOS </a:t>
            </a:r>
            <a:endParaRPr lang="es-E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1000" fill="hold"/>
                                        <p:tgtEl>
                                          <p:spTgt spid="45"/>
                                        </p:tgtEl>
                                        <p:attrNameLst>
                                          <p:attrName>ppt_x</p:attrName>
                                        </p:attrNameLst>
                                      </p:cBhvr>
                                      <p:tavLst>
                                        <p:tav tm="0">
                                          <p:val>
                                            <p:strVal val="1+#ppt_w/2"/>
                                          </p:val>
                                        </p:tav>
                                        <p:tav tm="100000">
                                          <p:val>
                                            <p:strVal val="#ppt_x"/>
                                          </p:val>
                                        </p:tav>
                                      </p:tavLst>
                                    </p:anim>
                                    <p:anim calcmode="lin" valueType="num">
                                      <p:cBhvr additive="base">
                                        <p:cTn id="13" dur="10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1000" fill="hold"/>
                                        <p:tgtEl>
                                          <p:spTgt spid="63"/>
                                        </p:tgtEl>
                                        <p:attrNameLst>
                                          <p:attrName>ppt_x</p:attrName>
                                        </p:attrNameLst>
                                      </p:cBhvr>
                                      <p:tavLst>
                                        <p:tav tm="0">
                                          <p:val>
                                            <p:strVal val="0-#ppt_w/2"/>
                                          </p:val>
                                        </p:tav>
                                        <p:tav tm="100000">
                                          <p:val>
                                            <p:strVal val="#ppt_x"/>
                                          </p:val>
                                        </p:tav>
                                      </p:tavLst>
                                    </p:anim>
                                    <p:anim calcmode="lin" valueType="num">
                                      <p:cBhvr additive="base">
                                        <p:cTn id="19" dur="1000" fill="hold"/>
                                        <p:tgtEl>
                                          <p:spTgt spid="6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additive="base">
                                        <p:cTn id="23" dur="1000" fill="hold"/>
                                        <p:tgtEl>
                                          <p:spTgt spid="64"/>
                                        </p:tgtEl>
                                        <p:attrNameLst>
                                          <p:attrName>ppt_x</p:attrName>
                                        </p:attrNameLst>
                                      </p:cBhvr>
                                      <p:tavLst>
                                        <p:tav tm="0">
                                          <p:val>
                                            <p:strVal val="0-#ppt_w/2"/>
                                          </p:val>
                                        </p:tav>
                                        <p:tav tm="100000">
                                          <p:val>
                                            <p:strVal val="#ppt_x"/>
                                          </p:val>
                                        </p:tav>
                                      </p:tavLst>
                                    </p:anim>
                                    <p:anim calcmode="lin" valueType="num">
                                      <p:cBhvr additive="base">
                                        <p:cTn id="24" dur="1000" fill="hold"/>
                                        <p:tgtEl>
                                          <p:spTgt spid="6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 calcmode="lin" valueType="num">
                                      <p:cBhvr additive="base">
                                        <p:cTn id="28" dur="1000" fill="hold"/>
                                        <p:tgtEl>
                                          <p:spTgt spid="67"/>
                                        </p:tgtEl>
                                        <p:attrNameLst>
                                          <p:attrName>ppt_x</p:attrName>
                                        </p:attrNameLst>
                                      </p:cBhvr>
                                      <p:tavLst>
                                        <p:tav tm="0">
                                          <p:val>
                                            <p:strVal val="0-#ppt_w/2"/>
                                          </p:val>
                                        </p:tav>
                                        <p:tav tm="100000">
                                          <p:val>
                                            <p:strVal val="#ppt_x"/>
                                          </p:val>
                                        </p:tav>
                                      </p:tavLst>
                                    </p:anim>
                                    <p:anim calcmode="lin" valueType="num">
                                      <p:cBhvr additive="base">
                                        <p:cTn id="29"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0-#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500" fill="hold"/>
                                        <p:tgtEl>
                                          <p:spTgt spid="82"/>
                                        </p:tgtEl>
                                        <p:attrNameLst>
                                          <p:attrName>ppt_x</p:attrName>
                                        </p:attrNameLst>
                                      </p:cBhvr>
                                      <p:tavLst>
                                        <p:tav tm="0">
                                          <p:val>
                                            <p:strVal val="#ppt_x"/>
                                          </p:val>
                                        </p:tav>
                                        <p:tav tm="100000">
                                          <p:val>
                                            <p:strVal val="#ppt_x"/>
                                          </p:val>
                                        </p:tav>
                                      </p:tavLst>
                                    </p:anim>
                                    <p:anim calcmode="lin" valueType="num">
                                      <p:cBhvr additive="base">
                                        <p:cTn id="5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0-#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 presetClass="entr" presetSubtype="2"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ID="2" presetClass="entr" presetSubtype="4"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ppt_x"/>
                                          </p:val>
                                        </p:tav>
                                        <p:tav tm="100000">
                                          <p:val>
                                            <p:strVal val="#ppt_x"/>
                                          </p:val>
                                        </p:tav>
                                      </p:tavLst>
                                    </p:anim>
                                    <p:anim calcmode="lin" valueType="num">
                                      <p:cBhvr additive="base">
                                        <p:cTn id="77" dur="500" fill="hold"/>
                                        <p:tgtEl>
                                          <p:spTgt spid="35"/>
                                        </p:tgtEl>
                                        <p:attrNameLst>
                                          <p:attrName>ppt_y</p:attrName>
                                        </p:attrNameLst>
                                      </p:cBhvr>
                                      <p:tavLst>
                                        <p:tav tm="0">
                                          <p:val>
                                            <p:strVal val="1+#ppt_h/2"/>
                                          </p:val>
                                        </p:tav>
                                        <p:tav tm="100000">
                                          <p:val>
                                            <p:strVal val="#ppt_y"/>
                                          </p:val>
                                        </p:tav>
                                      </p:tavLst>
                                    </p:anim>
                                  </p:childTnLst>
                                </p:cTn>
                              </p:par>
                            </p:childTnLst>
                          </p:cTn>
                        </p:par>
                        <p:par>
                          <p:cTn id="78" fill="hold">
                            <p:stCondLst>
                              <p:cond delay="1000"/>
                            </p:stCondLst>
                            <p:childTnLst>
                              <p:par>
                                <p:cTn id="79" presetID="2" presetClass="entr" presetSubtype="4"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ppt_x"/>
                                          </p:val>
                                        </p:tav>
                                        <p:tav tm="100000">
                                          <p:val>
                                            <p:strVal val="#ppt_x"/>
                                          </p:val>
                                        </p:tav>
                                      </p:tavLst>
                                    </p:anim>
                                    <p:anim calcmode="lin" valueType="num">
                                      <p:cBhvr additive="base">
                                        <p:cTn id="8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0-#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childTnLst>
                          </p:cTn>
                        </p:par>
                        <p:par>
                          <p:cTn id="89" fill="hold">
                            <p:stCondLst>
                              <p:cond delay="5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 presetClass="entr" presetSubtype="32"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ox(out)">
                                      <p:cBhvr>
                                        <p:cTn id="98" dur="500"/>
                                        <p:tgtEl>
                                          <p:spTgt spid="39"/>
                                        </p:tgtEl>
                                      </p:cBhvr>
                                    </p:animEffect>
                                  </p:childTnLst>
                                </p:cTn>
                              </p:par>
                            </p:childTnLst>
                          </p:cTn>
                        </p:par>
                        <p:par>
                          <p:cTn id="99" fill="hold">
                            <p:stCondLst>
                              <p:cond delay="500"/>
                            </p:stCondLst>
                            <p:childTnLst>
                              <p:par>
                                <p:cTn id="100" presetID="4" presetClass="entr" presetSubtype="32" fill="hold" grpId="0" nodeType="after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box(out)">
                                      <p:cBhvr>
                                        <p:cTn id="102" dur="10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ppt_x"/>
                                          </p:val>
                                        </p:tav>
                                        <p:tav tm="100000">
                                          <p:val>
                                            <p:strVal val="#ppt_x"/>
                                          </p:val>
                                        </p:tav>
                                      </p:tavLst>
                                    </p:anim>
                                    <p:anim calcmode="lin" valueType="num">
                                      <p:cBhvr additive="base">
                                        <p:cTn id="10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0-#ppt_w/2"/>
                                          </p:val>
                                        </p:tav>
                                        <p:tav tm="100000">
                                          <p:val>
                                            <p:strVal val="#ppt_x"/>
                                          </p:val>
                                        </p:tav>
                                      </p:tavLst>
                                    </p:anim>
                                    <p:anim calcmode="lin" valueType="num">
                                      <p:cBhvr additive="base">
                                        <p:cTn id="114" dur="500" fill="hold"/>
                                        <p:tgtEl>
                                          <p:spTgt spid="66"/>
                                        </p:tgtEl>
                                        <p:attrNameLst>
                                          <p:attrName>ppt_y</p:attrName>
                                        </p:attrNameLst>
                                      </p:cBhvr>
                                      <p:tavLst>
                                        <p:tav tm="0">
                                          <p:val>
                                            <p:strVal val="#ppt_y"/>
                                          </p:val>
                                        </p:tav>
                                        <p:tav tm="100000">
                                          <p:val>
                                            <p:strVal val="#ppt_y"/>
                                          </p:val>
                                        </p:tav>
                                      </p:tavLst>
                                    </p:anim>
                                  </p:childTnLst>
                                </p:cTn>
                              </p:par>
                            </p:childTnLst>
                          </p:cTn>
                        </p:par>
                        <p:par>
                          <p:cTn id="115" fill="hold">
                            <p:stCondLst>
                              <p:cond delay="500"/>
                            </p:stCondLst>
                            <p:childTnLst>
                              <p:par>
                                <p:cTn id="116" presetID="2" presetClass="entr" presetSubtype="2" fill="hold" grpId="0" nodeType="afterEffect">
                                  <p:stCondLst>
                                    <p:cond delay="0"/>
                                  </p:stCondLst>
                                  <p:childTnLst>
                                    <p:set>
                                      <p:cBhvr>
                                        <p:cTn id="117" dur="1" fill="hold">
                                          <p:stCondLst>
                                            <p:cond delay="0"/>
                                          </p:stCondLst>
                                        </p:cTn>
                                        <p:tgtEl>
                                          <p:spTgt spid="62"/>
                                        </p:tgtEl>
                                        <p:attrNameLst>
                                          <p:attrName>style.visibility</p:attrName>
                                        </p:attrNameLst>
                                      </p:cBhvr>
                                      <p:to>
                                        <p:strVal val="visible"/>
                                      </p:to>
                                    </p:set>
                                    <p:anim calcmode="lin" valueType="num">
                                      <p:cBhvr additive="base">
                                        <p:cTn id="118" dur="500" fill="hold"/>
                                        <p:tgtEl>
                                          <p:spTgt spid="62"/>
                                        </p:tgtEl>
                                        <p:attrNameLst>
                                          <p:attrName>ppt_x</p:attrName>
                                        </p:attrNameLst>
                                      </p:cBhvr>
                                      <p:tavLst>
                                        <p:tav tm="0">
                                          <p:val>
                                            <p:strVal val="1+#ppt_w/2"/>
                                          </p:val>
                                        </p:tav>
                                        <p:tav tm="100000">
                                          <p:val>
                                            <p:strVal val="#ppt_x"/>
                                          </p:val>
                                        </p:tav>
                                      </p:tavLst>
                                    </p:anim>
                                    <p:anim calcmode="lin" valueType="num">
                                      <p:cBhvr additive="base">
                                        <p:cTn id="1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75"/>
                                        </p:tgtEl>
                                        <p:attrNameLst>
                                          <p:attrName>style.visibility</p:attrName>
                                        </p:attrNameLst>
                                      </p:cBhvr>
                                      <p:to>
                                        <p:strVal val="visible"/>
                                      </p:to>
                                    </p:set>
                                    <p:anim calcmode="lin" valueType="num">
                                      <p:cBhvr additive="base">
                                        <p:cTn id="124" dur="500" fill="hold"/>
                                        <p:tgtEl>
                                          <p:spTgt spid="75"/>
                                        </p:tgtEl>
                                        <p:attrNameLst>
                                          <p:attrName>ppt_x</p:attrName>
                                        </p:attrNameLst>
                                      </p:cBhvr>
                                      <p:tavLst>
                                        <p:tav tm="0">
                                          <p:val>
                                            <p:strVal val="#ppt_x"/>
                                          </p:val>
                                        </p:tav>
                                        <p:tav tm="100000">
                                          <p:val>
                                            <p:strVal val="#ppt_x"/>
                                          </p:val>
                                        </p:tav>
                                      </p:tavLst>
                                    </p:anim>
                                    <p:anim calcmode="lin" valueType="num">
                                      <p:cBhvr additive="base">
                                        <p:cTn id="125" dur="500" fill="hold"/>
                                        <p:tgtEl>
                                          <p:spTgt spid="75"/>
                                        </p:tgtEl>
                                        <p:attrNameLst>
                                          <p:attrName>ppt_y</p:attrName>
                                        </p:attrNameLst>
                                      </p:cBhvr>
                                      <p:tavLst>
                                        <p:tav tm="0">
                                          <p:val>
                                            <p:strVal val="1+#ppt_h/2"/>
                                          </p:val>
                                        </p:tav>
                                        <p:tav tm="100000">
                                          <p:val>
                                            <p:strVal val="#ppt_y"/>
                                          </p:val>
                                        </p:tav>
                                      </p:tavLst>
                                    </p:anim>
                                  </p:childTnLst>
                                </p:cTn>
                              </p:par>
                            </p:childTnLst>
                          </p:cTn>
                        </p:par>
                        <p:par>
                          <p:cTn id="126" fill="hold">
                            <p:stCondLst>
                              <p:cond delay="500"/>
                            </p:stCondLst>
                            <p:childTnLst>
                              <p:par>
                                <p:cTn id="127" presetID="2" presetClass="entr" presetSubtype="4" fill="hold" nodeType="afterEffect">
                                  <p:stCondLst>
                                    <p:cond delay="0"/>
                                  </p:stCondLst>
                                  <p:childTnLst>
                                    <p:set>
                                      <p:cBhvr>
                                        <p:cTn id="128" dur="1" fill="hold">
                                          <p:stCondLst>
                                            <p:cond delay="0"/>
                                          </p:stCondLst>
                                        </p:cTn>
                                        <p:tgtEl>
                                          <p:spTgt spid="83"/>
                                        </p:tgtEl>
                                        <p:attrNameLst>
                                          <p:attrName>style.visibility</p:attrName>
                                        </p:attrNameLst>
                                      </p:cBhvr>
                                      <p:to>
                                        <p:strVal val="visible"/>
                                      </p:to>
                                    </p:set>
                                    <p:anim calcmode="lin" valueType="num">
                                      <p:cBhvr additive="base">
                                        <p:cTn id="129" dur="500" fill="hold"/>
                                        <p:tgtEl>
                                          <p:spTgt spid="83"/>
                                        </p:tgtEl>
                                        <p:attrNameLst>
                                          <p:attrName>ppt_x</p:attrName>
                                        </p:attrNameLst>
                                      </p:cBhvr>
                                      <p:tavLst>
                                        <p:tav tm="0">
                                          <p:val>
                                            <p:strVal val="#ppt_x"/>
                                          </p:val>
                                        </p:tav>
                                        <p:tav tm="100000">
                                          <p:val>
                                            <p:strVal val="#ppt_x"/>
                                          </p:val>
                                        </p:tav>
                                      </p:tavLst>
                                    </p:anim>
                                    <p:anim calcmode="lin" valueType="num">
                                      <p:cBhvr additive="base">
                                        <p:cTn id="130" dur="500" fill="hold"/>
                                        <p:tgtEl>
                                          <p:spTgt spid="83"/>
                                        </p:tgtEl>
                                        <p:attrNameLst>
                                          <p:attrName>ppt_y</p:attrName>
                                        </p:attrNameLst>
                                      </p:cBhvr>
                                      <p:tavLst>
                                        <p:tav tm="0">
                                          <p:val>
                                            <p:strVal val="1+#ppt_h/2"/>
                                          </p:val>
                                        </p:tav>
                                        <p:tav tm="100000">
                                          <p:val>
                                            <p:strVal val="#ppt_y"/>
                                          </p:val>
                                        </p:tav>
                                      </p:tavLst>
                                    </p:anim>
                                  </p:childTnLst>
                                </p:cTn>
                              </p:par>
                            </p:childTnLst>
                          </p:cTn>
                        </p:par>
                        <p:par>
                          <p:cTn id="131" fill="hold">
                            <p:stCondLst>
                              <p:cond delay="1000"/>
                            </p:stCondLst>
                            <p:childTnLst>
                              <p:par>
                                <p:cTn id="132" presetID="2" presetClass="entr" presetSubtype="4" fill="hold" nodeType="afterEffect">
                                  <p:stCondLst>
                                    <p:cond delay="0"/>
                                  </p:stCondLst>
                                  <p:childTnLst>
                                    <p:set>
                                      <p:cBhvr>
                                        <p:cTn id="133" dur="1" fill="hold">
                                          <p:stCondLst>
                                            <p:cond delay="0"/>
                                          </p:stCondLst>
                                        </p:cTn>
                                        <p:tgtEl>
                                          <p:spTgt spid="86"/>
                                        </p:tgtEl>
                                        <p:attrNameLst>
                                          <p:attrName>style.visibility</p:attrName>
                                        </p:attrNameLst>
                                      </p:cBhvr>
                                      <p:to>
                                        <p:strVal val="visible"/>
                                      </p:to>
                                    </p:set>
                                    <p:anim calcmode="lin" valueType="num">
                                      <p:cBhvr additive="base">
                                        <p:cTn id="134" dur="500" fill="hold"/>
                                        <p:tgtEl>
                                          <p:spTgt spid="86"/>
                                        </p:tgtEl>
                                        <p:attrNameLst>
                                          <p:attrName>ppt_x</p:attrName>
                                        </p:attrNameLst>
                                      </p:cBhvr>
                                      <p:tavLst>
                                        <p:tav tm="0">
                                          <p:val>
                                            <p:strVal val="#ppt_x"/>
                                          </p:val>
                                        </p:tav>
                                        <p:tav tm="100000">
                                          <p:val>
                                            <p:strVal val="#ppt_x"/>
                                          </p:val>
                                        </p:tav>
                                      </p:tavLst>
                                    </p:anim>
                                    <p:anim calcmode="lin" valueType="num">
                                      <p:cBhvr additive="base">
                                        <p:cTn id="135" dur="500" fill="hold"/>
                                        <p:tgtEl>
                                          <p:spTgt spid="86"/>
                                        </p:tgtEl>
                                        <p:attrNameLst>
                                          <p:attrName>ppt_y</p:attrName>
                                        </p:attrNameLst>
                                      </p:cBhvr>
                                      <p:tavLst>
                                        <p:tav tm="0">
                                          <p:val>
                                            <p:strVal val="1+#ppt_h/2"/>
                                          </p:val>
                                        </p:tav>
                                        <p:tav tm="100000">
                                          <p:val>
                                            <p:strVal val="#ppt_y"/>
                                          </p:val>
                                        </p:tav>
                                      </p:tavLst>
                                    </p:anim>
                                  </p:childTnLst>
                                </p:cTn>
                              </p:par>
                            </p:childTnLst>
                          </p:cTn>
                        </p:par>
                        <p:par>
                          <p:cTn id="136" fill="hold">
                            <p:stCondLst>
                              <p:cond delay="1500"/>
                            </p:stCondLst>
                            <p:childTnLst>
                              <p:par>
                                <p:cTn id="137" presetID="2" presetClass="entr" presetSubtype="2" fill="hold" nodeType="afterEffect">
                                  <p:stCondLst>
                                    <p:cond delay="0"/>
                                  </p:stCondLst>
                                  <p:childTnLst>
                                    <p:set>
                                      <p:cBhvr>
                                        <p:cTn id="138" dur="1" fill="hold">
                                          <p:stCondLst>
                                            <p:cond delay="0"/>
                                          </p:stCondLst>
                                        </p:cTn>
                                        <p:tgtEl>
                                          <p:spTgt spid="85"/>
                                        </p:tgtEl>
                                        <p:attrNameLst>
                                          <p:attrName>style.visibility</p:attrName>
                                        </p:attrNameLst>
                                      </p:cBhvr>
                                      <p:to>
                                        <p:strVal val="visible"/>
                                      </p:to>
                                    </p:set>
                                    <p:anim calcmode="lin" valueType="num">
                                      <p:cBhvr additive="base">
                                        <p:cTn id="139" dur="500" fill="hold"/>
                                        <p:tgtEl>
                                          <p:spTgt spid="85"/>
                                        </p:tgtEl>
                                        <p:attrNameLst>
                                          <p:attrName>ppt_x</p:attrName>
                                        </p:attrNameLst>
                                      </p:cBhvr>
                                      <p:tavLst>
                                        <p:tav tm="0">
                                          <p:val>
                                            <p:strVal val="1+#ppt_w/2"/>
                                          </p:val>
                                        </p:tav>
                                        <p:tav tm="100000">
                                          <p:val>
                                            <p:strVal val="#ppt_x"/>
                                          </p:val>
                                        </p:tav>
                                      </p:tavLst>
                                    </p:anim>
                                    <p:anim calcmode="lin" valueType="num">
                                      <p:cBhvr additive="base">
                                        <p:cTn id="140" dur="500" fill="hold"/>
                                        <p:tgtEl>
                                          <p:spTgt spid="85"/>
                                        </p:tgtEl>
                                        <p:attrNameLst>
                                          <p:attrName>ppt_y</p:attrName>
                                        </p:attrNameLst>
                                      </p:cBhvr>
                                      <p:tavLst>
                                        <p:tav tm="0">
                                          <p:val>
                                            <p:strVal val="#ppt_y"/>
                                          </p:val>
                                        </p:tav>
                                        <p:tav tm="100000">
                                          <p:val>
                                            <p:strVal val="#ppt_y"/>
                                          </p:val>
                                        </p:tav>
                                      </p:tavLst>
                                    </p:anim>
                                  </p:childTnLst>
                                </p:cTn>
                              </p:par>
                            </p:childTnLst>
                          </p:cTn>
                        </p:par>
                        <p:par>
                          <p:cTn id="141" fill="hold">
                            <p:stCondLst>
                              <p:cond delay="2000"/>
                            </p:stCondLst>
                            <p:childTnLst>
                              <p:par>
                                <p:cTn id="142" presetID="2" presetClass="entr" presetSubtype="4" fill="hold" nodeType="afterEffect">
                                  <p:stCondLst>
                                    <p:cond delay="0"/>
                                  </p:stCondLst>
                                  <p:childTnLst>
                                    <p:set>
                                      <p:cBhvr>
                                        <p:cTn id="143" dur="1" fill="hold">
                                          <p:stCondLst>
                                            <p:cond delay="0"/>
                                          </p:stCondLst>
                                        </p:cTn>
                                        <p:tgtEl>
                                          <p:spTgt spid="84"/>
                                        </p:tgtEl>
                                        <p:attrNameLst>
                                          <p:attrName>style.visibility</p:attrName>
                                        </p:attrNameLst>
                                      </p:cBhvr>
                                      <p:to>
                                        <p:strVal val="visible"/>
                                      </p:to>
                                    </p:set>
                                    <p:anim calcmode="lin" valueType="num">
                                      <p:cBhvr additive="base">
                                        <p:cTn id="144" dur="500" fill="hold"/>
                                        <p:tgtEl>
                                          <p:spTgt spid="84"/>
                                        </p:tgtEl>
                                        <p:attrNameLst>
                                          <p:attrName>ppt_x</p:attrName>
                                        </p:attrNameLst>
                                      </p:cBhvr>
                                      <p:tavLst>
                                        <p:tav tm="0">
                                          <p:val>
                                            <p:strVal val="#ppt_x"/>
                                          </p:val>
                                        </p:tav>
                                        <p:tav tm="100000">
                                          <p:val>
                                            <p:strVal val="#ppt_x"/>
                                          </p:val>
                                        </p:tav>
                                      </p:tavLst>
                                    </p:anim>
                                    <p:anim calcmode="lin" valueType="num">
                                      <p:cBhvr additive="base">
                                        <p:cTn id="14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0" nodeType="clickEffect">
                                  <p:stCondLst>
                                    <p:cond delay="0"/>
                                  </p:stCondLst>
                                  <p:childTnLst>
                                    <p:set>
                                      <p:cBhvr>
                                        <p:cTn id="149" dur="1" fill="hold">
                                          <p:stCondLst>
                                            <p:cond delay="0"/>
                                          </p:stCondLst>
                                        </p:cTn>
                                        <p:tgtEl>
                                          <p:spTgt spid="46"/>
                                        </p:tgtEl>
                                        <p:attrNameLst>
                                          <p:attrName>style.visibility</p:attrName>
                                        </p:attrNameLst>
                                      </p:cBhvr>
                                      <p:to>
                                        <p:strVal val="visible"/>
                                      </p:to>
                                    </p:set>
                                    <p:anim calcmode="lin" valueType="num">
                                      <p:cBhvr additive="base">
                                        <p:cTn id="150" dur="500" fill="hold"/>
                                        <p:tgtEl>
                                          <p:spTgt spid="46"/>
                                        </p:tgtEl>
                                        <p:attrNameLst>
                                          <p:attrName>ppt_x</p:attrName>
                                        </p:attrNameLst>
                                      </p:cBhvr>
                                      <p:tavLst>
                                        <p:tav tm="0">
                                          <p:val>
                                            <p:strVal val="#ppt_x"/>
                                          </p:val>
                                        </p:tav>
                                        <p:tav tm="100000">
                                          <p:val>
                                            <p:strVal val="#ppt_x"/>
                                          </p:val>
                                        </p:tav>
                                      </p:tavLst>
                                    </p:anim>
                                    <p:anim calcmode="lin" valueType="num">
                                      <p:cBhvr additive="base">
                                        <p:cTn id="15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8" fill="hold" nodeType="clickEffect">
                                  <p:stCondLst>
                                    <p:cond delay="0"/>
                                  </p:stCondLst>
                                  <p:childTnLst>
                                    <p:set>
                                      <p:cBhvr>
                                        <p:cTn id="155" dur="1" fill="hold">
                                          <p:stCondLst>
                                            <p:cond delay="0"/>
                                          </p:stCondLst>
                                        </p:cTn>
                                        <p:tgtEl>
                                          <p:spTgt spid="87"/>
                                        </p:tgtEl>
                                        <p:attrNameLst>
                                          <p:attrName>style.visibility</p:attrName>
                                        </p:attrNameLst>
                                      </p:cBhvr>
                                      <p:to>
                                        <p:strVal val="visible"/>
                                      </p:to>
                                    </p:set>
                                    <p:anim calcmode="lin" valueType="num">
                                      <p:cBhvr additive="base">
                                        <p:cTn id="156" dur="500" fill="hold"/>
                                        <p:tgtEl>
                                          <p:spTgt spid="87"/>
                                        </p:tgtEl>
                                        <p:attrNameLst>
                                          <p:attrName>ppt_x</p:attrName>
                                        </p:attrNameLst>
                                      </p:cBhvr>
                                      <p:tavLst>
                                        <p:tav tm="0">
                                          <p:val>
                                            <p:strVal val="0-#ppt_w/2"/>
                                          </p:val>
                                        </p:tav>
                                        <p:tav tm="100000">
                                          <p:val>
                                            <p:strVal val="#ppt_x"/>
                                          </p:val>
                                        </p:tav>
                                      </p:tavLst>
                                    </p:anim>
                                    <p:anim calcmode="lin" valueType="num">
                                      <p:cBhvr additive="base">
                                        <p:cTn id="157"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nodeType="clickEffect">
                                  <p:stCondLst>
                                    <p:cond delay="0"/>
                                  </p:stCondLst>
                                  <p:childTnLst>
                                    <p:set>
                                      <p:cBhvr>
                                        <p:cTn id="161" dur="1" fill="hold">
                                          <p:stCondLst>
                                            <p:cond delay="0"/>
                                          </p:stCondLst>
                                        </p:cTn>
                                        <p:tgtEl>
                                          <p:spTgt spid="70"/>
                                        </p:tgtEl>
                                        <p:attrNameLst>
                                          <p:attrName>style.visibility</p:attrName>
                                        </p:attrNameLst>
                                      </p:cBhvr>
                                      <p:to>
                                        <p:strVal val="visible"/>
                                      </p:to>
                                    </p:set>
                                    <p:anim calcmode="lin" valueType="num">
                                      <p:cBhvr additive="base">
                                        <p:cTn id="162" dur="500" fill="hold"/>
                                        <p:tgtEl>
                                          <p:spTgt spid="70"/>
                                        </p:tgtEl>
                                        <p:attrNameLst>
                                          <p:attrName>ppt_x</p:attrName>
                                        </p:attrNameLst>
                                      </p:cBhvr>
                                      <p:tavLst>
                                        <p:tav tm="0">
                                          <p:val>
                                            <p:strVal val="#ppt_x"/>
                                          </p:val>
                                        </p:tav>
                                        <p:tav tm="100000">
                                          <p:val>
                                            <p:strVal val="#ppt_x"/>
                                          </p:val>
                                        </p:tav>
                                      </p:tavLst>
                                    </p:anim>
                                    <p:anim calcmode="lin" valueType="num">
                                      <p:cBhvr additive="base">
                                        <p:cTn id="16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73"/>
                                        </p:tgtEl>
                                        <p:attrNameLst>
                                          <p:attrName>style.visibility</p:attrName>
                                        </p:attrNameLst>
                                      </p:cBhvr>
                                      <p:to>
                                        <p:strVal val="visible"/>
                                      </p:to>
                                    </p:set>
                                    <p:anim calcmode="lin" valueType="num">
                                      <p:cBhvr additive="base">
                                        <p:cTn id="168" dur="500" fill="hold"/>
                                        <p:tgtEl>
                                          <p:spTgt spid="73"/>
                                        </p:tgtEl>
                                        <p:attrNameLst>
                                          <p:attrName>ppt_x</p:attrName>
                                        </p:attrNameLst>
                                      </p:cBhvr>
                                      <p:tavLst>
                                        <p:tav tm="0">
                                          <p:val>
                                            <p:strVal val="#ppt_x"/>
                                          </p:val>
                                        </p:tav>
                                        <p:tav tm="100000">
                                          <p:val>
                                            <p:strVal val="#ppt_x"/>
                                          </p:val>
                                        </p:tav>
                                      </p:tavLst>
                                    </p:anim>
                                    <p:anim calcmode="lin" valueType="num">
                                      <p:cBhvr additive="base">
                                        <p:cTn id="169" dur="500" fill="hold"/>
                                        <p:tgtEl>
                                          <p:spTgt spid="73"/>
                                        </p:tgtEl>
                                        <p:attrNameLst>
                                          <p:attrName>ppt_y</p:attrName>
                                        </p:attrNameLst>
                                      </p:cBhvr>
                                      <p:tavLst>
                                        <p:tav tm="0">
                                          <p:val>
                                            <p:strVal val="1+#ppt_h/2"/>
                                          </p:val>
                                        </p:tav>
                                        <p:tav tm="100000">
                                          <p:val>
                                            <p:strVal val="#ppt_y"/>
                                          </p:val>
                                        </p:tav>
                                      </p:tavLst>
                                    </p:anim>
                                  </p:childTnLst>
                                </p:cTn>
                              </p:par>
                            </p:childTnLst>
                          </p:cTn>
                        </p:par>
                        <p:par>
                          <p:cTn id="170" fill="hold">
                            <p:stCondLst>
                              <p:cond delay="500"/>
                            </p:stCondLst>
                            <p:childTnLst>
                              <p:par>
                                <p:cTn id="171" presetID="2" presetClass="entr" presetSubtype="4" fill="hold" nodeType="afterEffect">
                                  <p:stCondLst>
                                    <p:cond delay="0"/>
                                  </p:stCondLst>
                                  <p:childTnLst>
                                    <p:set>
                                      <p:cBhvr>
                                        <p:cTn id="172" dur="1" fill="hold">
                                          <p:stCondLst>
                                            <p:cond delay="0"/>
                                          </p:stCondLst>
                                        </p:cTn>
                                        <p:tgtEl>
                                          <p:spTgt spid="74"/>
                                        </p:tgtEl>
                                        <p:attrNameLst>
                                          <p:attrName>style.visibility</p:attrName>
                                        </p:attrNameLst>
                                      </p:cBhvr>
                                      <p:to>
                                        <p:strVal val="visible"/>
                                      </p:to>
                                    </p:set>
                                    <p:anim calcmode="lin" valueType="num">
                                      <p:cBhvr additive="base">
                                        <p:cTn id="173" dur="500" fill="hold"/>
                                        <p:tgtEl>
                                          <p:spTgt spid="74"/>
                                        </p:tgtEl>
                                        <p:attrNameLst>
                                          <p:attrName>ppt_x</p:attrName>
                                        </p:attrNameLst>
                                      </p:cBhvr>
                                      <p:tavLst>
                                        <p:tav tm="0">
                                          <p:val>
                                            <p:strVal val="#ppt_x"/>
                                          </p:val>
                                        </p:tav>
                                        <p:tav tm="100000">
                                          <p:val>
                                            <p:strVal val="#ppt_x"/>
                                          </p:val>
                                        </p:tav>
                                      </p:tavLst>
                                    </p:anim>
                                    <p:anim calcmode="lin" valueType="num">
                                      <p:cBhvr additive="base">
                                        <p:cTn id="17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8" fill="hold" nodeType="clickEffect">
                                  <p:stCondLst>
                                    <p:cond delay="0"/>
                                  </p:stCondLst>
                                  <p:childTnLst>
                                    <p:set>
                                      <p:cBhvr>
                                        <p:cTn id="178" dur="1" fill="hold">
                                          <p:stCondLst>
                                            <p:cond delay="0"/>
                                          </p:stCondLst>
                                        </p:cTn>
                                        <p:tgtEl>
                                          <p:spTgt spid="55"/>
                                        </p:tgtEl>
                                        <p:attrNameLst>
                                          <p:attrName>style.visibility</p:attrName>
                                        </p:attrNameLst>
                                      </p:cBhvr>
                                      <p:to>
                                        <p:strVal val="visible"/>
                                      </p:to>
                                    </p:set>
                                    <p:anim calcmode="lin" valueType="num">
                                      <p:cBhvr additive="base">
                                        <p:cTn id="179" dur="500" fill="hold"/>
                                        <p:tgtEl>
                                          <p:spTgt spid="55"/>
                                        </p:tgtEl>
                                        <p:attrNameLst>
                                          <p:attrName>ppt_x</p:attrName>
                                        </p:attrNameLst>
                                      </p:cBhvr>
                                      <p:tavLst>
                                        <p:tav tm="0">
                                          <p:val>
                                            <p:strVal val="0-#ppt_w/2"/>
                                          </p:val>
                                        </p:tav>
                                        <p:tav tm="100000">
                                          <p:val>
                                            <p:strVal val="#ppt_x"/>
                                          </p:val>
                                        </p:tav>
                                      </p:tavLst>
                                    </p:anim>
                                    <p:anim calcmode="lin" valueType="num">
                                      <p:cBhvr additive="base">
                                        <p:cTn id="180" dur="500" fill="hold"/>
                                        <p:tgtEl>
                                          <p:spTgt spid="55"/>
                                        </p:tgtEl>
                                        <p:attrNameLst>
                                          <p:attrName>ppt_y</p:attrName>
                                        </p:attrNameLst>
                                      </p:cBhvr>
                                      <p:tavLst>
                                        <p:tav tm="0">
                                          <p:val>
                                            <p:strVal val="#ppt_y"/>
                                          </p:val>
                                        </p:tav>
                                        <p:tav tm="100000">
                                          <p:val>
                                            <p:strVal val="#ppt_y"/>
                                          </p:val>
                                        </p:tav>
                                      </p:tavLst>
                                    </p:anim>
                                  </p:childTnLst>
                                </p:cTn>
                              </p:par>
                            </p:childTnLst>
                          </p:cTn>
                        </p:par>
                        <p:par>
                          <p:cTn id="181" fill="hold">
                            <p:stCondLst>
                              <p:cond delay="500"/>
                            </p:stCondLst>
                            <p:childTnLst>
                              <p:par>
                                <p:cTn id="182" presetID="2" presetClass="entr" presetSubtype="2" fill="hold" nodeType="afterEffect">
                                  <p:stCondLst>
                                    <p:cond delay="0"/>
                                  </p:stCondLst>
                                  <p:childTnLst>
                                    <p:set>
                                      <p:cBhvr>
                                        <p:cTn id="183" dur="1" fill="hold">
                                          <p:stCondLst>
                                            <p:cond delay="0"/>
                                          </p:stCondLst>
                                        </p:cTn>
                                        <p:tgtEl>
                                          <p:spTgt spid="54"/>
                                        </p:tgtEl>
                                        <p:attrNameLst>
                                          <p:attrName>style.visibility</p:attrName>
                                        </p:attrNameLst>
                                      </p:cBhvr>
                                      <p:to>
                                        <p:strVal val="visible"/>
                                      </p:to>
                                    </p:set>
                                    <p:anim calcmode="lin" valueType="num">
                                      <p:cBhvr additive="base">
                                        <p:cTn id="184" dur="500" fill="hold"/>
                                        <p:tgtEl>
                                          <p:spTgt spid="54"/>
                                        </p:tgtEl>
                                        <p:attrNameLst>
                                          <p:attrName>ppt_x</p:attrName>
                                        </p:attrNameLst>
                                      </p:cBhvr>
                                      <p:tavLst>
                                        <p:tav tm="0">
                                          <p:val>
                                            <p:strVal val="1+#ppt_w/2"/>
                                          </p:val>
                                        </p:tav>
                                        <p:tav tm="100000">
                                          <p:val>
                                            <p:strVal val="#ppt_x"/>
                                          </p:val>
                                        </p:tav>
                                      </p:tavLst>
                                    </p:anim>
                                    <p:anim calcmode="lin" valueType="num">
                                      <p:cBhvr additive="base">
                                        <p:cTn id="185" dur="500" fill="hold"/>
                                        <p:tgtEl>
                                          <p:spTgt spid="54"/>
                                        </p:tgtEl>
                                        <p:attrNameLst>
                                          <p:attrName>ppt_y</p:attrName>
                                        </p:attrNameLst>
                                      </p:cBhvr>
                                      <p:tavLst>
                                        <p:tav tm="0">
                                          <p:val>
                                            <p:strVal val="#ppt_y"/>
                                          </p:val>
                                        </p:tav>
                                        <p:tav tm="100000">
                                          <p:val>
                                            <p:strVal val="#ppt_y"/>
                                          </p:val>
                                        </p:tav>
                                      </p:tavLst>
                                    </p:anim>
                                  </p:childTnLst>
                                </p:cTn>
                              </p:par>
                            </p:childTnLst>
                          </p:cTn>
                        </p:par>
                        <p:par>
                          <p:cTn id="186" fill="hold">
                            <p:stCondLst>
                              <p:cond delay="1000"/>
                            </p:stCondLst>
                            <p:childTnLst>
                              <p:par>
                                <p:cTn id="187" presetID="2" presetClass="entr" presetSubtype="4" fill="hold" nodeType="afterEffect">
                                  <p:stCondLst>
                                    <p:cond delay="0"/>
                                  </p:stCondLst>
                                  <p:childTnLst>
                                    <p:set>
                                      <p:cBhvr>
                                        <p:cTn id="188" dur="1" fill="hold">
                                          <p:stCondLst>
                                            <p:cond delay="0"/>
                                          </p:stCondLst>
                                        </p:cTn>
                                        <p:tgtEl>
                                          <p:spTgt spid="52"/>
                                        </p:tgtEl>
                                        <p:attrNameLst>
                                          <p:attrName>style.visibility</p:attrName>
                                        </p:attrNameLst>
                                      </p:cBhvr>
                                      <p:to>
                                        <p:strVal val="visible"/>
                                      </p:to>
                                    </p:set>
                                    <p:anim calcmode="lin" valueType="num">
                                      <p:cBhvr additive="base">
                                        <p:cTn id="189" dur="500" fill="hold"/>
                                        <p:tgtEl>
                                          <p:spTgt spid="52"/>
                                        </p:tgtEl>
                                        <p:attrNameLst>
                                          <p:attrName>ppt_x</p:attrName>
                                        </p:attrNameLst>
                                      </p:cBhvr>
                                      <p:tavLst>
                                        <p:tav tm="0">
                                          <p:val>
                                            <p:strVal val="#ppt_x"/>
                                          </p:val>
                                        </p:tav>
                                        <p:tav tm="100000">
                                          <p:val>
                                            <p:strVal val="#ppt_x"/>
                                          </p:val>
                                        </p:tav>
                                      </p:tavLst>
                                    </p:anim>
                                    <p:anim calcmode="lin" valueType="num">
                                      <p:cBhvr additive="base">
                                        <p:cTn id="190" dur="500" fill="hold"/>
                                        <p:tgtEl>
                                          <p:spTgt spid="52"/>
                                        </p:tgtEl>
                                        <p:attrNameLst>
                                          <p:attrName>ppt_y</p:attrName>
                                        </p:attrNameLst>
                                      </p:cBhvr>
                                      <p:tavLst>
                                        <p:tav tm="0">
                                          <p:val>
                                            <p:strVal val="1+#ppt_h/2"/>
                                          </p:val>
                                        </p:tav>
                                        <p:tav tm="100000">
                                          <p:val>
                                            <p:strVal val="#ppt_y"/>
                                          </p:val>
                                        </p:tav>
                                      </p:tavLst>
                                    </p:anim>
                                  </p:childTnLst>
                                </p:cTn>
                              </p:par>
                            </p:childTnLst>
                          </p:cTn>
                        </p:par>
                        <p:par>
                          <p:cTn id="191" fill="hold">
                            <p:stCondLst>
                              <p:cond delay="1500"/>
                            </p:stCondLst>
                            <p:childTnLst>
                              <p:par>
                                <p:cTn id="192" presetID="2" presetClass="entr" presetSubtype="4" fill="hold" nodeType="afterEffect">
                                  <p:stCondLst>
                                    <p:cond delay="0"/>
                                  </p:stCondLst>
                                  <p:childTnLst>
                                    <p:set>
                                      <p:cBhvr>
                                        <p:cTn id="193" dur="1" fill="hold">
                                          <p:stCondLst>
                                            <p:cond delay="0"/>
                                          </p:stCondLst>
                                        </p:cTn>
                                        <p:tgtEl>
                                          <p:spTgt spid="51"/>
                                        </p:tgtEl>
                                        <p:attrNameLst>
                                          <p:attrName>style.visibility</p:attrName>
                                        </p:attrNameLst>
                                      </p:cBhvr>
                                      <p:to>
                                        <p:strVal val="visible"/>
                                      </p:to>
                                    </p:set>
                                    <p:anim calcmode="lin" valueType="num">
                                      <p:cBhvr additive="base">
                                        <p:cTn id="194" dur="500" fill="hold"/>
                                        <p:tgtEl>
                                          <p:spTgt spid="51"/>
                                        </p:tgtEl>
                                        <p:attrNameLst>
                                          <p:attrName>ppt_x</p:attrName>
                                        </p:attrNameLst>
                                      </p:cBhvr>
                                      <p:tavLst>
                                        <p:tav tm="0">
                                          <p:val>
                                            <p:strVal val="#ppt_x"/>
                                          </p:val>
                                        </p:tav>
                                        <p:tav tm="100000">
                                          <p:val>
                                            <p:strVal val="#ppt_x"/>
                                          </p:val>
                                        </p:tav>
                                      </p:tavLst>
                                    </p:anim>
                                    <p:anim calcmode="lin" valueType="num">
                                      <p:cBhvr additive="base">
                                        <p:cTn id="195" dur="500" fill="hold"/>
                                        <p:tgtEl>
                                          <p:spTgt spid="51"/>
                                        </p:tgtEl>
                                        <p:attrNameLst>
                                          <p:attrName>ppt_y</p:attrName>
                                        </p:attrNameLst>
                                      </p:cBhvr>
                                      <p:tavLst>
                                        <p:tav tm="0">
                                          <p:val>
                                            <p:strVal val="1+#ppt_h/2"/>
                                          </p:val>
                                        </p:tav>
                                        <p:tav tm="100000">
                                          <p:val>
                                            <p:strVal val="#ppt_y"/>
                                          </p:val>
                                        </p:tav>
                                      </p:tavLst>
                                    </p:anim>
                                  </p:childTnLst>
                                </p:cTn>
                              </p:par>
                            </p:childTnLst>
                          </p:cTn>
                        </p:par>
                        <p:par>
                          <p:cTn id="196" fill="hold">
                            <p:stCondLst>
                              <p:cond delay="2000"/>
                            </p:stCondLst>
                            <p:childTnLst>
                              <p:par>
                                <p:cTn id="197" presetID="2" presetClass="entr" presetSubtype="4" fill="hold" nodeType="afterEffect">
                                  <p:stCondLst>
                                    <p:cond delay="0"/>
                                  </p:stCondLst>
                                  <p:childTnLst>
                                    <p:set>
                                      <p:cBhvr>
                                        <p:cTn id="198" dur="1" fill="hold">
                                          <p:stCondLst>
                                            <p:cond delay="0"/>
                                          </p:stCondLst>
                                        </p:cTn>
                                        <p:tgtEl>
                                          <p:spTgt spid="47"/>
                                        </p:tgtEl>
                                        <p:attrNameLst>
                                          <p:attrName>style.visibility</p:attrName>
                                        </p:attrNameLst>
                                      </p:cBhvr>
                                      <p:to>
                                        <p:strVal val="visible"/>
                                      </p:to>
                                    </p:set>
                                    <p:anim calcmode="lin" valueType="num">
                                      <p:cBhvr additive="base">
                                        <p:cTn id="199" dur="500" fill="hold"/>
                                        <p:tgtEl>
                                          <p:spTgt spid="47"/>
                                        </p:tgtEl>
                                        <p:attrNameLst>
                                          <p:attrName>ppt_x</p:attrName>
                                        </p:attrNameLst>
                                      </p:cBhvr>
                                      <p:tavLst>
                                        <p:tav tm="0">
                                          <p:val>
                                            <p:strVal val="#ppt_x"/>
                                          </p:val>
                                        </p:tav>
                                        <p:tav tm="100000">
                                          <p:val>
                                            <p:strVal val="#ppt_x"/>
                                          </p:val>
                                        </p:tav>
                                      </p:tavLst>
                                    </p:anim>
                                    <p:anim calcmode="lin" valueType="num">
                                      <p:cBhvr additive="base">
                                        <p:cTn id="200" dur="500" fill="hold"/>
                                        <p:tgtEl>
                                          <p:spTgt spid="47"/>
                                        </p:tgtEl>
                                        <p:attrNameLst>
                                          <p:attrName>ppt_y</p:attrName>
                                        </p:attrNameLst>
                                      </p:cBhvr>
                                      <p:tavLst>
                                        <p:tav tm="0">
                                          <p:val>
                                            <p:strVal val="1+#ppt_h/2"/>
                                          </p:val>
                                        </p:tav>
                                        <p:tav tm="100000">
                                          <p:val>
                                            <p:strVal val="#ppt_y"/>
                                          </p:val>
                                        </p:tav>
                                      </p:tavLst>
                                    </p:anim>
                                  </p:childTnLst>
                                </p:cTn>
                              </p:par>
                            </p:childTnLst>
                          </p:cTn>
                        </p:par>
                        <p:par>
                          <p:cTn id="201" fill="hold">
                            <p:stCondLst>
                              <p:cond delay="2500"/>
                            </p:stCondLst>
                            <p:childTnLst>
                              <p:par>
                                <p:cTn id="202" presetID="2" presetClass="entr" presetSubtype="4" fill="hold" nodeType="afterEffect">
                                  <p:stCondLst>
                                    <p:cond delay="0"/>
                                  </p:stCondLst>
                                  <p:childTnLst>
                                    <p:set>
                                      <p:cBhvr>
                                        <p:cTn id="203" dur="1" fill="hold">
                                          <p:stCondLst>
                                            <p:cond delay="0"/>
                                          </p:stCondLst>
                                        </p:cTn>
                                        <p:tgtEl>
                                          <p:spTgt spid="48"/>
                                        </p:tgtEl>
                                        <p:attrNameLst>
                                          <p:attrName>style.visibility</p:attrName>
                                        </p:attrNameLst>
                                      </p:cBhvr>
                                      <p:to>
                                        <p:strVal val="visible"/>
                                      </p:to>
                                    </p:set>
                                    <p:anim calcmode="lin" valueType="num">
                                      <p:cBhvr additive="base">
                                        <p:cTn id="204" dur="500" fill="hold"/>
                                        <p:tgtEl>
                                          <p:spTgt spid="48"/>
                                        </p:tgtEl>
                                        <p:attrNameLst>
                                          <p:attrName>ppt_x</p:attrName>
                                        </p:attrNameLst>
                                      </p:cBhvr>
                                      <p:tavLst>
                                        <p:tav tm="0">
                                          <p:val>
                                            <p:strVal val="#ppt_x"/>
                                          </p:val>
                                        </p:tav>
                                        <p:tav tm="100000">
                                          <p:val>
                                            <p:strVal val="#ppt_x"/>
                                          </p:val>
                                        </p:tav>
                                      </p:tavLst>
                                    </p:anim>
                                    <p:anim calcmode="lin" valueType="num">
                                      <p:cBhvr additive="base">
                                        <p:cTn id="205" dur="500" fill="hold"/>
                                        <p:tgtEl>
                                          <p:spTgt spid="48"/>
                                        </p:tgtEl>
                                        <p:attrNameLst>
                                          <p:attrName>ppt_y</p:attrName>
                                        </p:attrNameLst>
                                      </p:cBhvr>
                                      <p:tavLst>
                                        <p:tav tm="0">
                                          <p:val>
                                            <p:strVal val="1+#ppt_h/2"/>
                                          </p:val>
                                        </p:tav>
                                        <p:tav tm="100000">
                                          <p:val>
                                            <p:strVal val="#ppt_y"/>
                                          </p:val>
                                        </p:tav>
                                      </p:tavLst>
                                    </p:anim>
                                  </p:childTnLst>
                                </p:cTn>
                              </p:par>
                            </p:childTnLst>
                          </p:cTn>
                        </p:par>
                        <p:par>
                          <p:cTn id="206" fill="hold">
                            <p:stCondLst>
                              <p:cond delay="3000"/>
                            </p:stCondLst>
                            <p:childTnLst>
                              <p:par>
                                <p:cTn id="207" presetID="2" presetClass="entr" presetSubtype="4" fill="hold" grpId="0" nodeType="afterEffect">
                                  <p:stCondLst>
                                    <p:cond delay="0"/>
                                  </p:stCondLst>
                                  <p:childTnLst>
                                    <p:set>
                                      <p:cBhvr>
                                        <p:cTn id="208" dur="1" fill="hold">
                                          <p:stCondLst>
                                            <p:cond delay="0"/>
                                          </p:stCondLst>
                                        </p:cTn>
                                        <p:tgtEl>
                                          <p:spTgt spid="56"/>
                                        </p:tgtEl>
                                        <p:attrNameLst>
                                          <p:attrName>style.visibility</p:attrName>
                                        </p:attrNameLst>
                                      </p:cBhvr>
                                      <p:to>
                                        <p:strVal val="visible"/>
                                      </p:to>
                                    </p:set>
                                    <p:anim calcmode="lin" valueType="num">
                                      <p:cBhvr additive="base">
                                        <p:cTn id="209" dur="500" fill="hold"/>
                                        <p:tgtEl>
                                          <p:spTgt spid="56"/>
                                        </p:tgtEl>
                                        <p:attrNameLst>
                                          <p:attrName>ppt_x</p:attrName>
                                        </p:attrNameLst>
                                      </p:cBhvr>
                                      <p:tavLst>
                                        <p:tav tm="0">
                                          <p:val>
                                            <p:strVal val="#ppt_x"/>
                                          </p:val>
                                        </p:tav>
                                        <p:tav tm="100000">
                                          <p:val>
                                            <p:strVal val="#ppt_x"/>
                                          </p:val>
                                        </p:tav>
                                      </p:tavLst>
                                    </p:anim>
                                    <p:anim calcmode="lin" valueType="num">
                                      <p:cBhvr additive="base">
                                        <p:cTn id="21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9" grpId="0" animBg="1"/>
      <p:bldP spid="44" grpId="0" animBg="1"/>
      <p:bldP spid="45" grpId="0" animBg="1"/>
      <p:bldP spid="63" grpId="0" animBg="1"/>
      <p:bldP spid="64" grpId="0" animBg="1"/>
      <p:bldP spid="67" grpId="0" animBg="1"/>
      <p:bldP spid="46" grpId="0" animBg="1"/>
      <p:bldP spid="88" grpId="0" animBg="1"/>
      <p:bldP spid="89" grpId="0" animBg="1"/>
      <p:bldP spid="30" grpId="0" animBg="1"/>
      <p:bldP spid="31" grpId="0" animBg="1"/>
      <p:bldP spid="32" grpId="0" animBg="1"/>
      <p:bldP spid="33" grpId="0" animBg="1"/>
      <p:bldP spid="56" grpId="0" animBg="1"/>
      <p:bldP spid="58" grpId="0" animBg="1"/>
      <p:bldP spid="62" grpId="0" animBg="1"/>
      <p:bldP spid="6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3357554" y="2708920"/>
            <a:ext cx="2428892" cy="1861378"/>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Ins="0" bIns="0" anchor="ctr"/>
          <a:lstStyle/>
          <a:p>
            <a:pPr algn="ctr" fontAlgn="auto">
              <a:spcBef>
                <a:spcPts val="0"/>
              </a:spcBef>
              <a:spcAft>
                <a:spcPts val="0"/>
              </a:spcAft>
              <a:defRPr/>
            </a:pPr>
            <a:r>
              <a:rPr lang="es-ES" sz="1400" b="1" u="sng" dirty="0" smtClean="0">
                <a:solidFill>
                  <a:srgbClr val="FFFFFF"/>
                </a:solidFill>
                <a:effectLst>
                  <a:outerShdw blurRad="38100" dist="38100" dir="2700000" algn="tl">
                    <a:srgbClr val="000000">
                      <a:alpha val="43137"/>
                    </a:srgbClr>
                  </a:outerShdw>
                </a:effectLst>
              </a:rPr>
              <a:t>OBJETIVO NACIONAL 1</a:t>
            </a:r>
            <a:r>
              <a:rPr lang="es-ES" sz="1400" b="1" dirty="0" smtClean="0">
                <a:solidFill>
                  <a:srgbClr val="FFFFFF"/>
                </a:solidFill>
                <a:effectLst>
                  <a:outerShdw blurRad="38100" dist="38100" dir="2700000" algn="tl">
                    <a:srgbClr val="000000">
                      <a:alpha val="43137"/>
                    </a:srgbClr>
                  </a:outerShdw>
                </a:effectLst>
              </a:rPr>
              <a:t>:</a:t>
            </a:r>
          </a:p>
          <a:p>
            <a:pPr algn="ctr" fontAlgn="auto">
              <a:spcBef>
                <a:spcPts val="0"/>
              </a:spcBef>
              <a:spcAft>
                <a:spcPts val="0"/>
              </a:spcAft>
              <a:defRPr/>
            </a:pPr>
            <a:r>
              <a:rPr lang="es-ES" sz="1400" b="1" dirty="0" smtClean="0">
                <a:effectLst>
                  <a:outerShdw blurRad="38100" dist="38100" dir="2700000" algn="tl">
                    <a:srgbClr val="000000">
                      <a:alpha val="43137"/>
                    </a:srgbClr>
                  </a:outerShdw>
                </a:effectLst>
              </a:rPr>
              <a:t>Garantía de la dignidad de las personas y pleno ejercicio de los derechos humanos individuales y colectivos en el marco del desarrollo humano sostenible</a:t>
            </a:r>
            <a:endParaRPr lang="es-ES" sz="1400" b="1" dirty="0">
              <a:solidFill>
                <a:srgbClr val="FFFFFF"/>
              </a:solidFill>
              <a:effectLst>
                <a:outerShdw blurRad="38100" dist="38100" dir="2700000" algn="tl">
                  <a:srgbClr val="000000">
                    <a:alpha val="43137"/>
                  </a:srgbClr>
                </a:outerShdw>
              </a:effectLst>
            </a:endParaRPr>
          </a:p>
        </p:txBody>
      </p:sp>
      <p:sp>
        <p:nvSpPr>
          <p:cNvPr id="27" name="1 Título"/>
          <p:cNvSpPr txBox="1">
            <a:spLocks/>
          </p:cNvSpPr>
          <p:nvPr/>
        </p:nvSpPr>
        <p:spPr bwMode="auto">
          <a:xfrm>
            <a:off x="179512" y="1052736"/>
            <a:ext cx="8640960" cy="576064"/>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b="1" dirty="0" smtClean="0">
                <a:solidFill>
                  <a:schemeClr val="bg1"/>
                </a:solidFill>
                <a:latin typeface="+mj-lt"/>
                <a:ea typeface="+mj-ea"/>
                <a:cs typeface="+mj-cs"/>
              </a:rPr>
              <a:t>COMPONENTE NACIONAL 1:</a:t>
            </a:r>
          </a:p>
          <a:p>
            <a:pPr algn="ctr" eaLnBrk="0" hangingPunct="0">
              <a:defRPr/>
            </a:pPr>
            <a:r>
              <a:rPr lang="es-ES" b="1" dirty="0" smtClean="0">
                <a:solidFill>
                  <a:schemeClr val="bg1"/>
                </a:solidFill>
                <a:latin typeface="+mj-lt"/>
                <a:ea typeface="+mj-ea"/>
                <a:cs typeface="+mj-cs"/>
              </a:rPr>
              <a:t>DESARROLLO HUMANO SOSTENIBLE BASADO EN DERECHOS </a:t>
            </a:r>
            <a:r>
              <a:rPr lang="es-ES" sz="1500" dirty="0">
                <a:solidFill>
                  <a:schemeClr val="bg1"/>
                </a:solidFill>
                <a:latin typeface="+mj-lt"/>
                <a:ea typeface="+mj-ea"/>
                <a:cs typeface="+mj-cs"/>
              </a:rPr>
              <a:t/>
            </a:r>
            <a:br>
              <a:rPr lang="es-ES" sz="1500" dirty="0">
                <a:solidFill>
                  <a:schemeClr val="bg1"/>
                </a:solidFill>
                <a:latin typeface="+mj-lt"/>
                <a:ea typeface="+mj-ea"/>
                <a:cs typeface="+mj-cs"/>
              </a:rPr>
            </a:b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grpSp>
        <p:nvGrpSpPr>
          <p:cNvPr id="33" name="Group 27"/>
          <p:cNvGrpSpPr>
            <a:grpSpLocks/>
          </p:cNvGrpSpPr>
          <p:nvPr/>
        </p:nvGrpSpPr>
        <p:grpSpPr bwMode="auto">
          <a:xfrm>
            <a:off x="0" y="3212976"/>
            <a:ext cx="3000375" cy="1224136"/>
            <a:chOff x="68" y="1738"/>
            <a:chExt cx="1678" cy="1057"/>
          </a:xfrm>
        </p:grpSpPr>
        <p:pic>
          <p:nvPicPr>
            <p:cNvPr id="34" name="5 Elipse"/>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 y="1738"/>
              <a:ext cx="1678" cy="1057"/>
            </a:xfrm>
            <a:prstGeom prst="rect">
              <a:avLst/>
            </a:prstGeom>
            <a:noFill/>
            <a:ln w="9525">
              <a:noFill/>
              <a:miter lim="800000"/>
              <a:headEnd/>
              <a:tailEnd/>
            </a:ln>
          </p:spPr>
        </p:pic>
        <p:sp>
          <p:nvSpPr>
            <p:cNvPr id="35" name="Text Box 6"/>
            <p:cNvSpPr txBox="1">
              <a:spLocks noChangeArrowheads="1"/>
            </p:cNvSpPr>
            <p:nvPr/>
          </p:nvSpPr>
          <p:spPr bwMode="auto">
            <a:xfrm>
              <a:off x="158" y="1794"/>
              <a:ext cx="1500" cy="848"/>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a:solidFill>
                    <a:srgbClr val="FFFFFF"/>
                  </a:solidFill>
                  <a:effectLst>
                    <a:outerShdw blurRad="38100" dist="38100" dir="2700000" algn="tl">
                      <a:srgbClr val="000000">
                        <a:alpha val="43137"/>
                      </a:srgbClr>
                    </a:outerShdw>
                  </a:effectLst>
                  <a:latin typeface="+mn-lt"/>
                  <a:cs typeface="+mn-cs"/>
                </a:rPr>
                <a:t>1.2 </a:t>
              </a:r>
              <a:r>
                <a:rPr lang="es-ES" sz="1400" dirty="0" smtClean="0">
                  <a:solidFill>
                    <a:srgbClr val="FFFFFF"/>
                  </a:solidFill>
                  <a:effectLst>
                    <a:outerShdw blurRad="38100" dist="38100" dir="2700000" algn="tl">
                      <a:srgbClr val="000000">
                        <a:alpha val="43137"/>
                      </a:srgbClr>
                    </a:outerShdw>
                  </a:effectLst>
                  <a:latin typeface="+mn-lt"/>
                  <a:cs typeface="+mn-cs"/>
                </a:rPr>
                <a:t>Ejercicio de los derechos políticos y desarrollo de la institucionalidad democrática</a:t>
              </a:r>
              <a:endParaRPr lang="es-ES" sz="1400" dirty="0">
                <a:solidFill>
                  <a:srgbClr val="FFFFFF"/>
                </a:solidFill>
                <a:effectLst>
                  <a:outerShdw blurRad="38100" dist="38100" dir="2700000" algn="tl">
                    <a:srgbClr val="000000">
                      <a:alpha val="43137"/>
                    </a:srgbClr>
                  </a:outerShdw>
                </a:effectLst>
                <a:latin typeface="+mn-lt"/>
                <a:cs typeface="+mn-cs"/>
              </a:endParaRPr>
            </a:p>
          </p:txBody>
        </p:sp>
      </p:grpSp>
      <p:sp>
        <p:nvSpPr>
          <p:cNvPr id="36" name="35 Elipse"/>
          <p:cNvSpPr/>
          <p:nvPr/>
        </p:nvSpPr>
        <p:spPr>
          <a:xfrm>
            <a:off x="275063" y="1712778"/>
            <a:ext cx="2714644" cy="1500198"/>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a:solidFill>
                  <a:srgbClr val="FFFFFF"/>
                </a:solidFill>
                <a:effectLst>
                  <a:outerShdw blurRad="38100" dist="38100" dir="2700000" algn="tl">
                    <a:srgbClr val="000000">
                      <a:alpha val="43137"/>
                    </a:srgbClr>
                  </a:outerShdw>
                </a:effectLst>
              </a:rPr>
              <a:t>1.1 </a:t>
            </a:r>
            <a:r>
              <a:rPr lang="es-ES" sz="1400" dirty="0" smtClean="0">
                <a:solidFill>
                  <a:srgbClr val="FFFFFF"/>
                </a:solidFill>
                <a:effectLst>
                  <a:outerShdw blurRad="38100" dist="38100" dir="2700000" algn="tl">
                    <a:srgbClr val="000000">
                      <a:alpha val="43137"/>
                    </a:srgbClr>
                  </a:outerShdw>
                </a:effectLst>
              </a:rPr>
              <a:t>Garantía del ejercicio de los derechos civiles y de una justicia eficiente y eficaz</a:t>
            </a:r>
            <a:endParaRPr lang="es-ES" sz="1400" b="1" dirty="0">
              <a:solidFill>
                <a:srgbClr val="FFFFFF"/>
              </a:solidFill>
              <a:effectLst>
                <a:outerShdw blurRad="38100" dist="38100" dir="2700000" algn="tl">
                  <a:srgbClr val="000000">
                    <a:alpha val="43137"/>
                  </a:srgbClr>
                </a:outerShdw>
              </a:effectLst>
            </a:endParaRPr>
          </a:p>
        </p:txBody>
      </p:sp>
      <p:sp>
        <p:nvSpPr>
          <p:cNvPr id="38" name="37 Elipse"/>
          <p:cNvSpPr/>
          <p:nvPr/>
        </p:nvSpPr>
        <p:spPr>
          <a:xfrm>
            <a:off x="1619672" y="5877272"/>
            <a:ext cx="2714644" cy="864096"/>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a:solidFill>
                  <a:srgbClr val="FFFFFF"/>
                </a:solidFill>
                <a:effectLst>
                  <a:outerShdw blurRad="38100" dist="38100" dir="2700000" algn="tl">
                    <a:srgbClr val="000000">
                      <a:alpha val="43137"/>
                    </a:srgbClr>
                  </a:outerShdw>
                </a:effectLst>
              </a:rPr>
              <a:t>1.4 </a:t>
            </a:r>
            <a:r>
              <a:rPr lang="es-ES" sz="1400" dirty="0" smtClean="0">
                <a:solidFill>
                  <a:srgbClr val="FFFFFF"/>
                </a:solidFill>
                <a:effectLst>
                  <a:outerShdw blurRad="38100" dist="38100" dir="2700000" algn="tl">
                    <a:srgbClr val="000000">
                      <a:alpha val="43137"/>
                    </a:srgbClr>
                  </a:outerShdw>
                </a:effectLst>
              </a:rPr>
              <a:t>Acceso  universal a la  salud con calidad</a:t>
            </a:r>
            <a:endParaRPr lang="es-ES" sz="1400" dirty="0">
              <a:solidFill>
                <a:srgbClr val="FFFFFF"/>
              </a:solidFill>
              <a:effectLst>
                <a:outerShdw blurRad="38100" dist="38100" dir="2700000" algn="tl">
                  <a:srgbClr val="000000">
                    <a:alpha val="43137"/>
                  </a:srgbClr>
                </a:outerShdw>
              </a:effectLst>
            </a:endParaRPr>
          </a:p>
        </p:txBody>
      </p:sp>
      <p:grpSp>
        <p:nvGrpSpPr>
          <p:cNvPr id="39" name="Group 26"/>
          <p:cNvGrpSpPr>
            <a:grpSpLocks/>
          </p:cNvGrpSpPr>
          <p:nvPr/>
        </p:nvGrpSpPr>
        <p:grpSpPr bwMode="auto">
          <a:xfrm>
            <a:off x="6357937" y="3645024"/>
            <a:ext cx="2786063" cy="1500188"/>
            <a:chOff x="365" y="3260"/>
            <a:chExt cx="1835" cy="896"/>
          </a:xfrm>
        </p:grpSpPr>
        <p:pic>
          <p:nvPicPr>
            <p:cNvPr id="40" name="11 Elipse"/>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41" name="Text Box 18"/>
            <p:cNvSpPr txBox="1">
              <a:spLocks noChangeArrowheads="1"/>
            </p:cNvSpPr>
            <p:nvPr/>
          </p:nvSpPr>
          <p:spPr bwMode="auto">
            <a:xfrm>
              <a:off x="476" y="3385"/>
              <a:ext cx="1588" cy="667"/>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latin typeface="+mn-lt"/>
                  <a:cs typeface="+mn-cs"/>
                </a:rPr>
                <a:t>1.6 Acceso universal de la población a servicios adecuados de agua y saneamiento</a:t>
              </a:r>
              <a:endParaRPr lang="es-ES" sz="1400" dirty="0">
                <a:solidFill>
                  <a:srgbClr val="FFFFFF"/>
                </a:solidFill>
                <a:effectLst>
                  <a:outerShdw blurRad="38100" dist="38100" dir="2700000" algn="tl">
                    <a:srgbClr val="000000">
                      <a:alpha val="43137"/>
                    </a:srgbClr>
                  </a:outerShdw>
                </a:effectLst>
                <a:latin typeface="+mn-lt"/>
                <a:cs typeface="+mn-cs"/>
              </a:endParaRPr>
            </a:p>
          </p:txBody>
        </p:sp>
      </p:grpSp>
      <p:sp>
        <p:nvSpPr>
          <p:cNvPr id="43" name="42 Flecha abajo"/>
          <p:cNvSpPr/>
          <p:nvPr/>
        </p:nvSpPr>
        <p:spPr>
          <a:xfrm rot="18120000">
            <a:off x="2954793" y="2543048"/>
            <a:ext cx="357188" cy="45243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6" name="45 Flecha abajo"/>
          <p:cNvSpPr>
            <a:spLocks noChangeArrowheads="1"/>
          </p:cNvSpPr>
          <p:nvPr/>
        </p:nvSpPr>
        <p:spPr bwMode="auto">
          <a:xfrm rot="5963143">
            <a:off x="5963962" y="3861931"/>
            <a:ext cx="357187" cy="55245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7" name="46 Flecha arriba"/>
          <p:cNvSpPr>
            <a:spLocks noChangeArrowheads="1"/>
          </p:cNvSpPr>
          <p:nvPr/>
        </p:nvSpPr>
        <p:spPr bwMode="auto">
          <a:xfrm rot="18613636">
            <a:off x="5451842" y="4902059"/>
            <a:ext cx="357188" cy="584200"/>
          </a:xfrm>
          <a:prstGeom prst="upArrow">
            <a:avLst>
              <a:gd name="adj1" fmla="val 50000"/>
              <a:gd name="adj2" fmla="val 499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8" name="47 Flecha derecha"/>
          <p:cNvSpPr/>
          <p:nvPr/>
        </p:nvSpPr>
        <p:spPr>
          <a:xfrm rot="21374916">
            <a:off x="2928938" y="3685729"/>
            <a:ext cx="457200" cy="430212"/>
          </a:xfrm>
          <a:prstGeom prst="rightArrow">
            <a:avLst>
              <a:gd name="adj1" fmla="val 50000"/>
              <a:gd name="adj2" fmla="val 5161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grpSp>
        <p:nvGrpSpPr>
          <p:cNvPr id="50" name="Group 26"/>
          <p:cNvGrpSpPr>
            <a:grpSpLocks/>
          </p:cNvGrpSpPr>
          <p:nvPr/>
        </p:nvGrpSpPr>
        <p:grpSpPr bwMode="auto">
          <a:xfrm>
            <a:off x="0" y="4725144"/>
            <a:ext cx="2786063" cy="1023516"/>
            <a:chOff x="365" y="3260"/>
            <a:chExt cx="1835" cy="896"/>
          </a:xfrm>
        </p:grpSpPr>
        <p:pic>
          <p:nvPicPr>
            <p:cNvPr id="51" name="11 Elipse"/>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52" name="Text Box 18"/>
            <p:cNvSpPr txBox="1">
              <a:spLocks noChangeArrowheads="1"/>
            </p:cNvSpPr>
            <p:nvPr/>
          </p:nvSpPr>
          <p:spPr bwMode="auto">
            <a:xfrm>
              <a:off x="476" y="3273"/>
              <a:ext cx="1588" cy="883"/>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a:solidFill>
                    <a:srgbClr val="FFFFFF"/>
                  </a:solidFill>
                  <a:effectLst>
                    <a:outerShdw blurRad="38100" dist="38100" dir="2700000" algn="tl">
                      <a:srgbClr val="000000">
                        <a:alpha val="43137"/>
                      </a:srgbClr>
                    </a:outerShdw>
                  </a:effectLst>
                  <a:latin typeface="+mn-lt"/>
                  <a:cs typeface="+mn-cs"/>
                </a:rPr>
                <a:t>1.3 </a:t>
              </a:r>
              <a:r>
                <a:rPr lang="es-ES" sz="1400" dirty="0" smtClean="0">
                  <a:solidFill>
                    <a:srgbClr val="FFFFFF"/>
                  </a:solidFill>
                  <a:effectLst>
                    <a:outerShdw blurRad="38100" dist="38100" dir="2700000" algn="tl">
                      <a:srgbClr val="000000">
                        <a:alpha val="43137"/>
                      </a:srgbClr>
                    </a:outerShdw>
                  </a:effectLst>
                  <a:latin typeface="+mn-lt"/>
                  <a:cs typeface="+mn-cs"/>
                </a:rPr>
                <a:t>Acceso universal a una educación integral</a:t>
              </a:r>
              <a:endParaRPr lang="es-ES" sz="1400" dirty="0">
                <a:solidFill>
                  <a:srgbClr val="FFFFFF"/>
                </a:solidFill>
                <a:effectLst>
                  <a:outerShdw blurRad="38100" dist="38100" dir="2700000" algn="tl">
                    <a:srgbClr val="000000">
                      <a:alpha val="43137"/>
                    </a:srgbClr>
                  </a:outerShdw>
                </a:effectLst>
                <a:latin typeface="+mn-lt"/>
                <a:cs typeface="+mn-cs"/>
              </a:endParaRPr>
            </a:p>
          </p:txBody>
        </p:sp>
      </p:grpSp>
      <p:sp>
        <p:nvSpPr>
          <p:cNvPr id="53" name="52 Flecha derecha"/>
          <p:cNvSpPr/>
          <p:nvPr/>
        </p:nvSpPr>
        <p:spPr>
          <a:xfrm rot="19469561">
            <a:off x="2533993" y="4486441"/>
            <a:ext cx="803521" cy="430212"/>
          </a:xfrm>
          <a:prstGeom prst="rightArrow">
            <a:avLst>
              <a:gd name="adj1" fmla="val 50000"/>
              <a:gd name="adj2" fmla="val 5161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grpSp>
        <p:nvGrpSpPr>
          <p:cNvPr id="54" name="Group 26"/>
          <p:cNvGrpSpPr>
            <a:grpSpLocks/>
          </p:cNvGrpSpPr>
          <p:nvPr/>
        </p:nvGrpSpPr>
        <p:grpSpPr bwMode="auto">
          <a:xfrm>
            <a:off x="4716016" y="5373216"/>
            <a:ext cx="3744416" cy="1311548"/>
            <a:chOff x="365" y="3260"/>
            <a:chExt cx="1835" cy="896"/>
          </a:xfrm>
        </p:grpSpPr>
        <p:pic>
          <p:nvPicPr>
            <p:cNvPr id="55" name="11 Elipse"/>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56" name="Text Box 18"/>
            <p:cNvSpPr txBox="1">
              <a:spLocks noChangeArrowheads="1"/>
            </p:cNvSpPr>
            <p:nvPr/>
          </p:nvSpPr>
          <p:spPr bwMode="auto">
            <a:xfrm>
              <a:off x="476" y="3385"/>
              <a:ext cx="1588" cy="667"/>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latin typeface="+mn-lt"/>
                  <a:cs typeface="+mn-cs"/>
                </a:rPr>
                <a:t>1.5 Seguridad Alimentaria garantizada con énfasis en la nutrición adecuada de  los infantes y las madres gestantes</a:t>
              </a:r>
              <a:endParaRPr lang="es-ES" sz="1400" dirty="0">
                <a:solidFill>
                  <a:srgbClr val="FFFFFF"/>
                </a:solidFill>
                <a:effectLst>
                  <a:outerShdw blurRad="38100" dist="38100" dir="2700000" algn="tl">
                    <a:srgbClr val="000000">
                      <a:alpha val="43137"/>
                    </a:srgbClr>
                  </a:outerShdw>
                </a:effectLst>
                <a:latin typeface="+mn-lt"/>
                <a:cs typeface="+mn-cs"/>
              </a:endParaRPr>
            </a:p>
          </p:txBody>
        </p:sp>
      </p:grpSp>
      <p:grpSp>
        <p:nvGrpSpPr>
          <p:cNvPr id="57" name="Group 26"/>
          <p:cNvGrpSpPr>
            <a:grpSpLocks/>
          </p:cNvGrpSpPr>
          <p:nvPr/>
        </p:nvGrpSpPr>
        <p:grpSpPr bwMode="auto">
          <a:xfrm>
            <a:off x="6156176" y="2708920"/>
            <a:ext cx="2786063" cy="936104"/>
            <a:chOff x="365" y="3260"/>
            <a:chExt cx="1835" cy="906"/>
          </a:xfrm>
        </p:grpSpPr>
        <p:pic>
          <p:nvPicPr>
            <p:cNvPr id="58" name="11 Elipse"/>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59" name="Text Box 18"/>
            <p:cNvSpPr txBox="1">
              <a:spLocks noChangeArrowheads="1"/>
            </p:cNvSpPr>
            <p:nvPr/>
          </p:nvSpPr>
          <p:spPr bwMode="auto">
            <a:xfrm>
              <a:off x="476" y="3260"/>
              <a:ext cx="1588" cy="906"/>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latin typeface="+mn-lt"/>
                  <a:cs typeface="+mn-cs"/>
                </a:rPr>
                <a:t>1.7 Diversidad cultural garantizada  y protegida </a:t>
              </a:r>
              <a:endParaRPr lang="es-ES" sz="1400" dirty="0">
                <a:solidFill>
                  <a:srgbClr val="FFFFFF"/>
                </a:solidFill>
                <a:effectLst>
                  <a:outerShdw blurRad="38100" dist="38100" dir="2700000" algn="tl">
                    <a:srgbClr val="000000">
                      <a:alpha val="43137"/>
                    </a:srgbClr>
                  </a:outerShdw>
                </a:effectLst>
                <a:latin typeface="+mn-lt"/>
                <a:cs typeface="+mn-cs"/>
              </a:endParaRPr>
            </a:p>
          </p:txBody>
        </p:sp>
      </p:grpSp>
      <p:sp>
        <p:nvSpPr>
          <p:cNvPr id="60" name="59 Flecha derecha"/>
          <p:cNvSpPr/>
          <p:nvPr/>
        </p:nvSpPr>
        <p:spPr>
          <a:xfrm rot="18364430">
            <a:off x="3326080" y="5278528"/>
            <a:ext cx="803521" cy="430212"/>
          </a:xfrm>
          <a:prstGeom prst="rightArrow">
            <a:avLst>
              <a:gd name="adj1" fmla="val 50000"/>
              <a:gd name="adj2" fmla="val 5161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61" name="60 Flecha abajo"/>
          <p:cNvSpPr>
            <a:spLocks noChangeArrowheads="1"/>
          </p:cNvSpPr>
          <p:nvPr/>
        </p:nvSpPr>
        <p:spPr bwMode="auto">
          <a:xfrm rot="5400000">
            <a:off x="5847186" y="2869967"/>
            <a:ext cx="357187" cy="55245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grpSp>
        <p:nvGrpSpPr>
          <p:cNvPr id="62" name="Group 26"/>
          <p:cNvGrpSpPr>
            <a:grpSpLocks/>
          </p:cNvGrpSpPr>
          <p:nvPr/>
        </p:nvGrpSpPr>
        <p:grpSpPr bwMode="auto">
          <a:xfrm>
            <a:off x="6012160" y="1628800"/>
            <a:ext cx="2786063" cy="936104"/>
            <a:chOff x="365" y="3260"/>
            <a:chExt cx="1835" cy="906"/>
          </a:xfrm>
        </p:grpSpPr>
        <p:pic>
          <p:nvPicPr>
            <p:cNvPr id="63" name="11 Elipse"/>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64" name="Text Box 18"/>
            <p:cNvSpPr txBox="1">
              <a:spLocks noChangeArrowheads="1"/>
            </p:cNvSpPr>
            <p:nvPr/>
          </p:nvSpPr>
          <p:spPr bwMode="auto">
            <a:xfrm>
              <a:off x="476" y="3260"/>
              <a:ext cx="1588" cy="906"/>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latin typeface="+mn-lt"/>
                  <a:cs typeface="+mn-cs"/>
                </a:rPr>
                <a:t>1.8 Consolidación de una cultura de actividad física y deportiva en la población</a:t>
              </a:r>
              <a:endParaRPr lang="es-ES" sz="1400" dirty="0">
                <a:solidFill>
                  <a:srgbClr val="FFFFFF"/>
                </a:solidFill>
                <a:effectLst>
                  <a:outerShdw blurRad="38100" dist="38100" dir="2700000" algn="tl">
                    <a:srgbClr val="000000">
                      <a:alpha val="43137"/>
                    </a:srgbClr>
                  </a:outerShdw>
                </a:effectLst>
                <a:latin typeface="+mn-lt"/>
                <a:cs typeface="+mn-cs"/>
              </a:endParaRPr>
            </a:p>
          </p:txBody>
        </p:sp>
      </p:grpSp>
      <p:sp>
        <p:nvSpPr>
          <p:cNvPr id="65" name="64 Flecha abajo"/>
          <p:cNvSpPr>
            <a:spLocks noChangeArrowheads="1"/>
          </p:cNvSpPr>
          <p:nvPr/>
        </p:nvSpPr>
        <p:spPr bwMode="auto">
          <a:xfrm rot="4430004">
            <a:off x="5716546" y="2033063"/>
            <a:ext cx="357187" cy="55245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ppt_x"/>
                                          </p:val>
                                        </p:tav>
                                        <p:tav tm="100000">
                                          <p:val>
                                            <p:strVal val="#ppt_x"/>
                                          </p:val>
                                        </p:tav>
                                      </p:tavLst>
                                    </p:anim>
                                    <p:anim calcmode="lin" valueType="num">
                                      <p:cBhvr additive="base">
                                        <p:cTn id="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3810000" y="3225022"/>
            <a:ext cx="2743200" cy="212725"/>
          </a:xfrm>
          <a:prstGeom prst="rect">
            <a:avLst/>
          </a:prstGeom>
          <a:solidFill>
            <a:schemeClr val="bg1"/>
          </a:solidFill>
          <a:ln w="12700">
            <a:noFill/>
            <a:miter lim="800000"/>
            <a:headEnd/>
            <a:tailEnd/>
          </a:ln>
        </p:spPr>
        <p:txBody>
          <a:bodyPr lIns="0" tIns="0" rIns="0" bIns="0">
            <a:spAutoFit/>
          </a:bodyPr>
          <a:lstStyle/>
          <a:p>
            <a:pPr algn="ctr"/>
            <a:r>
              <a:rPr lang="es-ES_tradnl" sz="1400" b="1"/>
              <a:t>Administración</a:t>
            </a:r>
            <a:r>
              <a:rPr lang="en-US" sz="1400" b="1"/>
              <a:t> </a:t>
            </a:r>
            <a:r>
              <a:rPr lang="es-ES_tradnl" sz="1400" b="1"/>
              <a:t>del Cambio</a:t>
            </a:r>
            <a:endParaRPr lang="en-US" sz="1400" b="1"/>
          </a:p>
        </p:txBody>
      </p:sp>
      <p:sp>
        <p:nvSpPr>
          <p:cNvPr id="6" name="Rectangle 2"/>
          <p:cNvSpPr>
            <a:spLocks noGrp="1" noChangeArrowheads="1"/>
          </p:cNvSpPr>
          <p:nvPr>
            <p:ph type="title"/>
          </p:nvPr>
        </p:nvSpPr>
        <p:spPr>
          <a:xfrm>
            <a:off x="500034" y="1370806"/>
            <a:ext cx="8137525" cy="357190"/>
          </a:xfrm>
        </p:spPr>
        <p:txBody>
          <a:bodyPr lIns="90488" tIns="44450" rIns="90488" bIns="44450">
            <a:normAutofit fontScale="90000"/>
          </a:bodyPr>
          <a:lstStyle/>
          <a:p>
            <a:r>
              <a:rPr lang="es-ES_tradnl" sz="2400" b="1" i="1" dirty="0" smtClean="0">
                <a:effectLst/>
              </a:rPr>
              <a:t>Administrar el cambio es el puente desde la decisión a la acción</a:t>
            </a:r>
            <a:endParaRPr lang="en-US" sz="2400" b="1" i="1" dirty="0" smtClean="0"/>
          </a:p>
        </p:txBody>
      </p:sp>
      <p:sp>
        <p:nvSpPr>
          <p:cNvPr id="7" name="Rectangle 3"/>
          <p:cNvSpPr>
            <a:spLocks noChangeArrowheads="1"/>
          </p:cNvSpPr>
          <p:nvPr/>
        </p:nvSpPr>
        <p:spPr bwMode="auto">
          <a:xfrm>
            <a:off x="1092200" y="1928035"/>
            <a:ext cx="3349625" cy="366712"/>
          </a:xfrm>
          <a:prstGeom prst="rect">
            <a:avLst/>
          </a:prstGeom>
          <a:noFill/>
          <a:ln w="12700">
            <a:noFill/>
            <a:miter lim="800000"/>
            <a:headEnd/>
            <a:tailEnd/>
          </a:ln>
        </p:spPr>
        <p:txBody>
          <a:bodyPr lIns="46038" tIns="46038" rIns="46038" bIns="46038">
            <a:spAutoFit/>
          </a:bodyPr>
          <a:lstStyle/>
          <a:p>
            <a:pPr algn="ctr"/>
            <a:r>
              <a:rPr lang="es-ES_tradnl" sz="1800" b="1"/>
              <a:t>Administración</a:t>
            </a:r>
            <a:r>
              <a:rPr lang="en-US" sz="1800" b="1"/>
              <a:t> </a:t>
            </a:r>
            <a:r>
              <a:rPr lang="es-ES_tradnl" sz="1800" b="1"/>
              <a:t>Estratégica</a:t>
            </a:r>
            <a:endParaRPr lang="en-US" sz="1800" b="1"/>
          </a:p>
        </p:txBody>
      </p:sp>
      <p:sp>
        <p:nvSpPr>
          <p:cNvPr id="8" name="Rectangle 4"/>
          <p:cNvSpPr>
            <a:spLocks noChangeArrowheads="1"/>
          </p:cNvSpPr>
          <p:nvPr/>
        </p:nvSpPr>
        <p:spPr bwMode="auto">
          <a:xfrm>
            <a:off x="4800600" y="1928035"/>
            <a:ext cx="3349625" cy="366712"/>
          </a:xfrm>
          <a:prstGeom prst="rect">
            <a:avLst/>
          </a:prstGeom>
          <a:noFill/>
          <a:ln w="12700">
            <a:noFill/>
            <a:miter lim="800000"/>
            <a:headEnd/>
            <a:tailEnd/>
          </a:ln>
        </p:spPr>
        <p:txBody>
          <a:bodyPr lIns="46038" tIns="46038" rIns="46038" bIns="46038">
            <a:spAutoFit/>
          </a:bodyPr>
          <a:lstStyle/>
          <a:p>
            <a:pPr algn="ctr"/>
            <a:r>
              <a:rPr lang="es-ES_tradnl" sz="1800" b="1"/>
              <a:t>Administración</a:t>
            </a:r>
            <a:r>
              <a:rPr lang="en-US" sz="1800" b="1"/>
              <a:t> Operati</a:t>
            </a:r>
            <a:r>
              <a:rPr lang="es-ES_tradnl" sz="1800" b="1"/>
              <a:t>va</a:t>
            </a:r>
            <a:endParaRPr lang="en-US" sz="1800" b="1"/>
          </a:p>
        </p:txBody>
      </p:sp>
      <p:sp>
        <p:nvSpPr>
          <p:cNvPr id="9" name="Line 8"/>
          <p:cNvSpPr>
            <a:spLocks noChangeShapeType="1"/>
          </p:cNvSpPr>
          <p:nvPr/>
        </p:nvSpPr>
        <p:spPr bwMode="auto">
          <a:xfrm>
            <a:off x="944563" y="1889935"/>
            <a:ext cx="7010400" cy="0"/>
          </a:xfrm>
          <a:prstGeom prst="line">
            <a:avLst/>
          </a:prstGeom>
          <a:noFill/>
          <a:ln w="12700">
            <a:solidFill>
              <a:schemeClr val="tx1"/>
            </a:solidFill>
            <a:round/>
            <a:headEnd/>
            <a:tailEnd/>
          </a:ln>
        </p:spPr>
        <p:txBody>
          <a:bodyPr/>
          <a:lstStyle/>
          <a:p>
            <a:endParaRPr lang="es-ES"/>
          </a:p>
        </p:txBody>
      </p:sp>
      <p:sp>
        <p:nvSpPr>
          <p:cNvPr id="10" name="Line 9"/>
          <p:cNvSpPr>
            <a:spLocks noChangeShapeType="1"/>
          </p:cNvSpPr>
          <p:nvPr/>
        </p:nvSpPr>
        <p:spPr bwMode="auto">
          <a:xfrm>
            <a:off x="4830763" y="1889935"/>
            <a:ext cx="0" cy="4267200"/>
          </a:xfrm>
          <a:prstGeom prst="line">
            <a:avLst/>
          </a:prstGeom>
          <a:noFill/>
          <a:ln w="12700">
            <a:solidFill>
              <a:schemeClr val="tx1"/>
            </a:solidFill>
            <a:round/>
            <a:headEnd/>
            <a:tailEnd/>
          </a:ln>
        </p:spPr>
        <p:txBody>
          <a:bodyPr/>
          <a:lstStyle/>
          <a:p>
            <a:endParaRPr lang="es-ES"/>
          </a:p>
        </p:txBody>
      </p:sp>
      <p:sp>
        <p:nvSpPr>
          <p:cNvPr id="11" name="Oval 10"/>
          <p:cNvSpPr>
            <a:spLocks noChangeArrowheads="1"/>
          </p:cNvSpPr>
          <p:nvPr/>
        </p:nvSpPr>
        <p:spPr bwMode="auto">
          <a:xfrm>
            <a:off x="3676650" y="2694797"/>
            <a:ext cx="3065463" cy="2916238"/>
          </a:xfrm>
          <a:prstGeom prst="ellipse">
            <a:avLst/>
          </a:prstGeom>
          <a:noFill/>
          <a:ln w="12700">
            <a:solidFill>
              <a:schemeClr val="tx1"/>
            </a:solidFill>
            <a:round/>
            <a:headEnd/>
            <a:tailEnd/>
          </a:ln>
        </p:spPr>
        <p:txBody>
          <a:bodyPr wrap="none" anchor="ctr"/>
          <a:lstStyle/>
          <a:p>
            <a:endParaRPr lang="es-PE"/>
          </a:p>
        </p:txBody>
      </p:sp>
      <p:sp>
        <p:nvSpPr>
          <p:cNvPr id="12" name="Freeform 12"/>
          <p:cNvSpPr>
            <a:spLocks/>
          </p:cNvSpPr>
          <p:nvPr/>
        </p:nvSpPr>
        <p:spPr bwMode="auto">
          <a:xfrm>
            <a:off x="5613400" y="3631422"/>
            <a:ext cx="1106488" cy="992188"/>
          </a:xfrm>
          <a:custGeom>
            <a:avLst/>
            <a:gdLst>
              <a:gd name="T0" fmla="*/ 2147483647 w 697"/>
              <a:gd name="T1" fmla="*/ 0 h 625"/>
              <a:gd name="T2" fmla="*/ 2147483647 w 697"/>
              <a:gd name="T3" fmla="*/ 0 h 625"/>
              <a:gd name="T4" fmla="*/ 2147483647 w 697"/>
              <a:gd name="T5" fmla="*/ 2147483647 h 625"/>
              <a:gd name="T6" fmla="*/ 2147483647 w 697"/>
              <a:gd name="T7" fmla="*/ 2147483647 h 625"/>
              <a:gd name="T8" fmla="*/ 0 w 697"/>
              <a:gd name="T9" fmla="*/ 2147483647 h 625"/>
              <a:gd name="T10" fmla="*/ 2147483647 w 697"/>
              <a:gd name="T11" fmla="*/ 2147483647 h 625"/>
              <a:gd name="T12" fmla="*/ 2147483647 w 697"/>
              <a:gd name="T13" fmla="*/ 0 h 625"/>
              <a:gd name="T14" fmla="*/ 0 60000 65536"/>
              <a:gd name="T15" fmla="*/ 0 60000 65536"/>
              <a:gd name="T16" fmla="*/ 0 60000 65536"/>
              <a:gd name="T17" fmla="*/ 0 60000 65536"/>
              <a:gd name="T18" fmla="*/ 0 60000 65536"/>
              <a:gd name="T19" fmla="*/ 0 60000 65536"/>
              <a:gd name="T20" fmla="*/ 0 60000 65536"/>
              <a:gd name="T21" fmla="*/ 0 w 697"/>
              <a:gd name="T22" fmla="*/ 0 h 625"/>
              <a:gd name="T23" fmla="*/ 697 w 697"/>
              <a:gd name="T24" fmla="*/ 625 h 6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7" h="625">
                <a:moveTo>
                  <a:pt x="8" y="0"/>
                </a:moveTo>
                <a:lnTo>
                  <a:pt x="544" y="0"/>
                </a:lnTo>
                <a:lnTo>
                  <a:pt x="696" y="312"/>
                </a:lnTo>
                <a:lnTo>
                  <a:pt x="544" y="624"/>
                </a:lnTo>
                <a:lnTo>
                  <a:pt x="0" y="624"/>
                </a:lnTo>
                <a:lnTo>
                  <a:pt x="152" y="304"/>
                </a:lnTo>
                <a:lnTo>
                  <a:pt x="8" y="0"/>
                </a:lnTo>
              </a:path>
            </a:pathLst>
          </a:custGeom>
          <a:solidFill>
            <a:schemeClr val="hlink"/>
          </a:solidFill>
          <a:ln w="25400" cap="rnd">
            <a:solidFill>
              <a:schemeClr val="hlink"/>
            </a:solidFill>
            <a:round/>
            <a:headEnd/>
            <a:tailEnd/>
          </a:ln>
        </p:spPr>
        <p:txBody>
          <a:bodyPr/>
          <a:lstStyle/>
          <a:p>
            <a:endParaRPr lang="es-PE"/>
          </a:p>
        </p:txBody>
      </p:sp>
      <p:sp>
        <p:nvSpPr>
          <p:cNvPr id="13" name="Oval 13"/>
          <p:cNvSpPr>
            <a:spLocks noChangeArrowheads="1"/>
          </p:cNvSpPr>
          <p:nvPr/>
        </p:nvSpPr>
        <p:spPr bwMode="auto">
          <a:xfrm>
            <a:off x="3733800" y="3606022"/>
            <a:ext cx="1041400" cy="1016000"/>
          </a:xfrm>
          <a:prstGeom prst="ellipse">
            <a:avLst/>
          </a:prstGeom>
          <a:solidFill>
            <a:srgbClr val="78FFC5"/>
          </a:solidFill>
          <a:ln w="25400">
            <a:solidFill>
              <a:srgbClr val="78FFC5"/>
            </a:solidFill>
            <a:round/>
            <a:headEnd/>
            <a:tailEnd/>
          </a:ln>
        </p:spPr>
        <p:txBody>
          <a:bodyPr wrap="none" anchor="ctr"/>
          <a:lstStyle/>
          <a:p>
            <a:endParaRPr lang="es-PE"/>
          </a:p>
        </p:txBody>
      </p:sp>
      <p:sp>
        <p:nvSpPr>
          <p:cNvPr id="14" name="Freeform 14"/>
          <p:cNvSpPr>
            <a:spLocks/>
          </p:cNvSpPr>
          <p:nvPr/>
        </p:nvSpPr>
        <p:spPr bwMode="auto">
          <a:xfrm>
            <a:off x="4940300" y="3644122"/>
            <a:ext cx="750888" cy="979488"/>
          </a:xfrm>
          <a:custGeom>
            <a:avLst/>
            <a:gdLst>
              <a:gd name="T0" fmla="*/ 0 w 473"/>
              <a:gd name="T1" fmla="*/ 0 h 617"/>
              <a:gd name="T2" fmla="*/ 0 w 473"/>
              <a:gd name="T3" fmla="*/ 2147483647 h 617"/>
              <a:gd name="T4" fmla="*/ 2147483647 w 473"/>
              <a:gd name="T5" fmla="*/ 2147483647 h 617"/>
              <a:gd name="T6" fmla="*/ 2147483647 w 473"/>
              <a:gd name="T7" fmla="*/ 2147483647 h 617"/>
              <a:gd name="T8" fmla="*/ 2147483647 w 473"/>
              <a:gd name="T9" fmla="*/ 0 h 617"/>
              <a:gd name="T10" fmla="*/ 0 w 473"/>
              <a:gd name="T11" fmla="*/ 0 h 617"/>
              <a:gd name="T12" fmla="*/ 0 60000 65536"/>
              <a:gd name="T13" fmla="*/ 0 60000 65536"/>
              <a:gd name="T14" fmla="*/ 0 60000 65536"/>
              <a:gd name="T15" fmla="*/ 0 60000 65536"/>
              <a:gd name="T16" fmla="*/ 0 60000 65536"/>
              <a:gd name="T17" fmla="*/ 0 60000 65536"/>
              <a:gd name="T18" fmla="*/ 0 w 473"/>
              <a:gd name="T19" fmla="*/ 0 h 617"/>
              <a:gd name="T20" fmla="*/ 473 w 473"/>
              <a:gd name="T21" fmla="*/ 617 h 617"/>
            </a:gdLst>
            <a:ahLst/>
            <a:cxnLst>
              <a:cxn ang="T12">
                <a:pos x="T0" y="T1"/>
              </a:cxn>
              <a:cxn ang="T13">
                <a:pos x="T2" y="T3"/>
              </a:cxn>
              <a:cxn ang="T14">
                <a:pos x="T4" y="T5"/>
              </a:cxn>
              <a:cxn ang="T15">
                <a:pos x="T6" y="T7"/>
              </a:cxn>
              <a:cxn ang="T16">
                <a:pos x="T8" y="T9"/>
              </a:cxn>
              <a:cxn ang="T17">
                <a:pos x="T10" y="T11"/>
              </a:cxn>
            </a:cxnLst>
            <a:rect l="T18" t="T19" r="T20" b="T21"/>
            <a:pathLst>
              <a:path w="473" h="617">
                <a:moveTo>
                  <a:pt x="0" y="0"/>
                </a:moveTo>
                <a:lnTo>
                  <a:pt x="0" y="616"/>
                </a:lnTo>
                <a:lnTo>
                  <a:pt x="336" y="616"/>
                </a:lnTo>
                <a:lnTo>
                  <a:pt x="472" y="312"/>
                </a:lnTo>
                <a:lnTo>
                  <a:pt x="328" y="0"/>
                </a:lnTo>
                <a:lnTo>
                  <a:pt x="0" y="0"/>
                </a:lnTo>
              </a:path>
            </a:pathLst>
          </a:custGeom>
          <a:solidFill>
            <a:srgbClr val="FFBF3D"/>
          </a:solidFill>
          <a:ln w="25400" cap="rnd">
            <a:solidFill>
              <a:srgbClr val="FFBF3D"/>
            </a:solidFill>
            <a:round/>
            <a:headEnd/>
            <a:tailEnd/>
          </a:ln>
        </p:spPr>
        <p:txBody>
          <a:bodyPr/>
          <a:lstStyle/>
          <a:p>
            <a:endParaRPr lang="es-PE"/>
          </a:p>
        </p:txBody>
      </p:sp>
      <p:sp>
        <p:nvSpPr>
          <p:cNvPr id="15" name="Rectangle 15"/>
          <p:cNvSpPr>
            <a:spLocks noChangeArrowheads="1"/>
          </p:cNvSpPr>
          <p:nvPr/>
        </p:nvSpPr>
        <p:spPr bwMode="auto">
          <a:xfrm>
            <a:off x="3733800" y="3979085"/>
            <a:ext cx="1066800" cy="523862"/>
          </a:xfrm>
          <a:prstGeom prst="rect">
            <a:avLst/>
          </a:prstGeom>
          <a:noFill/>
          <a:ln w="12700">
            <a:noFill/>
            <a:miter lim="800000"/>
            <a:headEnd/>
            <a:tailEnd/>
          </a:ln>
        </p:spPr>
        <p:txBody>
          <a:bodyPr lIns="46038" tIns="46038" rIns="46038" bIns="46038">
            <a:spAutoFit/>
          </a:bodyPr>
          <a:lstStyle/>
          <a:p>
            <a:pPr algn="ctr"/>
            <a:r>
              <a:rPr lang="en-US" sz="1400" b="1" dirty="0" err="1"/>
              <a:t>Decisi</a:t>
            </a:r>
            <a:r>
              <a:rPr lang="es-ES_tradnl" sz="1400" b="1" dirty="0"/>
              <a:t>ó</a:t>
            </a:r>
            <a:r>
              <a:rPr lang="en-US" sz="1400" b="1" dirty="0" smtClean="0"/>
              <a:t>n</a:t>
            </a:r>
          </a:p>
          <a:p>
            <a:pPr algn="ctr"/>
            <a:r>
              <a:rPr lang="en-US" sz="1400" b="1" dirty="0" smtClean="0"/>
              <a:t>(Políticas)</a:t>
            </a:r>
            <a:endParaRPr lang="en-US" sz="1400" b="1" dirty="0"/>
          </a:p>
        </p:txBody>
      </p:sp>
      <p:sp>
        <p:nvSpPr>
          <p:cNvPr id="16" name="Rectangle 16"/>
          <p:cNvSpPr>
            <a:spLocks noChangeArrowheads="1"/>
          </p:cNvSpPr>
          <p:nvPr/>
        </p:nvSpPr>
        <p:spPr bwMode="auto">
          <a:xfrm>
            <a:off x="4770438" y="3979085"/>
            <a:ext cx="1004887" cy="304800"/>
          </a:xfrm>
          <a:prstGeom prst="rect">
            <a:avLst/>
          </a:prstGeom>
          <a:noFill/>
          <a:ln w="12700">
            <a:noFill/>
            <a:miter lim="800000"/>
            <a:headEnd/>
            <a:tailEnd/>
          </a:ln>
        </p:spPr>
        <p:txBody>
          <a:bodyPr lIns="46038" tIns="46038" rIns="46038" bIns="46038">
            <a:spAutoFit/>
          </a:bodyPr>
          <a:lstStyle/>
          <a:p>
            <a:pPr algn="ctr"/>
            <a:r>
              <a:rPr lang="en-US" sz="1400" b="1"/>
              <a:t>Plan</a:t>
            </a:r>
          </a:p>
        </p:txBody>
      </p:sp>
      <p:sp>
        <p:nvSpPr>
          <p:cNvPr id="17" name="Rectangle 17"/>
          <p:cNvSpPr>
            <a:spLocks noChangeArrowheads="1"/>
          </p:cNvSpPr>
          <p:nvPr/>
        </p:nvSpPr>
        <p:spPr bwMode="auto">
          <a:xfrm>
            <a:off x="5748338" y="3979085"/>
            <a:ext cx="1033462" cy="304800"/>
          </a:xfrm>
          <a:prstGeom prst="rect">
            <a:avLst/>
          </a:prstGeom>
          <a:noFill/>
          <a:ln w="12700">
            <a:noFill/>
            <a:miter lim="800000"/>
            <a:headEnd/>
            <a:tailEnd/>
          </a:ln>
        </p:spPr>
        <p:txBody>
          <a:bodyPr lIns="46038" tIns="46038" rIns="46038" bIns="46038">
            <a:spAutoFit/>
          </a:bodyPr>
          <a:lstStyle/>
          <a:p>
            <a:pPr algn="ctr"/>
            <a:r>
              <a:rPr lang="en-US" sz="1400" b="1"/>
              <a:t>Ac</a:t>
            </a:r>
            <a:r>
              <a:rPr lang="es-ES_tradnl" sz="1400" b="1"/>
              <a:t>ció</a:t>
            </a:r>
            <a:r>
              <a:rPr lang="en-US" sz="1400" b="1"/>
              <a:t>n</a:t>
            </a:r>
          </a:p>
        </p:txBody>
      </p:sp>
      <p:sp>
        <p:nvSpPr>
          <p:cNvPr id="18" name="Oval 18"/>
          <p:cNvSpPr>
            <a:spLocks noChangeArrowheads="1"/>
          </p:cNvSpPr>
          <p:nvPr/>
        </p:nvSpPr>
        <p:spPr bwMode="auto">
          <a:xfrm>
            <a:off x="6832600" y="3618722"/>
            <a:ext cx="1041400" cy="1016000"/>
          </a:xfrm>
          <a:prstGeom prst="ellipse">
            <a:avLst/>
          </a:prstGeom>
          <a:solidFill>
            <a:srgbClr val="FF708C"/>
          </a:solidFill>
          <a:ln w="25400">
            <a:solidFill>
              <a:srgbClr val="FF708C"/>
            </a:solidFill>
            <a:round/>
            <a:headEnd/>
            <a:tailEnd/>
          </a:ln>
        </p:spPr>
        <p:txBody>
          <a:bodyPr wrap="none" anchor="ctr"/>
          <a:lstStyle/>
          <a:p>
            <a:endParaRPr lang="es-PE"/>
          </a:p>
        </p:txBody>
      </p:sp>
      <p:sp>
        <p:nvSpPr>
          <p:cNvPr id="19" name="Rectangle 19"/>
          <p:cNvSpPr>
            <a:spLocks noChangeArrowheads="1"/>
          </p:cNvSpPr>
          <p:nvPr/>
        </p:nvSpPr>
        <p:spPr bwMode="auto">
          <a:xfrm>
            <a:off x="6769100" y="3979085"/>
            <a:ext cx="1219200" cy="304800"/>
          </a:xfrm>
          <a:prstGeom prst="rect">
            <a:avLst/>
          </a:prstGeom>
          <a:noFill/>
          <a:ln w="12700">
            <a:noFill/>
            <a:miter lim="800000"/>
            <a:headEnd/>
            <a:tailEnd/>
          </a:ln>
        </p:spPr>
        <p:txBody>
          <a:bodyPr lIns="46038" tIns="46038" rIns="46038" bIns="46038">
            <a:spAutoFit/>
          </a:bodyPr>
          <a:lstStyle/>
          <a:p>
            <a:pPr algn="ctr"/>
            <a:r>
              <a:rPr lang="en-US" sz="1400" b="1"/>
              <a:t>Result</a:t>
            </a:r>
            <a:r>
              <a:rPr lang="es-ES_tradnl" sz="1400" b="1"/>
              <a:t>ado</a:t>
            </a:r>
            <a:r>
              <a:rPr lang="en-US" sz="1400" b="1"/>
              <a:t>s</a:t>
            </a:r>
          </a:p>
        </p:txBody>
      </p:sp>
      <p:sp>
        <p:nvSpPr>
          <p:cNvPr id="20" name="Freeform 20"/>
          <p:cNvSpPr>
            <a:spLocks/>
          </p:cNvSpPr>
          <p:nvPr/>
        </p:nvSpPr>
        <p:spPr bwMode="auto">
          <a:xfrm>
            <a:off x="841375" y="2675747"/>
            <a:ext cx="2668588" cy="2960688"/>
          </a:xfrm>
          <a:custGeom>
            <a:avLst/>
            <a:gdLst>
              <a:gd name="T0" fmla="*/ 0 w 1681"/>
              <a:gd name="T1" fmla="*/ 0 h 1865"/>
              <a:gd name="T2" fmla="*/ 0 w 1681"/>
              <a:gd name="T3" fmla="*/ 2147483647 h 1865"/>
              <a:gd name="T4" fmla="*/ 2147483647 w 1681"/>
              <a:gd name="T5" fmla="*/ 2147483647 h 1865"/>
              <a:gd name="T6" fmla="*/ 2147483647 w 1681"/>
              <a:gd name="T7" fmla="*/ 2147483647 h 1865"/>
              <a:gd name="T8" fmla="*/ 2147483647 w 1681"/>
              <a:gd name="T9" fmla="*/ 0 h 1865"/>
              <a:gd name="T10" fmla="*/ 0 w 1681"/>
              <a:gd name="T11" fmla="*/ 0 h 1865"/>
              <a:gd name="T12" fmla="*/ 0 60000 65536"/>
              <a:gd name="T13" fmla="*/ 0 60000 65536"/>
              <a:gd name="T14" fmla="*/ 0 60000 65536"/>
              <a:gd name="T15" fmla="*/ 0 60000 65536"/>
              <a:gd name="T16" fmla="*/ 0 60000 65536"/>
              <a:gd name="T17" fmla="*/ 0 60000 65536"/>
              <a:gd name="T18" fmla="*/ 0 w 1681"/>
              <a:gd name="T19" fmla="*/ 0 h 1865"/>
              <a:gd name="T20" fmla="*/ 1681 w 1681"/>
              <a:gd name="T21" fmla="*/ 1865 h 1865"/>
            </a:gdLst>
            <a:ahLst/>
            <a:cxnLst>
              <a:cxn ang="T12">
                <a:pos x="T0" y="T1"/>
              </a:cxn>
              <a:cxn ang="T13">
                <a:pos x="T2" y="T3"/>
              </a:cxn>
              <a:cxn ang="T14">
                <a:pos x="T4" y="T5"/>
              </a:cxn>
              <a:cxn ang="T15">
                <a:pos x="T6" y="T7"/>
              </a:cxn>
              <a:cxn ang="T16">
                <a:pos x="T8" y="T9"/>
              </a:cxn>
              <a:cxn ang="T17">
                <a:pos x="T10" y="T11"/>
              </a:cxn>
            </a:cxnLst>
            <a:rect l="T18" t="T19" r="T20" b="T21"/>
            <a:pathLst>
              <a:path w="1681" h="1865">
                <a:moveTo>
                  <a:pt x="0" y="0"/>
                </a:moveTo>
                <a:lnTo>
                  <a:pt x="0" y="1864"/>
                </a:lnTo>
                <a:lnTo>
                  <a:pt x="1202" y="1864"/>
                </a:lnTo>
                <a:lnTo>
                  <a:pt x="1680" y="928"/>
                </a:lnTo>
                <a:lnTo>
                  <a:pt x="1211" y="0"/>
                </a:lnTo>
                <a:lnTo>
                  <a:pt x="0" y="0"/>
                </a:lnTo>
              </a:path>
            </a:pathLst>
          </a:custGeom>
          <a:solidFill>
            <a:srgbClr val="7F7FFF"/>
          </a:solidFill>
          <a:ln w="12700" cap="rnd">
            <a:solidFill>
              <a:srgbClr val="000000"/>
            </a:solidFill>
            <a:round/>
            <a:headEnd/>
            <a:tailEnd/>
          </a:ln>
        </p:spPr>
        <p:txBody>
          <a:bodyPr/>
          <a:lstStyle/>
          <a:p>
            <a:endParaRPr lang="es-PE"/>
          </a:p>
        </p:txBody>
      </p:sp>
      <p:sp>
        <p:nvSpPr>
          <p:cNvPr id="21" name="Rectangle 21"/>
          <p:cNvSpPr>
            <a:spLocks noChangeArrowheads="1"/>
          </p:cNvSpPr>
          <p:nvPr/>
        </p:nvSpPr>
        <p:spPr bwMode="auto">
          <a:xfrm>
            <a:off x="1598613" y="2648760"/>
            <a:ext cx="690562" cy="336550"/>
          </a:xfrm>
          <a:prstGeom prst="rect">
            <a:avLst/>
          </a:prstGeom>
          <a:noFill/>
          <a:ln w="12700">
            <a:noFill/>
            <a:miter lim="800000"/>
            <a:headEnd/>
            <a:tailEnd/>
          </a:ln>
        </p:spPr>
        <p:txBody>
          <a:bodyPr wrap="none" lIns="46038" tIns="46038" rIns="46038" bIns="46038">
            <a:spAutoFit/>
          </a:bodyPr>
          <a:lstStyle/>
          <a:p>
            <a:pPr algn="ctr"/>
            <a:r>
              <a:rPr lang="es-ES_tradnl" b="1">
                <a:solidFill>
                  <a:schemeClr val="bg1"/>
                </a:solidFill>
              </a:rPr>
              <a:t>Marco</a:t>
            </a:r>
            <a:endParaRPr lang="en-US" b="1">
              <a:solidFill>
                <a:schemeClr val="bg1"/>
              </a:solidFill>
            </a:endParaRPr>
          </a:p>
        </p:txBody>
      </p:sp>
      <p:sp>
        <p:nvSpPr>
          <p:cNvPr id="22" name="Freeform 22"/>
          <p:cNvSpPr>
            <a:spLocks/>
          </p:cNvSpPr>
          <p:nvPr/>
        </p:nvSpPr>
        <p:spPr bwMode="auto">
          <a:xfrm>
            <a:off x="1068388" y="2929747"/>
            <a:ext cx="1889125" cy="669925"/>
          </a:xfrm>
          <a:custGeom>
            <a:avLst/>
            <a:gdLst>
              <a:gd name="T0" fmla="*/ 0 w 1190"/>
              <a:gd name="T1" fmla="*/ 0 h 422"/>
              <a:gd name="T2" fmla="*/ 2147483647 w 1190"/>
              <a:gd name="T3" fmla="*/ 0 h 422"/>
              <a:gd name="T4" fmla="*/ 2147483647 w 1190"/>
              <a:gd name="T5" fmla="*/ 2147483647 h 422"/>
              <a:gd name="T6" fmla="*/ 0 w 1190"/>
              <a:gd name="T7" fmla="*/ 2147483647 h 422"/>
              <a:gd name="T8" fmla="*/ 0 w 1190"/>
              <a:gd name="T9" fmla="*/ 0 h 422"/>
              <a:gd name="T10" fmla="*/ 0 60000 65536"/>
              <a:gd name="T11" fmla="*/ 0 60000 65536"/>
              <a:gd name="T12" fmla="*/ 0 60000 65536"/>
              <a:gd name="T13" fmla="*/ 0 60000 65536"/>
              <a:gd name="T14" fmla="*/ 0 60000 65536"/>
              <a:gd name="T15" fmla="*/ 0 w 1190"/>
              <a:gd name="T16" fmla="*/ 0 h 422"/>
              <a:gd name="T17" fmla="*/ 1190 w 1190"/>
              <a:gd name="T18" fmla="*/ 422 h 422"/>
            </a:gdLst>
            <a:ahLst/>
            <a:cxnLst>
              <a:cxn ang="T10">
                <a:pos x="T0" y="T1"/>
              </a:cxn>
              <a:cxn ang="T11">
                <a:pos x="T2" y="T3"/>
              </a:cxn>
              <a:cxn ang="T12">
                <a:pos x="T4" y="T5"/>
              </a:cxn>
              <a:cxn ang="T13">
                <a:pos x="T6" y="T7"/>
              </a:cxn>
              <a:cxn ang="T14">
                <a:pos x="T8" y="T9"/>
              </a:cxn>
            </a:cxnLst>
            <a:rect l="T15" t="T16" r="T17" b="T18"/>
            <a:pathLst>
              <a:path w="1190" h="422">
                <a:moveTo>
                  <a:pt x="0" y="0"/>
                </a:moveTo>
                <a:lnTo>
                  <a:pt x="987" y="0"/>
                </a:lnTo>
                <a:lnTo>
                  <a:pt x="1189" y="421"/>
                </a:lnTo>
                <a:lnTo>
                  <a:pt x="0" y="421"/>
                </a:lnTo>
                <a:lnTo>
                  <a:pt x="0" y="0"/>
                </a:lnTo>
              </a:path>
            </a:pathLst>
          </a:custGeom>
          <a:solidFill>
            <a:srgbClr val="7F7FFF"/>
          </a:solidFill>
          <a:ln w="12700" cap="rnd">
            <a:solidFill>
              <a:schemeClr val="bg1"/>
            </a:solidFill>
            <a:round/>
            <a:headEnd/>
            <a:tailEnd/>
          </a:ln>
        </p:spPr>
        <p:txBody>
          <a:bodyPr/>
          <a:lstStyle/>
          <a:p>
            <a:endParaRPr lang="es-PE"/>
          </a:p>
        </p:txBody>
      </p:sp>
      <p:sp>
        <p:nvSpPr>
          <p:cNvPr id="23" name="Rectangle 23"/>
          <p:cNvSpPr>
            <a:spLocks noChangeArrowheads="1"/>
          </p:cNvSpPr>
          <p:nvPr/>
        </p:nvSpPr>
        <p:spPr bwMode="auto">
          <a:xfrm>
            <a:off x="1282700" y="2996422"/>
            <a:ext cx="1311275" cy="581025"/>
          </a:xfrm>
          <a:prstGeom prst="rect">
            <a:avLst/>
          </a:prstGeom>
          <a:noFill/>
          <a:ln w="12700">
            <a:noFill/>
            <a:miter lim="800000"/>
            <a:headEnd/>
            <a:tailEnd/>
          </a:ln>
        </p:spPr>
        <p:txBody>
          <a:bodyPr wrap="none" lIns="46038" tIns="46038" rIns="46038" bIns="46038">
            <a:spAutoFit/>
          </a:bodyPr>
          <a:lstStyle/>
          <a:p>
            <a:pPr algn="ctr"/>
            <a:r>
              <a:rPr lang="es-ES_tradnl" b="1">
                <a:solidFill>
                  <a:schemeClr val="bg1"/>
                </a:solidFill>
              </a:rPr>
              <a:t>Valores y </a:t>
            </a:r>
          </a:p>
          <a:p>
            <a:pPr algn="ctr"/>
            <a:r>
              <a:rPr lang="es-ES_tradnl" b="1">
                <a:solidFill>
                  <a:schemeClr val="bg1"/>
                </a:solidFill>
              </a:rPr>
              <a:t>Preferencias</a:t>
            </a:r>
            <a:endParaRPr lang="en-US" b="1">
              <a:solidFill>
                <a:schemeClr val="bg1"/>
              </a:solidFill>
            </a:endParaRPr>
          </a:p>
        </p:txBody>
      </p:sp>
      <p:sp>
        <p:nvSpPr>
          <p:cNvPr id="24" name="Rectangle 24"/>
          <p:cNvSpPr>
            <a:spLocks noChangeArrowheads="1"/>
          </p:cNvSpPr>
          <p:nvPr/>
        </p:nvSpPr>
        <p:spPr bwMode="auto">
          <a:xfrm>
            <a:off x="1073150" y="3596497"/>
            <a:ext cx="1222375" cy="1104900"/>
          </a:xfrm>
          <a:prstGeom prst="rect">
            <a:avLst/>
          </a:prstGeom>
          <a:solidFill>
            <a:srgbClr val="7F7FFF"/>
          </a:solidFill>
          <a:ln w="12700">
            <a:solidFill>
              <a:schemeClr val="bg1"/>
            </a:solidFill>
            <a:miter lim="800000"/>
            <a:headEnd/>
            <a:tailEnd/>
          </a:ln>
        </p:spPr>
        <p:txBody>
          <a:bodyPr wrap="none" anchor="ctr"/>
          <a:lstStyle/>
          <a:p>
            <a:endParaRPr lang="es-PE"/>
          </a:p>
        </p:txBody>
      </p:sp>
      <p:sp>
        <p:nvSpPr>
          <p:cNvPr id="25" name="Rectangle 25"/>
          <p:cNvSpPr>
            <a:spLocks noChangeArrowheads="1"/>
          </p:cNvSpPr>
          <p:nvPr/>
        </p:nvSpPr>
        <p:spPr bwMode="auto">
          <a:xfrm>
            <a:off x="1066800" y="3994960"/>
            <a:ext cx="1255713" cy="336550"/>
          </a:xfrm>
          <a:prstGeom prst="rect">
            <a:avLst/>
          </a:prstGeom>
          <a:noFill/>
          <a:ln w="12700">
            <a:noFill/>
            <a:miter lim="800000"/>
            <a:headEnd/>
            <a:tailEnd/>
          </a:ln>
        </p:spPr>
        <p:txBody>
          <a:bodyPr wrap="none" lIns="46038" tIns="46038" rIns="46038" bIns="46038">
            <a:spAutoFit/>
          </a:bodyPr>
          <a:lstStyle/>
          <a:p>
            <a:pPr algn="ctr"/>
            <a:r>
              <a:rPr lang="en-US" b="1">
                <a:solidFill>
                  <a:schemeClr val="bg1"/>
                </a:solidFill>
              </a:rPr>
              <a:t>Informa</a:t>
            </a:r>
            <a:r>
              <a:rPr lang="es-ES_tradnl" b="1">
                <a:solidFill>
                  <a:schemeClr val="bg1"/>
                </a:solidFill>
              </a:rPr>
              <a:t>ció</a:t>
            </a:r>
            <a:r>
              <a:rPr lang="en-US" b="1">
                <a:solidFill>
                  <a:schemeClr val="bg1"/>
                </a:solidFill>
              </a:rPr>
              <a:t>n</a:t>
            </a:r>
          </a:p>
        </p:txBody>
      </p:sp>
      <p:sp>
        <p:nvSpPr>
          <p:cNvPr id="26" name="Freeform 26"/>
          <p:cNvSpPr>
            <a:spLocks/>
          </p:cNvSpPr>
          <p:nvPr/>
        </p:nvSpPr>
        <p:spPr bwMode="auto">
          <a:xfrm>
            <a:off x="2301875" y="3598085"/>
            <a:ext cx="931863" cy="1106487"/>
          </a:xfrm>
          <a:custGeom>
            <a:avLst/>
            <a:gdLst>
              <a:gd name="T0" fmla="*/ 0 w 587"/>
              <a:gd name="T1" fmla="*/ 0 h 697"/>
              <a:gd name="T2" fmla="*/ 2147483647 w 587"/>
              <a:gd name="T3" fmla="*/ 2147483647 h 697"/>
              <a:gd name="T4" fmla="*/ 2147483647 w 587"/>
              <a:gd name="T5" fmla="*/ 2147483647 h 697"/>
              <a:gd name="T6" fmla="*/ 2147483647 w 587"/>
              <a:gd name="T7" fmla="*/ 2147483647 h 697"/>
              <a:gd name="T8" fmla="*/ 2147483647 w 587"/>
              <a:gd name="T9" fmla="*/ 2147483647 h 697"/>
              <a:gd name="T10" fmla="*/ 0 w 587"/>
              <a:gd name="T11" fmla="*/ 0 h 697"/>
              <a:gd name="T12" fmla="*/ 0 60000 65536"/>
              <a:gd name="T13" fmla="*/ 0 60000 65536"/>
              <a:gd name="T14" fmla="*/ 0 60000 65536"/>
              <a:gd name="T15" fmla="*/ 0 60000 65536"/>
              <a:gd name="T16" fmla="*/ 0 60000 65536"/>
              <a:gd name="T17" fmla="*/ 0 60000 65536"/>
              <a:gd name="T18" fmla="*/ 0 w 587"/>
              <a:gd name="T19" fmla="*/ 0 h 697"/>
              <a:gd name="T20" fmla="*/ 587 w 587"/>
              <a:gd name="T21" fmla="*/ 697 h 697"/>
            </a:gdLst>
            <a:ahLst/>
            <a:cxnLst>
              <a:cxn ang="T12">
                <a:pos x="T0" y="T1"/>
              </a:cxn>
              <a:cxn ang="T13">
                <a:pos x="T2" y="T3"/>
              </a:cxn>
              <a:cxn ang="T14">
                <a:pos x="T4" y="T5"/>
              </a:cxn>
              <a:cxn ang="T15">
                <a:pos x="T6" y="T7"/>
              </a:cxn>
              <a:cxn ang="T16">
                <a:pos x="T8" y="T9"/>
              </a:cxn>
              <a:cxn ang="T17">
                <a:pos x="T10" y="T11"/>
              </a:cxn>
            </a:cxnLst>
            <a:rect l="T18" t="T19" r="T20" b="T21"/>
            <a:pathLst>
              <a:path w="587" h="697">
                <a:moveTo>
                  <a:pt x="0" y="0"/>
                </a:moveTo>
                <a:lnTo>
                  <a:pt x="414" y="1"/>
                </a:lnTo>
                <a:lnTo>
                  <a:pt x="586" y="352"/>
                </a:lnTo>
                <a:lnTo>
                  <a:pt x="424" y="693"/>
                </a:lnTo>
                <a:lnTo>
                  <a:pt x="1" y="696"/>
                </a:lnTo>
                <a:lnTo>
                  <a:pt x="0" y="0"/>
                </a:lnTo>
              </a:path>
            </a:pathLst>
          </a:custGeom>
          <a:solidFill>
            <a:srgbClr val="7F7FFF"/>
          </a:solidFill>
          <a:ln w="12700" cap="rnd">
            <a:solidFill>
              <a:schemeClr val="bg1"/>
            </a:solidFill>
            <a:round/>
            <a:headEnd/>
            <a:tailEnd/>
          </a:ln>
        </p:spPr>
        <p:txBody>
          <a:bodyPr/>
          <a:lstStyle/>
          <a:p>
            <a:endParaRPr lang="es-PE"/>
          </a:p>
        </p:txBody>
      </p:sp>
      <p:sp>
        <p:nvSpPr>
          <p:cNvPr id="27" name="Rectangle 27"/>
          <p:cNvSpPr>
            <a:spLocks noChangeArrowheads="1"/>
          </p:cNvSpPr>
          <p:nvPr/>
        </p:nvSpPr>
        <p:spPr bwMode="auto">
          <a:xfrm>
            <a:off x="2359025" y="3994960"/>
            <a:ext cx="746125" cy="336550"/>
          </a:xfrm>
          <a:prstGeom prst="rect">
            <a:avLst/>
          </a:prstGeom>
          <a:noFill/>
          <a:ln w="12700">
            <a:noFill/>
            <a:miter lim="800000"/>
            <a:headEnd/>
            <a:tailEnd/>
          </a:ln>
        </p:spPr>
        <p:txBody>
          <a:bodyPr wrap="none" lIns="46038" tIns="46038" rIns="46038" bIns="46038">
            <a:spAutoFit/>
          </a:bodyPr>
          <a:lstStyle/>
          <a:p>
            <a:pPr algn="ctr"/>
            <a:r>
              <a:rPr lang="en-US" b="1">
                <a:solidFill>
                  <a:schemeClr val="bg1"/>
                </a:solidFill>
              </a:rPr>
              <a:t>L</a:t>
            </a:r>
            <a:r>
              <a:rPr lang="es-ES_tradnl" b="1">
                <a:solidFill>
                  <a:schemeClr val="bg1"/>
                </a:solidFill>
              </a:rPr>
              <a:t>ó</a:t>
            </a:r>
            <a:r>
              <a:rPr lang="en-US" b="1">
                <a:solidFill>
                  <a:schemeClr val="bg1"/>
                </a:solidFill>
              </a:rPr>
              <a:t>gic</a:t>
            </a:r>
            <a:r>
              <a:rPr lang="es-ES_tradnl" b="1">
                <a:solidFill>
                  <a:schemeClr val="bg1"/>
                </a:solidFill>
              </a:rPr>
              <a:t>a</a:t>
            </a:r>
            <a:endParaRPr lang="en-US" b="1">
              <a:solidFill>
                <a:schemeClr val="bg1"/>
              </a:solidFill>
            </a:endParaRPr>
          </a:p>
        </p:txBody>
      </p:sp>
      <p:sp>
        <p:nvSpPr>
          <p:cNvPr id="28" name="Freeform 28"/>
          <p:cNvSpPr>
            <a:spLocks/>
          </p:cNvSpPr>
          <p:nvPr/>
        </p:nvSpPr>
        <p:spPr bwMode="auto">
          <a:xfrm>
            <a:off x="1069975" y="4698222"/>
            <a:ext cx="1901825" cy="688975"/>
          </a:xfrm>
          <a:custGeom>
            <a:avLst/>
            <a:gdLst>
              <a:gd name="T0" fmla="*/ 0 w 1198"/>
              <a:gd name="T1" fmla="*/ 2147483647 h 434"/>
              <a:gd name="T2" fmla="*/ 2147483647 w 1198"/>
              <a:gd name="T3" fmla="*/ 0 h 434"/>
              <a:gd name="T4" fmla="*/ 2147483647 w 1198"/>
              <a:gd name="T5" fmla="*/ 2147483647 h 434"/>
              <a:gd name="T6" fmla="*/ 0 w 1198"/>
              <a:gd name="T7" fmla="*/ 2147483647 h 434"/>
              <a:gd name="T8" fmla="*/ 0 w 1198"/>
              <a:gd name="T9" fmla="*/ 2147483647 h 434"/>
              <a:gd name="T10" fmla="*/ 0 60000 65536"/>
              <a:gd name="T11" fmla="*/ 0 60000 65536"/>
              <a:gd name="T12" fmla="*/ 0 60000 65536"/>
              <a:gd name="T13" fmla="*/ 0 60000 65536"/>
              <a:gd name="T14" fmla="*/ 0 60000 65536"/>
              <a:gd name="T15" fmla="*/ 0 w 1198"/>
              <a:gd name="T16" fmla="*/ 0 h 434"/>
              <a:gd name="T17" fmla="*/ 1198 w 1198"/>
              <a:gd name="T18" fmla="*/ 434 h 434"/>
            </a:gdLst>
            <a:ahLst/>
            <a:cxnLst>
              <a:cxn ang="T10">
                <a:pos x="T0" y="T1"/>
              </a:cxn>
              <a:cxn ang="T11">
                <a:pos x="T2" y="T3"/>
              </a:cxn>
              <a:cxn ang="T12">
                <a:pos x="T4" y="T5"/>
              </a:cxn>
              <a:cxn ang="T13">
                <a:pos x="T6" y="T7"/>
              </a:cxn>
              <a:cxn ang="T14">
                <a:pos x="T8" y="T9"/>
              </a:cxn>
            </a:cxnLst>
            <a:rect l="T15" t="T16" r="T17" b="T18"/>
            <a:pathLst>
              <a:path w="1198" h="434">
                <a:moveTo>
                  <a:pt x="0" y="1"/>
                </a:moveTo>
                <a:lnTo>
                  <a:pt x="1197" y="0"/>
                </a:lnTo>
                <a:lnTo>
                  <a:pt x="1008" y="433"/>
                </a:lnTo>
                <a:lnTo>
                  <a:pt x="0" y="433"/>
                </a:lnTo>
                <a:lnTo>
                  <a:pt x="0" y="1"/>
                </a:lnTo>
              </a:path>
            </a:pathLst>
          </a:custGeom>
          <a:solidFill>
            <a:srgbClr val="7F7FFF"/>
          </a:solidFill>
          <a:ln w="12700" cap="rnd">
            <a:solidFill>
              <a:schemeClr val="bg1"/>
            </a:solidFill>
            <a:round/>
            <a:headEnd/>
            <a:tailEnd/>
          </a:ln>
        </p:spPr>
        <p:txBody>
          <a:bodyPr/>
          <a:lstStyle/>
          <a:p>
            <a:endParaRPr lang="es-PE"/>
          </a:p>
        </p:txBody>
      </p:sp>
      <p:sp>
        <p:nvSpPr>
          <p:cNvPr id="29" name="Rectangle 29"/>
          <p:cNvSpPr>
            <a:spLocks noChangeArrowheads="1"/>
          </p:cNvSpPr>
          <p:nvPr/>
        </p:nvSpPr>
        <p:spPr bwMode="auto">
          <a:xfrm>
            <a:off x="1084263" y="4871260"/>
            <a:ext cx="1255712" cy="336550"/>
          </a:xfrm>
          <a:prstGeom prst="rect">
            <a:avLst/>
          </a:prstGeom>
          <a:noFill/>
          <a:ln w="12700">
            <a:noFill/>
            <a:miter lim="800000"/>
            <a:headEnd/>
            <a:tailEnd/>
          </a:ln>
        </p:spPr>
        <p:txBody>
          <a:bodyPr wrap="none" lIns="46038" tIns="46038" rIns="46038" bIns="46038">
            <a:spAutoFit/>
          </a:bodyPr>
          <a:lstStyle/>
          <a:p>
            <a:pPr algn="ctr"/>
            <a:r>
              <a:rPr lang="en-US" b="1">
                <a:solidFill>
                  <a:schemeClr val="bg1"/>
                </a:solidFill>
              </a:rPr>
              <a:t>Alternativ</a:t>
            </a:r>
            <a:r>
              <a:rPr lang="es-ES_tradnl" b="1">
                <a:solidFill>
                  <a:schemeClr val="bg1"/>
                </a:solidFill>
              </a:rPr>
              <a:t>a</a:t>
            </a:r>
            <a:r>
              <a:rPr lang="en-US" b="1">
                <a:solidFill>
                  <a:schemeClr val="bg1"/>
                </a:solidFill>
              </a:rPr>
              <a:t>s</a:t>
            </a:r>
          </a:p>
        </p:txBody>
      </p:sp>
      <p:sp>
        <p:nvSpPr>
          <p:cNvPr id="30" name="29 Rectángulo"/>
          <p:cNvSpPr/>
          <p:nvPr/>
        </p:nvSpPr>
        <p:spPr>
          <a:xfrm>
            <a:off x="1071538" y="6300028"/>
            <a:ext cx="1425390" cy="369332"/>
          </a:xfrm>
          <a:prstGeom prst="rect">
            <a:avLst/>
          </a:prstGeom>
        </p:spPr>
        <p:txBody>
          <a:bodyPr wrap="none">
            <a:spAutoFit/>
          </a:bodyPr>
          <a:lstStyle/>
          <a:p>
            <a:r>
              <a:rPr lang="es-ES_tradnl" dirty="0" smtClean="0">
                <a:solidFill>
                  <a:schemeClr val="bg2">
                    <a:lumMod val="10000"/>
                  </a:schemeClr>
                </a:solidFill>
                <a:latin typeface="Haettenschweiler" pitchFamily="34" charset="0"/>
              </a:rPr>
              <a:t>José Salinas, </a:t>
            </a:r>
            <a:r>
              <a:rPr lang="es-ES_tradnl" dirty="0" err="1" smtClean="0">
                <a:solidFill>
                  <a:schemeClr val="bg2">
                    <a:lumMod val="10000"/>
                  </a:schemeClr>
                </a:solidFill>
                <a:latin typeface="Haettenschweiler" pitchFamily="34" charset="0"/>
              </a:rPr>
              <a:t>Ph.D</a:t>
            </a:r>
            <a:endParaRPr lang="es-E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linds(horizontal)">
                                      <p:cBhvr>
                                        <p:cTn id="51" dur="500"/>
                                        <p:tgtEl>
                                          <p:spTgt spid="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blinds(horizontal)">
                                      <p:cBhvr>
                                        <p:cTn id="63" dur="500"/>
                                        <p:tgtEl>
                                          <p:spTgt spid="1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500"/>
                                        <p:tgtEl>
                                          <p:spTgt spid="18"/>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linds(horizontal)">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animBg="1"/>
      <p:bldP spid="11" grpId="0" animBg="1"/>
      <p:bldP spid="12" grpId="0" animBg="1"/>
      <p:bldP spid="13" grpId="0" animBg="1"/>
      <p:bldP spid="14" grpId="0" animBg="1"/>
      <p:bldP spid="15" grpId="0"/>
      <p:bldP spid="16" grpId="0"/>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3275856" y="2492896"/>
            <a:ext cx="2592288" cy="2666712"/>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b="1" u="sng" dirty="0" smtClean="0">
                <a:solidFill>
                  <a:srgbClr val="FFFFFF"/>
                </a:solidFill>
                <a:effectLst>
                  <a:outerShdw blurRad="38100" dist="38100" dir="2700000" algn="tl">
                    <a:srgbClr val="000000">
                      <a:alpha val="43137"/>
                    </a:srgbClr>
                  </a:outerShdw>
                </a:effectLst>
              </a:rPr>
              <a:t>OBJETIVO  </a:t>
            </a:r>
            <a:r>
              <a:rPr lang="es-ES" sz="1400" b="1" u="sng" dirty="0">
                <a:solidFill>
                  <a:srgbClr val="FFFFFF"/>
                </a:solidFill>
                <a:effectLst>
                  <a:outerShdw blurRad="38100" dist="38100" dir="2700000" algn="tl">
                    <a:srgbClr val="000000">
                      <a:alpha val="43137"/>
                    </a:srgbClr>
                  </a:outerShdw>
                </a:effectLst>
              </a:rPr>
              <a:t>NACIONAL </a:t>
            </a:r>
            <a:r>
              <a:rPr lang="es-ES" sz="1400" b="1" u="sng" dirty="0" smtClean="0">
                <a:solidFill>
                  <a:srgbClr val="FFFFFF"/>
                </a:solidFill>
                <a:effectLst>
                  <a:outerShdw blurRad="38100" dist="38100" dir="2700000" algn="tl">
                    <a:srgbClr val="000000">
                      <a:alpha val="43137"/>
                    </a:srgbClr>
                  </a:outerShdw>
                </a:effectLst>
              </a:rPr>
              <a:t>2</a:t>
            </a:r>
            <a:r>
              <a:rPr lang="es-ES" sz="1400" b="1" dirty="0" smtClean="0">
                <a:solidFill>
                  <a:srgbClr val="FFFFFF"/>
                </a:solidFill>
                <a:effectLst>
                  <a:outerShdw blurRad="38100" dist="38100" dir="2700000" algn="tl">
                    <a:srgbClr val="000000">
                      <a:alpha val="43137"/>
                    </a:srgbClr>
                  </a:outerShdw>
                </a:effectLst>
              </a:rPr>
              <a:t>: Eliminación de la pobreza extrema, reducción sustancial de la pobreza y acceso equitativo sin discriminación a servicios públicos complementarios de calidad que disminuyen las desigualdades</a:t>
            </a:r>
          </a:p>
        </p:txBody>
      </p:sp>
      <p:sp>
        <p:nvSpPr>
          <p:cNvPr id="29" name="28 Elipse"/>
          <p:cNvSpPr/>
          <p:nvPr/>
        </p:nvSpPr>
        <p:spPr>
          <a:xfrm>
            <a:off x="4857752" y="5447070"/>
            <a:ext cx="3857652" cy="1438314"/>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2.6: Universalización del acceso a la electricidad y comunicaciones, y mejoramiento sustancial del acceso a vivienda adecuada y a la educación técnica y superior de calidad</a:t>
            </a:r>
            <a:endParaRPr lang="es-ES" sz="1200" b="1" dirty="0">
              <a:solidFill>
                <a:schemeClr val="bg1"/>
              </a:solidFill>
              <a:effectLst>
                <a:outerShdw blurRad="38100" dist="38100" dir="2700000" algn="tl">
                  <a:srgbClr val="000000">
                    <a:alpha val="43137"/>
                  </a:srgbClr>
                </a:outerShdw>
              </a:effectLst>
            </a:endParaRPr>
          </a:p>
        </p:txBody>
      </p:sp>
      <p:sp>
        <p:nvSpPr>
          <p:cNvPr id="31" name="30 Flecha abajo"/>
          <p:cNvSpPr/>
          <p:nvPr/>
        </p:nvSpPr>
        <p:spPr>
          <a:xfrm rot="18950622">
            <a:off x="2837019" y="2902037"/>
            <a:ext cx="360000" cy="54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37" name="36 Flecha abajo"/>
          <p:cNvSpPr>
            <a:spLocks noChangeArrowheads="1"/>
          </p:cNvSpPr>
          <p:nvPr/>
        </p:nvSpPr>
        <p:spPr bwMode="auto">
          <a:xfrm rot="7680000">
            <a:off x="5591089" y="5153049"/>
            <a:ext cx="357187" cy="403632"/>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4" name="41 CuadroTexto"/>
          <p:cNvSpPr txBox="1">
            <a:spLocks noChangeArrowheads="1"/>
          </p:cNvSpPr>
          <p:nvPr/>
        </p:nvSpPr>
        <p:spPr bwMode="auto">
          <a:xfrm>
            <a:off x="70683" y="3586392"/>
            <a:ext cx="2809317" cy="207138"/>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s-ES" sz="1100" dirty="0">
              <a:solidFill>
                <a:schemeClr val="bg1"/>
              </a:solidFill>
              <a:effectLst>
                <a:outerShdw blurRad="38100" dist="38100" dir="2700000" algn="tl">
                  <a:srgbClr val="000000">
                    <a:alpha val="43137"/>
                  </a:srgbClr>
                </a:outerShdw>
              </a:effectLst>
              <a:latin typeface="+mn-lt"/>
            </a:endParaRPr>
          </a:p>
        </p:txBody>
      </p:sp>
      <p:sp>
        <p:nvSpPr>
          <p:cNvPr id="30" name="29 Flecha derecha"/>
          <p:cNvSpPr/>
          <p:nvPr/>
        </p:nvSpPr>
        <p:spPr>
          <a:xfrm rot="-1380000">
            <a:off x="2986378" y="3852985"/>
            <a:ext cx="324000" cy="36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32" name="31 Flecha abajo"/>
          <p:cNvSpPr/>
          <p:nvPr/>
        </p:nvSpPr>
        <p:spPr>
          <a:xfrm rot="3073437">
            <a:off x="1636660" y="2357254"/>
            <a:ext cx="396000" cy="54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19" name="18 Elipse"/>
          <p:cNvSpPr/>
          <p:nvPr/>
        </p:nvSpPr>
        <p:spPr>
          <a:xfrm>
            <a:off x="6000760" y="1875170"/>
            <a:ext cx="2880000"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2.4: Incorporación y articulación del sector rural en la economía nacional en condiciones de vida similares al promedio urbano</a:t>
            </a:r>
            <a:endParaRPr lang="es-ES" sz="1200" b="1" dirty="0">
              <a:solidFill>
                <a:schemeClr val="bg1"/>
              </a:solidFill>
              <a:effectLst>
                <a:outerShdw blurRad="38100" dist="38100" dir="2700000" algn="tl">
                  <a:srgbClr val="000000">
                    <a:alpha val="43137"/>
                  </a:srgbClr>
                </a:outerShdw>
              </a:effectLst>
            </a:endParaRPr>
          </a:p>
        </p:txBody>
      </p:sp>
      <p:sp>
        <p:nvSpPr>
          <p:cNvPr id="22" name="21 Elipse"/>
          <p:cNvSpPr/>
          <p:nvPr/>
        </p:nvSpPr>
        <p:spPr>
          <a:xfrm>
            <a:off x="6000760" y="3661120"/>
            <a:ext cx="3000396"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2.5: Fortalecimiento de las redes y organizaciones sociales que apoyan la inclusión social</a:t>
            </a:r>
            <a:endParaRPr lang="es-ES" sz="1200" b="1" dirty="0">
              <a:solidFill>
                <a:schemeClr val="bg1"/>
              </a:solidFill>
              <a:effectLst>
                <a:outerShdw blurRad="38100" dist="38100" dir="2700000" algn="tl">
                  <a:srgbClr val="000000">
                    <a:alpha val="43137"/>
                  </a:srgbClr>
                </a:outerShdw>
              </a:effectLst>
            </a:endParaRPr>
          </a:p>
        </p:txBody>
      </p:sp>
      <p:sp>
        <p:nvSpPr>
          <p:cNvPr id="23" name="22 Flecha derecha"/>
          <p:cNvSpPr/>
          <p:nvPr/>
        </p:nvSpPr>
        <p:spPr>
          <a:xfrm rot="-2400000">
            <a:off x="2986928" y="5061267"/>
            <a:ext cx="485528"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5" name="24 Flecha derecha"/>
          <p:cNvSpPr/>
          <p:nvPr/>
        </p:nvSpPr>
        <p:spPr>
          <a:xfrm rot="8040000">
            <a:off x="5850481" y="2685002"/>
            <a:ext cx="485528"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2" name="41 Elipse"/>
          <p:cNvSpPr/>
          <p:nvPr/>
        </p:nvSpPr>
        <p:spPr>
          <a:xfrm>
            <a:off x="214282" y="2089484"/>
            <a:ext cx="2880000"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2.1: Eliminación de la pobreza extrema y reducción sustancial de la pobreza</a:t>
            </a:r>
            <a:endParaRPr lang="es-ES" sz="1200" dirty="0">
              <a:solidFill>
                <a:schemeClr val="bg1"/>
              </a:solidFill>
              <a:effectLst>
                <a:outerShdw blurRad="38100" dist="38100" dir="2700000" algn="tl">
                  <a:srgbClr val="000000">
                    <a:alpha val="43137"/>
                  </a:srgbClr>
                </a:outerShdw>
              </a:effectLst>
            </a:endParaRPr>
          </a:p>
        </p:txBody>
      </p:sp>
      <p:sp>
        <p:nvSpPr>
          <p:cNvPr id="45" name="44 Elipse"/>
          <p:cNvSpPr/>
          <p:nvPr/>
        </p:nvSpPr>
        <p:spPr>
          <a:xfrm>
            <a:off x="214282" y="3661120"/>
            <a:ext cx="2880000"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2.2: Disminución de las desigualdades e inserción productiva con énfasis en los beneficiarios de los programas sociales</a:t>
            </a:r>
            <a:endParaRPr lang="es-ES" sz="1200" b="1" dirty="0">
              <a:solidFill>
                <a:schemeClr val="bg1"/>
              </a:solidFill>
              <a:effectLst>
                <a:outerShdw blurRad="38100" dist="38100" dir="2700000" algn="tl">
                  <a:srgbClr val="000000">
                    <a:alpha val="43137"/>
                  </a:srgbClr>
                </a:outerShdw>
              </a:effectLst>
            </a:endParaRPr>
          </a:p>
        </p:txBody>
      </p:sp>
      <p:sp>
        <p:nvSpPr>
          <p:cNvPr id="47" name="46 Elipse"/>
          <p:cNvSpPr/>
          <p:nvPr/>
        </p:nvSpPr>
        <p:spPr>
          <a:xfrm>
            <a:off x="785786" y="5447070"/>
            <a:ext cx="2880000"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2.3: Eliminación de toda forma de discriminación</a:t>
            </a:r>
            <a:endParaRPr lang="es-ES" sz="1200" b="1" dirty="0">
              <a:solidFill>
                <a:schemeClr val="bg1"/>
              </a:solidFill>
              <a:effectLst>
                <a:outerShdw blurRad="38100" dist="38100" dir="2700000" algn="tl">
                  <a:srgbClr val="000000">
                    <a:alpha val="43137"/>
                  </a:srgbClr>
                </a:outerShdw>
              </a:effectLst>
            </a:endParaRPr>
          </a:p>
        </p:txBody>
      </p:sp>
      <p:sp>
        <p:nvSpPr>
          <p:cNvPr id="49" name="48 Flecha abajo"/>
          <p:cNvSpPr/>
          <p:nvPr/>
        </p:nvSpPr>
        <p:spPr>
          <a:xfrm rot="3480000">
            <a:off x="5763078" y="4232962"/>
            <a:ext cx="360000" cy="3055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17" name="1 Título"/>
          <p:cNvSpPr txBox="1">
            <a:spLocks/>
          </p:cNvSpPr>
          <p:nvPr/>
        </p:nvSpPr>
        <p:spPr bwMode="auto">
          <a:xfrm>
            <a:off x="179512" y="1196752"/>
            <a:ext cx="8640960" cy="576064"/>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b="1" dirty="0" smtClean="0">
                <a:solidFill>
                  <a:schemeClr val="bg1"/>
                </a:solidFill>
                <a:latin typeface="+mj-lt"/>
                <a:ea typeface="+mj-ea"/>
                <a:cs typeface="+mj-cs"/>
              </a:rPr>
              <a:t>COMPONENTE NACIONAL 2:</a:t>
            </a:r>
          </a:p>
          <a:p>
            <a:pPr algn="ctr" eaLnBrk="0" hangingPunct="0">
              <a:defRPr/>
            </a:pPr>
            <a:r>
              <a:rPr lang="es-ES" b="1" dirty="0" smtClean="0">
                <a:solidFill>
                  <a:schemeClr val="bg1"/>
                </a:solidFill>
                <a:latin typeface="+mj-lt"/>
                <a:ea typeface="+mj-ea"/>
                <a:cs typeface="+mj-cs"/>
              </a:rPr>
              <a:t>INCLUSION EFECTIVA Y REDUCCION DE LAS DESIGUALDADES</a:t>
            </a:r>
            <a:r>
              <a:rPr lang="es-ES" sz="1500" dirty="0">
                <a:solidFill>
                  <a:schemeClr val="bg1"/>
                </a:solidFill>
                <a:latin typeface="+mj-lt"/>
                <a:ea typeface="+mj-ea"/>
                <a:cs typeface="+mj-cs"/>
              </a:rPr>
              <a:t/>
            </a:r>
            <a:br>
              <a:rPr lang="es-ES" sz="1500" dirty="0">
                <a:solidFill>
                  <a:schemeClr val="bg1"/>
                </a:solidFill>
                <a:latin typeface="+mj-lt"/>
                <a:ea typeface="+mj-ea"/>
                <a:cs typeface="+mj-cs"/>
              </a:rPr>
            </a:b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ppt_x"/>
                                          </p:val>
                                        </p:tav>
                                        <p:tav tm="100000">
                                          <p:val>
                                            <p:strVal val="#ppt_x"/>
                                          </p:val>
                                        </p:tav>
                                      </p:tavLst>
                                    </p:anim>
                                    <p:anim calcmode="lin" valueType="num">
                                      <p:cBhvr additive="base">
                                        <p:cTn id="8" dur="2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fltVal val="0"/>
                                          </p:val>
                                        </p:tav>
                                        <p:tav tm="100000">
                                          <p:val>
                                            <p:strVal val="#ppt_w"/>
                                          </p:val>
                                        </p:tav>
                                      </p:tavLst>
                                    </p:anim>
                                    <p:anim calcmode="lin" valueType="num">
                                      <p:cBhvr>
                                        <p:cTn id="14" dur="1000" fill="hold"/>
                                        <p:tgtEl>
                                          <p:spTgt spid="42"/>
                                        </p:tgtEl>
                                        <p:attrNameLst>
                                          <p:attrName>ppt_h</p:attrName>
                                        </p:attrNameLst>
                                      </p:cBhvr>
                                      <p:tavLst>
                                        <p:tav tm="0">
                                          <p:val>
                                            <p:fltVal val="0"/>
                                          </p:val>
                                        </p:tav>
                                        <p:tav tm="100000">
                                          <p:val>
                                            <p:strVal val="#ppt_h"/>
                                          </p:val>
                                        </p:tav>
                                      </p:tavLst>
                                    </p:anim>
                                    <p:anim calcmode="lin" valueType="num">
                                      <p:cBhvr>
                                        <p:cTn id="15"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par>
                          <p:cTn id="21" fill="hold">
                            <p:stCondLst>
                              <p:cond delay="1500"/>
                            </p:stCondLst>
                            <p:childTnLst>
                              <p:par>
                                <p:cTn id="22" presetID="15" presetClass="entr" presetSubtype="0"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
                                          </p:val>
                                        </p:tav>
                                        <p:tav tm="100000">
                                          <p:val>
                                            <p:strVal val="#ppt_w"/>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000"/>
                            </p:stCondLst>
                            <p:childTnLst>
                              <p:par>
                                <p:cTn id="33" presetID="15" presetClass="entr" presetSubtype="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000" fill="hold"/>
                                        <p:tgtEl>
                                          <p:spTgt spid="47"/>
                                        </p:tgtEl>
                                        <p:attrNameLst>
                                          <p:attrName>ppt_w</p:attrName>
                                        </p:attrNameLst>
                                      </p:cBhvr>
                                      <p:tavLst>
                                        <p:tav tm="0">
                                          <p:val>
                                            <p:fltVal val="0"/>
                                          </p:val>
                                        </p:tav>
                                        <p:tav tm="100000">
                                          <p:val>
                                            <p:strVal val="#ppt_w"/>
                                          </p:val>
                                        </p:tav>
                                      </p:tavLst>
                                    </p:anim>
                                    <p:anim calcmode="lin" valueType="num">
                                      <p:cBhvr>
                                        <p:cTn id="36" dur="1000" fill="hold"/>
                                        <p:tgtEl>
                                          <p:spTgt spid="47"/>
                                        </p:tgtEl>
                                        <p:attrNameLst>
                                          <p:attrName>ppt_h</p:attrName>
                                        </p:attrNameLst>
                                      </p:cBhvr>
                                      <p:tavLst>
                                        <p:tav tm="0">
                                          <p:val>
                                            <p:fltVal val="0"/>
                                          </p:val>
                                        </p:tav>
                                        <p:tav tm="100000">
                                          <p:val>
                                            <p:strVal val="#ppt_h"/>
                                          </p:val>
                                        </p:tav>
                                      </p:tavLst>
                                    </p:anim>
                                    <p:anim calcmode="lin" valueType="num">
                                      <p:cBhvr>
                                        <p:cTn id="37"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4500"/>
                            </p:stCondLst>
                            <p:childTnLst>
                              <p:par>
                                <p:cTn id="44" presetID="15" presetClass="entr" presetSubtype="0"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6000"/>
                            </p:stCondLst>
                            <p:childTnLst>
                              <p:par>
                                <p:cTn id="55" presetID="15"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 calcmode="lin" valueType="num">
                                      <p:cBhvr>
                                        <p:cTn id="5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childTnLst>
                          </p:cTn>
                        </p:par>
                        <p:par>
                          <p:cTn id="65" fill="hold">
                            <p:stCondLst>
                              <p:cond delay="7500"/>
                            </p:stCondLst>
                            <p:childTnLst>
                              <p:par>
                                <p:cTn id="66" presetID="22" presetClass="entr" presetSubtype="2"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right)">
                                      <p:cBhvr>
                                        <p:cTn id="68" dur="500"/>
                                        <p:tgtEl>
                                          <p:spTgt spid="32"/>
                                        </p:tgtEl>
                                      </p:cBhvr>
                                    </p:animEffect>
                                  </p:childTnLst>
                                </p:cTn>
                              </p:par>
                            </p:childTnLst>
                          </p:cTn>
                        </p:par>
                        <p:par>
                          <p:cTn id="69" fill="hold">
                            <p:stCondLst>
                              <p:cond delay="8000"/>
                            </p:stCondLst>
                            <p:childTnLst>
                              <p:par>
                                <p:cTn id="70" presetID="15" presetClass="entr" presetSubtype="0"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1000" fill="hold"/>
                                        <p:tgtEl>
                                          <p:spTgt spid="29"/>
                                        </p:tgtEl>
                                        <p:attrNameLst>
                                          <p:attrName>ppt_w</p:attrName>
                                        </p:attrNameLst>
                                      </p:cBhvr>
                                      <p:tavLst>
                                        <p:tav tm="0">
                                          <p:val>
                                            <p:fltVal val="0"/>
                                          </p:val>
                                        </p:tav>
                                        <p:tav tm="100000">
                                          <p:val>
                                            <p:strVal val="#ppt_w"/>
                                          </p:val>
                                        </p:tav>
                                      </p:tavLst>
                                    </p:anim>
                                    <p:anim calcmode="lin" valueType="num">
                                      <p:cBhvr>
                                        <p:cTn id="73" dur="1000" fill="hold"/>
                                        <p:tgtEl>
                                          <p:spTgt spid="29"/>
                                        </p:tgtEl>
                                        <p:attrNameLst>
                                          <p:attrName>ppt_h</p:attrName>
                                        </p:attrNameLst>
                                      </p:cBhvr>
                                      <p:tavLst>
                                        <p:tav tm="0">
                                          <p:val>
                                            <p:fltVal val="0"/>
                                          </p:val>
                                        </p:tav>
                                        <p:tav tm="100000">
                                          <p:val>
                                            <p:strVal val="#ppt_h"/>
                                          </p:val>
                                        </p:tav>
                                      </p:tavLst>
                                    </p:anim>
                                    <p:anim calcmode="lin" valueType="num">
                                      <p:cBhvr>
                                        <p:cTn id="74"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76" fill="hold">
                            <p:stCondLst>
                              <p:cond delay="9000"/>
                            </p:stCondLst>
                            <p:childTnLst>
                              <p:par>
                                <p:cTn id="77" presetID="22" presetClass="entr" presetSubtype="2"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right)">
                                      <p:cBhvr>
                                        <p:cTn id="7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0" grpId="0" animBg="1"/>
      <p:bldP spid="32" grpId="0" animBg="1"/>
      <p:bldP spid="23" grpId="0" animBg="1"/>
      <p:bldP spid="25" grpId="0" animBg="1"/>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Flecha abajo"/>
          <p:cNvSpPr/>
          <p:nvPr/>
        </p:nvSpPr>
        <p:spPr>
          <a:xfrm rot="18148398">
            <a:off x="2890684" y="2893778"/>
            <a:ext cx="360000" cy="47944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4" name="41 CuadroTexto"/>
          <p:cNvSpPr txBox="1">
            <a:spLocks noChangeArrowheads="1"/>
          </p:cNvSpPr>
          <p:nvPr/>
        </p:nvSpPr>
        <p:spPr bwMode="auto">
          <a:xfrm>
            <a:off x="70683" y="2997082"/>
            <a:ext cx="2809317" cy="207138"/>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s-ES" sz="1100" dirty="0">
              <a:solidFill>
                <a:schemeClr val="bg1"/>
              </a:solidFill>
              <a:effectLst>
                <a:outerShdw blurRad="38100" dist="38100" dir="2700000" algn="tl">
                  <a:srgbClr val="000000">
                    <a:alpha val="43137"/>
                  </a:srgbClr>
                </a:outerShdw>
              </a:effectLst>
              <a:latin typeface="+mn-lt"/>
            </a:endParaRPr>
          </a:p>
        </p:txBody>
      </p:sp>
      <p:sp>
        <p:nvSpPr>
          <p:cNvPr id="30" name="29 Flecha derecha"/>
          <p:cNvSpPr/>
          <p:nvPr/>
        </p:nvSpPr>
        <p:spPr>
          <a:xfrm rot="-1380000">
            <a:off x="2479398" y="3638039"/>
            <a:ext cx="777571" cy="36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19" name="18 Elipse"/>
          <p:cNvSpPr/>
          <p:nvPr/>
        </p:nvSpPr>
        <p:spPr>
          <a:xfrm>
            <a:off x="6444208" y="4077208"/>
            <a:ext cx="2447952"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3.4: Seguridad ciudadana integral y operativa</a:t>
            </a:r>
            <a:endParaRPr lang="es-ES" sz="1200" b="1" dirty="0">
              <a:solidFill>
                <a:schemeClr val="bg1"/>
              </a:solidFill>
              <a:effectLst>
                <a:outerShdw blurRad="38100" dist="38100" dir="2700000" algn="tl">
                  <a:srgbClr val="000000">
                    <a:alpha val="43137"/>
                  </a:srgbClr>
                </a:outerShdw>
              </a:effectLst>
            </a:endParaRPr>
          </a:p>
        </p:txBody>
      </p:sp>
      <p:sp>
        <p:nvSpPr>
          <p:cNvPr id="22" name="21 Elipse"/>
          <p:cNvSpPr/>
          <p:nvPr/>
        </p:nvSpPr>
        <p:spPr>
          <a:xfrm>
            <a:off x="6300192" y="1772816"/>
            <a:ext cx="2581138" cy="18002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3.5: Plena operatividad del sistema de seguridad y defensa nacional de nuestro territorio, prevención y enfrentamiento de cualquier amenaza o desafío que lo ponga en peligro</a:t>
            </a:r>
            <a:endParaRPr lang="es-ES" sz="1100" b="1" dirty="0">
              <a:solidFill>
                <a:schemeClr val="bg1"/>
              </a:solidFill>
              <a:effectLst>
                <a:outerShdw blurRad="38100" dist="38100" dir="2700000" algn="tl">
                  <a:srgbClr val="000000">
                    <a:alpha val="43137"/>
                  </a:srgbClr>
                </a:outerShdw>
              </a:effectLst>
            </a:endParaRPr>
          </a:p>
        </p:txBody>
      </p:sp>
      <p:sp>
        <p:nvSpPr>
          <p:cNvPr id="23" name="22 Flecha derecha"/>
          <p:cNvSpPr/>
          <p:nvPr/>
        </p:nvSpPr>
        <p:spPr>
          <a:xfrm rot="16022853">
            <a:off x="4808129" y="4942207"/>
            <a:ext cx="485528"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5" name="24 Flecha derecha"/>
          <p:cNvSpPr/>
          <p:nvPr/>
        </p:nvSpPr>
        <p:spPr>
          <a:xfrm rot="11940000">
            <a:off x="6127665" y="4226875"/>
            <a:ext cx="537678"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2" name="41 Elipse"/>
          <p:cNvSpPr/>
          <p:nvPr/>
        </p:nvSpPr>
        <p:spPr>
          <a:xfrm>
            <a:off x="107504" y="2060848"/>
            <a:ext cx="2988996" cy="158119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 3.1: Efectividad del Estado moderno y la administración pública en todos sus niveles de gobierno, al servicio de las personas y los agentes económicos, con revaloración de sus trabajadores</a:t>
            </a:r>
            <a:endParaRPr lang="es-ES" sz="1100" b="1" dirty="0">
              <a:solidFill>
                <a:schemeClr val="bg1"/>
              </a:solidFill>
              <a:effectLst>
                <a:outerShdw blurRad="38100" dist="38100" dir="2700000" algn="tl">
                  <a:srgbClr val="000000">
                    <a:alpha val="43137"/>
                  </a:srgbClr>
                </a:outerShdw>
              </a:effectLst>
            </a:endParaRPr>
          </a:p>
        </p:txBody>
      </p:sp>
      <p:sp>
        <p:nvSpPr>
          <p:cNvPr id="45" name="44 Elipse"/>
          <p:cNvSpPr/>
          <p:nvPr/>
        </p:nvSpPr>
        <p:spPr>
          <a:xfrm>
            <a:off x="142844" y="4093032"/>
            <a:ext cx="3286148" cy="2000264"/>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3.2: Participación equitativa y eficiente de los ciudadanos en los procesos de democratización política, toma de decisiones públicas y descentralización institucional recupera la confianza en las instituciones públicas y la gobernabilidad en los distintos niveles de gobierno</a:t>
            </a:r>
            <a:endParaRPr lang="es-ES" sz="1100" b="1" dirty="0">
              <a:solidFill>
                <a:schemeClr val="bg1"/>
              </a:solidFill>
              <a:effectLst>
                <a:outerShdw blurRad="38100" dist="38100" dir="2700000" algn="tl">
                  <a:srgbClr val="000000">
                    <a:alpha val="43137"/>
                  </a:srgbClr>
                </a:outerShdw>
              </a:effectLst>
            </a:endParaRPr>
          </a:p>
        </p:txBody>
      </p:sp>
      <p:sp>
        <p:nvSpPr>
          <p:cNvPr id="47" name="46 Elipse"/>
          <p:cNvSpPr/>
          <p:nvPr/>
        </p:nvSpPr>
        <p:spPr>
          <a:xfrm>
            <a:off x="3428992" y="5229200"/>
            <a:ext cx="3663288" cy="144016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3.3: Estado transparente que promueve la probidad en el actuar público y privado, y garantiza la prevención, control y sanción efectiva de la corrupción</a:t>
            </a:r>
            <a:endParaRPr lang="es-ES" sz="1200" b="1" dirty="0">
              <a:solidFill>
                <a:schemeClr val="bg1"/>
              </a:solidFill>
              <a:effectLst>
                <a:outerShdw blurRad="38100" dist="38100" dir="2700000" algn="tl">
                  <a:srgbClr val="000000">
                    <a:alpha val="43137"/>
                  </a:srgbClr>
                </a:outerShdw>
              </a:effectLst>
            </a:endParaRPr>
          </a:p>
        </p:txBody>
      </p:sp>
      <p:sp>
        <p:nvSpPr>
          <p:cNvPr id="49" name="48 Flecha abajo"/>
          <p:cNvSpPr/>
          <p:nvPr/>
        </p:nvSpPr>
        <p:spPr>
          <a:xfrm rot="3120000">
            <a:off x="6229274" y="3133534"/>
            <a:ext cx="360000" cy="54387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15" name="1 Título"/>
          <p:cNvSpPr txBox="1">
            <a:spLocks/>
          </p:cNvSpPr>
          <p:nvPr/>
        </p:nvSpPr>
        <p:spPr bwMode="auto">
          <a:xfrm>
            <a:off x="179512" y="908720"/>
            <a:ext cx="8640960" cy="864096"/>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b="1" dirty="0" smtClean="0">
                <a:solidFill>
                  <a:schemeClr val="bg1"/>
                </a:solidFill>
                <a:latin typeface="+mj-lt"/>
                <a:ea typeface="+mj-ea"/>
                <a:cs typeface="+mj-cs"/>
              </a:rPr>
              <a:t>COMPONENTE NACIONAL 3:</a:t>
            </a:r>
          </a:p>
          <a:p>
            <a:pPr algn="ctr" eaLnBrk="0" hangingPunct="0">
              <a:defRPr/>
            </a:pPr>
            <a:r>
              <a:rPr lang="es-ES" b="1" dirty="0" smtClean="0">
                <a:solidFill>
                  <a:schemeClr val="bg1"/>
                </a:solidFill>
                <a:latin typeface="+mj-lt"/>
                <a:ea typeface="+mj-ea"/>
                <a:cs typeface="+mj-cs"/>
              </a:rPr>
              <a:t>ESTADO DE DERECHO NACIONAL DESCENTRALIZADO Y HONESTO AL SERVICIO DE LA CIUDADANIA</a:t>
            </a:r>
            <a:r>
              <a:rPr lang="es-ES" sz="1500" dirty="0">
                <a:solidFill>
                  <a:schemeClr val="bg1"/>
                </a:solidFill>
                <a:latin typeface="+mj-lt"/>
                <a:ea typeface="+mj-ea"/>
                <a:cs typeface="+mj-cs"/>
              </a:rPr>
              <a:t/>
            </a:r>
            <a:br>
              <a:rPr lang="es-ES" sz="1500" dirty="0">
                <a:solidFill>
                  <a:schemeClr val="bg1"/>
                </a:solidFill>
                <a:latin typeface="+mj-lt"/>
                <a:ea typeface="+mj-ea"/>
                <a:cs typeface="+mj-cs"/>
              </a:rPr>
            </a:b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sp>
        <p:nvSpPr>
          <p:cNvPr id="16" name="15 Rectángulo redondeado"/>
          <p:cNvSpPr/>
          <p:nvPr/>
        </p:nvSpPr>
        <p:spPr>
          <a:xfrm>
            <a:off x="3347864" y="1844824"/>
            <a:ext cx="2880320" cy="3024336"/>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b="1" u="sng" dirty="0">
                <a:effectLst>
                  <a:outerShdw blurRad="38100" dist="38100" dir="2700000" algn="tl">
                    <a:srgbClr val="000000">
                      <a:alpha val="43137"/>
                    </a:srgbClr>
                  </a:outerShdw>
                </a:effectLst>
              </a:rPr>
              <a:t>OBJETIVO NACIONAL 3</a:t>
            </a:r>
            <a:r>
              <a:rPr lang="es-ES" sz="1400" b="1" dirty="0">
                <a:effectLst>
                  <a:outerShdw blurRad="38100" dist="38100" dir="2700000" algn="tl">
                    <a:srgbClr val="000000">
                      <a:alpha val="43137"/>
                    </a:srgbClr>
                  </a:outerShdw>
                </a:effectLst>
              </a:rPr>
              <a:t>: </a:t>
            </a:r>
            <a:r>
              <a:rPr lang="es-ES" sz="1400" b="1" dirty="0" smtClean="0">
                <a:effectLst>
                  <a:outerShdw blurRad="38100" dist="38100" dir="2700000" algn="tl">
                    <a:srgbClr val="000000">
                      <a:alpha val="43137"/>
                    </a:srgbClr>
                  </a:outerShdw>
                </a:effectLst>
              </a:rPr>
              <a:t>Estado nacional de derecho moderno, democrático, descentralizado, inclusivo y libre de corrupción articulado en sus poderes y niveles de gobierno, que provee servicios efectivos de calidad a la población y al desarrollo, garantiza los derechos, la seguridad ciudadana y la defensa nacional</a:t>
            </a:r>
            <a:endParaRPr lang="es-ES" sz="1400" b="1" dirty="0">
              <a:solidFill>
                <a:srgbClr val="FFFFFF"/>
              </a:solidFill>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1000" fill="hold"/>
                                        <p:tgtEl>
                                          <p:spTgt spid="45"/>
                                        </p:tgtEl>
                                        <p:attrNameLst>
                                          <p:attrName>ppt_w</p:attrName>
                                        </p:attrNameLst>
                                      </p:cBhvr>
                                      <p:tavLst>
                                        <p:tav tm="0">
                                          <p:val>
                                            <p:fltVal val="0"/>
                                          </p:val>
                                        </p:tav>
                                        <p:tav tm="100000">
                                          <p:val>
                                            <p:strVal val="#ppt_w"/>
                                          </p:val>
                                        </p:tav>
                                      </p:tavLst>
                                    </p:anim>
                                    <p:anim calcmode="lin" valueType="num">
                                      <p:cBhvr>
                                        <p:cTn id="19" dur="1000" fill="hold"/>
                                        <p:tgtEl>
                                          <p:spTgt spid="45"/>
                                        </p:tgtEl>
                                        <p:attrNameLst>
                                          <p:attrName>ppt_h</p:attrName>
                                        </p:attrNameLst>
                                      </p:cBhvr>
                                      <p:tavLst>
                                        <p:tav tm="0">
                                          <p:val>
                                            <p:fltVal val="0"/>
                                          </p:val>
                                        </p:tav>
                                        <p:tav tm="100000">
                                          <p:val>
                                            <p:strVal val="#ppt_h"/>
                                          </p:val>
                                        </p:tav>
                                      </p:tavLst>
                                    </p:anim>
                                    <p:anim calcmode="lin" valueType="num">
                                      <p:cBhvr>
                                        <p:cTn id="2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3000"/>
                            </p:stCondLst>
                            <p:childTnLst>
                              <p:par>
                                <p:cTn id="27" presetID="15"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 calcmode="lin" valueType="num">
                                      <p:cBhvr>
                                        <p:cTn id="31"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4500"/>
                            </p:stCondLst>
                            <p:childTnLst>
                              <p:par>
                                <p:cTn id="38" presetID="15"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 calcmode="lin" valueType="num">
                                      <p:cBhvr>
                                        <p:cTn id="4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6000"/>
                            </p:stCondLst>
                            <p:childTnLst>
                              <p:par>
                                <p:cTn id="49" presetID="15"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 calcmode="lin" valueType="num">
                                      <p:cBhvr>
                                        <p:cTn id="5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22" presetClass="entr" presetSubtype="1"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3" grpId="0" animBg="1"/>
      <p:bldP spid="25"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Elipse"/>
          <p:cNvSpPr/>
          <p:nvPr/>
        </p:nvSpPr>
        <p:spPr>
          <a:xfrm>
            <a:off x="6000760" y="2571744"/>
            <a:ext cx="2951438" cy="1366876"/>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4.6: Mercados financieros transparentes y eficientes, con instituciones sólidas que facilitan el financiamiento y la inversión</a:t>
            </a:r>
            <a:endParaRPr lang="es-ES" sz="1200" b="1" dirty="0">
              <a:solidFill>
                <a:schemeClr val="bg1"/>
              </a:solidFill>
              <a:effectLst>
                <a:outerShdw blurRad="38100" dist="38100" dir="2700000" algn="tl">
                  <a:srgbClr val="000000">
                    <a:alpha val="43137"/>
                  </a:srgbClr>
                </a:outerShdw>
              </a:effectLst>
            </a:endParaRPr>
          </a:p>
        </p:txBody>
      </p:sp>
      <p:sp>
        <p:nvSpPr>
          <p:cNvPr id="31" name="30 Flecha abajo"/>
          <p:cNvSpPr/>
          <p:nvPr/>
        </p:nvSpPr>
        <p:spPr>
          <a:xfrm rot="18950622">
            <a:off x="3154171" y="2703408"/>
            <a:ext cx="360000" cy="4168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37" name="36 Flecha abajo"/>
          <p:cNvSpPr>
            <a:spLocks noChangeArrowheads="1"/>
          </p:cNvSpPr>
          <p:nvPr/>
        </p:nvSpPr>
        <p:spPr bwMode="auto">
          <a:xfrm rot="6180000">
            <a:off x="5751976" y="3285193"/>
            <a:ext cx="357187" cy="28800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4" name="41 CuadroTexto"/>
          <p:cNvSpPr txBox="1">
            <a:spLocks noChangeArrowheads="1"/>
          </p:cNvSpPr>
          <p:nvPr/>
        </p:nvSpPr>
        <p:spPr bwMode="auto">
          <a:xfrm>
            <a:off x="70683" y="2997082"/>
            <a:ext cx="2809317" cy="207138"/>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s-ES" sz="1100" dirty="0">
              <a:solidFill>
                <a:schemeClr val="bg1"/>
              </a:solidFill>
              <a:effectLst>
                <a:outerShdw blurRad="38100" dist="38100" dir="2700000" algn="tl">
                  <a:srgbClr val="000000">
                    <a:alpha val="43137"/>
                  </a:srgbClr>
                </a:outerShdw>
              </a:effectLst>
              <a:latin typeface="+mn-lt"/>
            </a:endParaRPr>
          </a:p>
        </p:txBody>
      </p:sp>
      <p:sp>
        <p:nvSpPr>
          <p:cNvPr id="30" name="29 Flecha derecha"/>
          <p:cNvSpPr/>
          <p:nvPr/>
        </p:nvSpPr>
        <p:spPr>
          <a:xfrm rot="-1380000">
            <a:off x="2986378" y="3263675"/>
            <a:ext cx="324000" cy="36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32" name="31 Flecha abajo"/>
          <p:cNvSpPr/>
          <p:nvPr/>
        </p:nvSpPr>
        <p:spPr>
          <a:xfrm rot="3073437">
            <a:off x="1636660" y="1767944"/>
            <a:ext cx="396000" cy="54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19" name="18 Elipse"/>
          <p:cNvSpPr/>
          <p:nvPr/>
        </p:nvSpPr>
        <p:spPr>
          <a:xfrm>
            <a:off x="1500166" y="5429264"/>
            <a:ext cx="2880000"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4.4: Incremento de los empleos decentes para la modernización inclusiva</a:t>
            </a:r>
            <a:endParaRPr lang="es-ES" sz="1200" b="1" dirty="0">
              <a:solidFill>
                <a:schemeClr val="bg1"/>
              </a:solidFill>
              <a:effectLst>
                <a:outerShdw blurRad="38100" dist="38100" dir="2700000" algn="tl">
                  <a:srgbClr val="000000">
                    <a:alpha val="43137"/>
                  </a:srgbClr>
                </a:outerShdw>
              </a:effectLst>
            </a:endParaRPr>
          </a:p>
        </p:txBody>
      </p:sp>
      <p:sp>
        <p:nvSpPr>
          <p:cNvPr id="20" name="19 Elipse"/>
          <p:cNvSpPr/>
          <p:nvPr/>
        </p:nvSpPr>
        <p:spPr>
          <a:xfrm>
            <a:off x="5724128" y="4077072"/>
            <a:ext cx="3228070" cy="142363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4.7: Fortalecimiento de las condiciones de competitividad e innovación para el desarrollo del </a:t>
            </a:r>
            <a:r>
              <a:rPr lang="es-ES" sz="1200" b="1" dirty="0" err="1" smtClean="0">
                <a:solidFill>
                  <a:schemeClr val="bg1"/>
                </a:solidFill>
                <a:effectLst>
                  <a:outerShdw blurRad="38100" dist="38100" dir="2700000" algn="tl">
                    <a:srgbClr val="000000">
                      <a:alpha val="43137"/>
                    </a:srgbClr>
                  </a:outerShdw>
                </a:effectLst>
              </a:rPr>
              <a:t>emprendedurismo</a:t>
            </a:r>
            <a:r>
              <a:rPr lang="es-ES" sz="1200" b="1" dirty="0" smtClean="0">
                <a:solidFill>
                  <a:schemeClr val="bg1"/>
                </a:solidFill>
                <a:effectLst>
                  <a:outerShdw blurRad="38100" dist="38100" dir="2700000" algn="tl">
                    <a:srgbClr val="000000">
                      <a:alpha val="43137"/>
                    </a:srgbClr>
                  </a:outerShdw>
                </a:effectLst>
              </a:rPr>
              <a:t> y de las </a:t>
            </a:r>
            <a:r>
              <a:rPr lang="es-ES" sz="1200" b="1" dirty="0" err="1" smtClean="0">
                <a:solidFill>
                  <a:schemeClr val="bg1"/>
                </a:solidFill>
                <a:effectLst>
                  <a:outerShdw blurRad="38100" dist="38100" dir="2700000" algn="tl">
                    <a:srgbClr val="000000">
                      <a:alpha val="43137"/>
                    </a:srgbClr>
                  </a:outerShdw>
                </a:effectLst>
              </a:rPr>
              <a:t>MYPEs</a:t>
            </a:r>
            <a:endParaRPr lang="es-ES" sz="1200" b="1" dirty="0">
              <a:solidFill>
                <a:schemeClr val="bg1"/>
              </a:solidFill>
              <a:effectLst>
                <a:outerShdw blurRad="38100" dist="38100" dir="2700000" algn="tl">
                  <a:srgbClr val="000000">
                    <a:alpha val="43137"/>
                  </a:srgbClr>
                </a:outerShdw>
              </a:effectLst>
            </a:endParaRPr>
          </a:p>
        </p:txBody>
      </p:sp>
      <p:sp>
        <p:nvSpPr>
          <p:cNvPr id="21" name="20 Elipse"/>
          <p:cNvSpPr/>
          <p:nvPr/>
        </p:nvSpPr>
        <p:spPr>
          <a:xfrm>
            <a:off x="4786314" y="5429264"/>
            <a:ext cx="2880000"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4.8: Desarrollo de actividades productivas para el mercado interno</a:t>
            </a:r>
            <a:endParaRPr lang="es-ES" sz="1200" b="1" dirty="0">
              <a:solidFill>
                <a:schemeClr val="bg1"/>
              </a:solidFill>
              <a:effectLst>
                <a:outerShdw blurRad="38100" dist="38100" dir="2700000" algn="tl">
                  <a:srgbClr val="000000">
                    <a:alpha val="43137"/>
                  </a:srgbClr>
                </a:outerShdw>
              </a:effectLst>
            </a:endParaRPr>
          </a:p>
        </p:txBody>
      </p:sp>
      <p:sp>
        <p:nvSpPr>
          <p:cNvPr id="22" name="21 Elipse"/>
          <p:cNvSpPr/>
          <p:nvPr/>
        </p:nvSpPr>
        <p:spPr>
          <a:xfrm>
            <a:off x="5220072" y="1484784"/>
            <a:ext cx="2880000" cy="108012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dirty="0" smtClean="0">
                <a:solidFill>
                  <a:schemeClr val="bg1"/>
                </a:solidFill>
                <a:effectLst>
                  <a:outerShdw blurRad="38100" dist="38100" dir="2700000" algn="tl">
                    <a:srgbClr val="000000">
                      <a:alpha val="43137"/>
                    </a:srgbClr>
                  </a:outerShdw>
                </a:effectLst>
              </a:rPr>
              <a:t>4.5: Desarrollo de conglomerados productivos y cadenas productivas</a:t>
            </a:r>
            <a:endParaRPr lang="es-ES" sz="1200" b="1" dirty="0">
              <a:solidFill>
                <a:schemeClr val="bg1"/>
              </a:solidFill>
              <a:effectLst>
                <a:outerShdw blurRad="38100" dist="38100" dir="2700000" algn="tl">
                  <a:srgbClr val="000000">
                    <a:alpha val="43137"/>
                  </a:srgbClr>
                </a:outerShdw>
              </a:effectLst>
            </a:endParaRPr>
          </a:p>
        </p:txBody>
      </p:sp>
      <p:sp>
        <p:nvSpPr>
          <p:cNvPr id="23" name="22 Flecha derecha"/>
          <p:cNvSpPr/>
          <p:nvPr/>
        </p:nvSpPr>
        <p:spPr>
          <a:xfrm rot="-1920000">
            <a:off x="2965654" y="4072722"/>
            <a:ext cx="354528"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5" name="24 Flecha derecha"/>
          <p:cNvSpPr/>
          <p:nvPr/>
        </p:nvSpPr>
        <p:spPr>
          <a:xfrm rot="-3300000">
            <a:off x="3416088" y="5036143"/>
            <a:ext cx="485528"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6" name="25 Flecha abajo"/>
          <p:cNvSpPr>
            <a:spLocks noChangeArrowheads="1"/>
          </p:cNvSpPr>
          <p:nvPr/>
        </p:nvSpPr>
        <p:spPr bwMode="auto">
          <a:xfrm rot="7260000">
            <a:off x="5776752" y="4196608"/>
            <a:ext cx="357187" cy="241745"/>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8" name="27 Flecha abajo"/>
          <p:cNvSpPr>
            <a:spLocks noChangeArrowheads="1"/>
          </p:cNvSpPr>
          <p:nvPr/>
        </p:nvSpPr>
        <p:spPr bwMode="auto">
          <a:xfrm rot="8340000">
            <a:off x="5369467" y="4959875"/>
            <a:ext cx="360000" cy="46800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2" name="41 Elipse"/>
          <p:cNvSpPr/>
          <p:nvPr/>
        </p:nvSpPr>
        <p:spPr>
          <a:xfrm>
            <a:off x="827584" y="1484784"/>
            <a:ext cx="3357586" cy="1368152"/>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4.1: Política económica estable y predecible, que alienta el crecimiento económico sostenido a través de la inversión privada y pública en actividades generadoras de empleo</a:t>
            </a:r>
            <a:endParaRPr lang="es-ES" sz="1100" b="1" dirty="0">
              <a:solidFill>
                <a:schemeClr val="bg1"/>
              </a:solidFill>
              <a:effectLst>
                <a:outerShdw blurRad="38100" dist="38100" dir="2700000" algn="tl">
                  <a:srgbClr val="000000">
                    <a:alpha val="43137"/>
                  </a:srgbClr>
                </a:outerShdw>
              </a:effectLst>
            </a:endParaRPr>
          </a:p>
        </p:txBody>
      </p:sp>
      <p:sp>
        <p:nvSpPr>
          <p:cNvPr id="45" name="44 Elipse"/>
          <p:cNvSpPr/>
          <p:nvPr/>
        </p:nvSpPr>
        <p:spPr>
          <a:xfrm>
            <a:off x="142844" y="2853072"/>
            <a:ext cx="2880000"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4.2: Estructura productiva diversificada, articulada, diversificada, competitiva y con altos niveles de procesamiento y contenido tecnológico</a:t>
            </a:r>
            <a:endParaRPr lang="es-ES" sz="1100" b="1" dirty="0">
              <a:solidFill>
                <a:schemeClr val="bg1"/>
              </a:solidFill>
              <a:effectLst>
                <a:outerShdw blurRad="38100" dist="38100" dir="2700000" algn="tl">
                  <a:srgbClr val="000000">
                    <a:alpha val="43137"/>
                  </a:srgbClr>
                </a:outerShdw>
              </a:effectLst>
            </a:endParaRPr>
          </a:p>
        </p:txBody>
      </p:sp>
      <p:sp>
        <p:nvSpPr>
          <p:cNvPr id="47" name="46 Elipse"/>
          <p:cNvSpPr/>
          <p:nvPr/>
        </p:nvSpPr>
        <p:spPr>
          <a:xfrm>
            <a:off x="142844" y="4221224"/>
            <a:ext cx="3000396" cy="12240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4.3: Impulso sostenido de las exportaciones sobre la base de una oferta exportable diversificada, actividades sostenibles y el acceso a nuevos mercados</a:t>
            </a:r>
            <a:endParaRPr lang="es-ES" sz="1100" b="1" dirty="0">
              <a:solidFill>
                <a:schemeClr val="bg1"/>
              </a:solidFill>
              <a:effectLst>
                <a:outerShdw blurRad="38100" dist="38100" dir="2700000" algn="tl">
                  <a:srgbClr val="000000">
                    <a:alpha val="43137"/>
                  </a:srgbClr>
                </a:outerShdw>
              </a:effectLst>
            </a:endParaRPr>
          </a:p>
        </p:txBody>
      </p:sp>
      <p:sp>
        <p:nvSpPr>
          <p:cNvPr id="49" name="48 Flecha abajo"/>
          <p:cNvSpPr/>
          <p:nvPr/>
        </p:nvSpPr>
        <p:spPr>
          <a:xfrm rot="3120000">
            <a:off x="5219638" y="2386951"/>
            <a:ext cx="360000" cy="54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7" name="1 Título"/>
          <p:cNvSpPr txBox="1">
            <a:spLocks/>
          </p:cNvSpPr>
          <p:nvPr/>
        </p:nvSpPr>
        <p:spPr bwMode="auto">
          <a:xfrm>
            <a:off x="179512" y="908720"/>
            <a:ext cx="8640960" cy="576064"/>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b="1" dirty="0" smtClean="0">
                <a:solidFill>
                  <a:schemeClr val="bg1"/>
                </a:solidFill>
                <a:latin typeface="+mj-lt"/>
                <a:ea typeface="+mj-ea"/>
                <a:cs typeface="+mj-cs"/>
              </a:rPr>
              <a:t>COMPONENTE NACIONAL 4:</a:t>
            </a:r>
          </a:p>
          <a:p>
            <a:pPr algn="ctr" eaLnBrk="0" hangingPunct="0">
              <a:defRPr/>
            </a:pPr>
            <a:r>
              <a:rPr lang="es-ES" b="1" dirty="0" smtClean="0">
                <a:solidFill>
                  <a:schemeClr val="bg1"/>
                </a:solidFill>
                <a:latin typeface="+mj-lt"/>
                <a:ea typeface="+mj-ea"/>
                <a:cs typeface="+mj-cs"/>
              </a:rPr>
              <a:t>ECONOMÍA COMPETITIVA CON TRABAJO DECENTE</a:t>
            </a:r>
            <a:r>
              <a:rPr lang="es-ES" sz="1500" dirty="0">
                <a:solidFill>
                  <a:schemeClr val="bg1"/>
                </a:solidFill>
                <a:latin typeface="+mj-lt"/>
                <a:ea typeface="+mj-ea"/>
                <a:cs typeface="+mj-cs"/>
              </a:rPr>
              <a:t/>
            </a:r>
            <a:br>
              <a:rPr lang="es-ES" sz="1500" dirty="0">
                <a:solidFill>
                  <a:schemeClr val="bg1"/>
                </a:solidFill>
                <a:latin typeface="+mj-lt"/>
                <a:ea typeface="+mj-ea"/>
                <a:cs typeface="+mj-cs"/>
              </a:rPr>
            </a:b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sp>
        <p:nvSpPr>
          <p:cNvPr id="33" name="32 Rectángulo redondeado"/>
          <p:cNvSpPr/>
          <p:nvPr/>
        </p:nvSpPr>
        <p:spPr>
          <a:xfrm>
            <a:off x="3491880" y="2852936"/>
            <a:ext cx="2304256" cy="2088232"/>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600" b="1" u="sng" dirty="0">
                <a:solidFill>
                  <a:srgbClr val="FFFFFF"/>
                </a:solidFill>
                <a:effectLst>
                  <a:outerShdw blurRad="38100" dist="38100" dir="2700000" algn="tl">
                    <a:srgbClr val="000000">
                      <a:alpha val="43137"/>
                    </a:srgbClr>
                  </a:outerShdw>
                </a:effectLst>
              </a:rPr>
              <a:t>OBJETIVO NACIONAL 4</a:t>
            </a:r>
            <a:r>
              <a:rPr lang="es-ES" sz="1600" b="1" dirty="0">
                <a:solidFill>
                  <a:srgbClr val="FFFFFF"/>
                </a:solidFill>
                <a:effectLst>
                  <a:outerShdw blurRad="38100" dist="38100" dir="2700000" algn="tl">
                    <a:srgbClr val="000000">
                      <a:alpha val="43137"/>
                    </a:srgbClr>
                  </a:outerShdw>
                </a:effectLst>
              </a:rPr>
              <a:t>:</a:t>
            </a:r>
          </a:p>
          <a:p>
            <a:pPr algn="ctr" fontAlgn="auto">
              <a:spcBef>
                <a:spcPts val="0"/>
              </a:spcBef>
              <a:spcAft>
                <a:spcPts val="0"/>
              </a:spcAft>
              <a:defRPr/>
            </a:pPr>
            <a:r>
              <a:rPr lang="es-ES" sz="1600" b="1" dirty="0" smtClean="0">
                <a:solidFill>
                  <a:srgbClr val="FFFFFF"/>
                </a:solidFill>
                <a:effectLst>
                  <a:outerShdw blurRad="38100" dist="38100" dir="2700000" algn="tl">
                    <a:srgbClr val="000000">
                      <a:alpha val="43137"/>
                    </a:srgbClr>
                  </a:outerShdw>
                </a:effectLst>
              </a:rPr>
              <a:t>Economía nacional competitiva con remuneraciones dignas, altos niveles de empleo y productividad</a:t>
            </a:r>
            <a:endParaRPr lang="es-ES" sz="1600" b="1" dirty="0">
              <a:solidFill>
                <a:srgbClr val="FFFFFF"/>
              </a:solidFill>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1000" fill="hold"/>
                                        <p:tgtEl>
                                          <p:spTgt spid="45"/>
                                        </p:tgtEl>
                                        <p:attrNameLst>
                                          <p:attrName>ppt_w</p:attrName>
                                        </p:attrNameLst>
                                      </p:cBhvr>
                                      <p:tavLst>
                                        <p:tav tm="0">
                                          <p:val>
                                            <p:fltVal val="0"/>
                                          </p:val>
                                        </p:tav>
                                        <p:tav tm="100000">
                                          <p:val>
                                            <p:strVal val="#ppt_w"/>
                                          </p:val>
                                        </p:tav>
                                      </p:tavLst>
                                    </p:anim>
                                    <p:anim calcmode="lin" valueType="num">
                                      <p:cBhvr>
                                        <p:cTn id="19" dur="1000" fill="hold"/>
                                        <p:tgtEl>
                                          <p:spTgt spid="45"/>
                                        </p:tgtEl>
                                        <p:attrNameLst>
                                          <p:attrName>ppt_h</p:attrName>
                                        </p:attrNameLst>
                                      </p:cBhvr>
                                      <p:tavLst>
                                        <p:tav tm="0">
                                          <p:val>
                                            <p:fltVal val="0"/>
                                          </p:val>
                                        </p:tav>
                                        <p:tav tm="100000">
                                          <p:val>
                                            <p:strVal val="#ppt_h"/>
                                          </p:val>
                                        </p:tav>
                                      </p:tavLst>
                                    </p:anim>
                                    <p:anim calcmode="lin" valueType="num">
                                      <p:cBhvr>
                                        <p:cTn id="2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3000"/>
                            </p:stCondLst>
                            <p:childTnLst>
                              <p:par>
                                <p:cTn id="27" presetID="15"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 calcmode="lin" valueType="num">
                                      <p:cBhvr>
                                        <p:cTn id="31"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4500"/>
                            </p:stCondLst>
                            <p:childTnLst>
                              <p:par>
                                <p:cTn id="38" presetID="15"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 calcmode="lin" valueType="num">
                                      <p:cBhvr>
                                        <p:cTn id="4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6000"/>
                            </p:stCondLst>
                            <p:childTnLst>
                              <p:par>
                                <p:cTn id="49" presetID="15"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 calcmode="lin" valueType="num">
                                      <p:cBhvr>
                                        <p:cTn id="53"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22" presetClass="entr" presetSubtype="1"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500"/>
                                        <p:tgtEl>
                                          <p:spTgt spid="49"/>
                                        </p:tgtEl>
                                      </p:cBhvr>
                                    </p:animEffect>
                                  </p:childTnLst>
                                </p:cTn>
                              </p:par>
                            </p:childTnLst>
                          </p:cTn>
                        </p:par>
                        <p:par>
                          <p:cTn id="59" fill="hold">
                            <p:stCondLst>
                              <p:cond delay="7500"/>
                            </p:stCondLst>
                            <p:childTnLst>
                              <p:par>
                                <p:cTn id="60" presetID="22" presetClass="entr" presetSubtype="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right)">
                                      <p:cBhvr>
                                        <p:cTn id="62" dur="500"/>
                                        <p:tgtEl>
                                          <p:spTgt spid="32"/>
                                        </p:tgtEl>
                                      </p:cBhvr>
                                    </p:animEffect>
                                  </p:childTnLst>
                                </p:cTn>
                              </p:par>
                            </p:childTnLst>
                          </p:cTn>
                        </p:par>
                        <p:par>
                          <p:cTn id="63" fill="hold">
                            <p:stCondLst>
                              <p:cond delay="8000"/>
                            </p:stCondLst>
                            <p:childTnLst>
                              <p:par>
                                <p:cTn id="64" presetID="15" presetClass="entr" presetSubtype="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ppt_w</p:attrName>
                                        </p:attrNameLst>
                                      </p:cBhvr>
                                      <p:tavLst>
                                        <p:tav tm="0">
                                          <p:val>
                                            <p:fltVal val="0"/>
                                          </p:val>
                                        </p:tav>
                                        <p:tav tm="100000">
                                          <p:val>
                                            <p:strVal val="#ppt_w"/>
                                          </p:val>
                                        </p:tav>
                                      </p:tavLst>
                                    </p:anim>
                                    <p:anim calcmode="lin" valueType="num">
                                      <p:cBhvr>
                                        <p:cTn id="67" dur="1000" fill="hold"/>
                                        <p:tgtEl>
                                          <p:spTgt spid="29"/>
                                        </p:tgtEl>
                                        <p:attrNameLst>
                                          <p:attrName>ppt_h</p:attrName>
                                        </p:attrNameLst>
                                      </p:cBhvr>
                                      <p:tavLst>
                                        <p:tav tm="0">
                                          <p:val>
                                            <p:fltVal val="0"/>
                                          </p:val>
                                        </p:tav>
                                        <p:tav tm="100000">
                                          <p:val>
                                            <p:strVal val="#ppt_h"/>
                                          </p:val>
                                        </p:tav>
                                      </p:tavLst>
                                    </p:anim>
                                    <p:anim calcmode="lin" valueType="num">
                                      <p:cBhvr>
                                        <p:cTn id="68"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9000"/>
                            </p:stCondLst>
                            <p:childTnLst>
                              <p:par>
                                <p:cTn id="71" presetID="22" presetClass="entr" presetSubtype="2"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right)">
                                      <p:cBhvr>
                                        <p:cTn id="73" dur="500"/>
                                        <p:tgtEl>
                                          <p:spTgt spid="37"/>
                                        </p:tgtEl>
                                      </p:cBhvr>
                                    </p:animEffect>
                                  </p:childTnLst>
                                </p:cTn>
                              </p:par>
                            </p:childTnLst>
                          </p:cTn>
                        </p:par>
                        <p:par>
                          <p:cTn id="74" fill="hold">
                            <p:stCondLst>
                              <p:cond delay="9500"/>
                            </p:stCondLst>
                            <p:childTnLst>
                              <p:par>
                                <p:cTn id="75" presetID="15" presetClass="entr" presetSubtype="0" fill="hold"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p:cTn id="77" dur="1000" fill="hold"/>
                                        <p:tgtEl>
                                          <p:spTgt spid="20"/>
                                        </p:tgtEl>
                                        <p:attrNameLst>
                                          <p:attrName>ppt_w</p:attrName>
                                        </p:attrNameLst>
                                      </p:cBhvr>
                                      <p:tavLst>
                                        <p:tav tm="0">
                                          <p:val>
                                            <p:fltVal val="0"/>
                                          </p:val>
                                        </p:tav>
                                        <p:tav tm="100000">
                                          <p:val>
                                            <p:strVal val="#ppt_w"/>
                                          </p:val>
                                        </p:tav>
                                      </p:tavLst>
                                    </p:anim>
                                    <p:anim calcmode="lin" valueType="num">
                                      <p:cBhvr>
                                        <p:cTn id="78" dur="1000" fill="hold"/>
                                        <p:tgtEl>
                                          <p:spTgt spid="20"/>
                                        </p:tgtEl>
                                        <p:attrNameLst>
                                          <p:attrName>ppt_h</p:attrName>
                                        </p:attrNameLst>
                                      </p:cBhvr>
                                      <p:tavLst>
                                        <p:tav tm="0">
                                          <p:val>
                                            <p:fltVal val="0"/>
                                          </p:val>
                                        </p:tav>
                                        <p:tav tm="100000">
                                          <p:val>
                                            <p:strVal val="#ppt_h"/>
                                          </p:val>
                                        </p:tav>
                                      </p:tavLst>
                                    </p:anim>
                                    <p:anim calcmode="lin" valueType="num">
                                      <p:cBhvr>
                                        <p:cTn id="7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0500"/>
                            </p:stCondLst>
                            <p:childTnLst>
                              <p:par>
                                <p:cTn id="82" presetID="22" presetClass="entr" presetSubtype="2"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right)">
                                      <p:cBhvr>
                                        <p:cTn id="84" dur="500"/>
                                        <p:tgtEl>
                                          <p:spTgt spid="26"/>
                                        </p:tgtEl>
                                      </p:cBhvr>
                                    </p:animEffect>
                                  </p:childTnLst>
                                </p:cTn>
                              </p:par>
                            </p:childTnLst>
                          </p:cTn>
                        </p:par>
                        <p:par>
                          <p:cTn id="85" fill="hold">
                            <p:stCondLst>
                              <p:cond delay="11000"/>
                            </p:stCondLst>
                            <p:childTnLst>
                              <p:par>
                                <p:cTn id="86" presetID="15" presetClass="entr" presetSubtype="0" fill="hold"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1000" fill="hold"/>
                                        <p:tgtEl>
                                          <p:spTgt spid="21"/>
                                        </p:tgtEl>
                                        <p:attrNameLst>
                                          <p:attrName>ppt_w</p:attrName>
                                        </p:attrNameLst>
                                      </p:cBhvr>
                                      <p:tavLst>
                                        <p:tav tm="0">
                                          <p:val>
                                            <p:fltVal val="0"/>
                                          </p:val>
                                        </p:tav>
                                        <p:tav tm="100000">
                                          <p:val>
                                            <p:strVal val="#ppt_w"/>
                                          </p:val>
                                        </p:tav>
                                      </p:tavLst>
                                    </p:anim>
                                    <p:anim calcmode="lin" valueType="num">
                                      <p:cBhvr>
                                        <p:cTn id="89" dur="1000" fill="hold"/>
                                        <p:tgtEl>
                                          <p:spTgt spid="21"/>
                                        </p:tgtEl>
                                        <p:attrNameLst>
                                          <p:attrName>ppt_h</p:attrName>
                                        </p:attrNameLst>
                                      </p:cBhvr>
                                      <p:tavLst>
                                        <p:tav tm="0">
                                          <p:val>
                                            <p:fltVal val="0"/>
                                          </p:val>
                                        </p:tav>
                                        <p:tav tm="100000">
                                          <p:val>
                                            <p:strVal val="#ppt_h"/>
                                          </p:val>
                                        </p:tav>
                                      </p:tavLst>
                                    </p:anim>
                                    <p:anim calcmode="lin" valueType="num">
                                      <p:cBhvr>
                                        <p:cTn id="9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92" fill="hold">
                            <p:stCondLst>
                              <p:cond delay="12000"/>
                            </p:stCondLst>
                            <p:childTnLst>
                              <p:par>
                                <p:cTn id="93" presetID="22" presetClass="entr" presetSubtype="2"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right)">
                                      <p:cBhvr>
                                        <p:cTn id="9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0" grpId="0" animBg="1"/>
      <p:bldP spid="32" grpId="0" animBg="1"/>
      <p:bldP spid="23" grpId="0" animBg="1"/>
      <p:bldP spid="25" grpId="0" animBg="1"/>
      <p:bldP spid="26" grpId="0" animBg="1"/>
      <p:bldP spid="28" grpId="0" animBg="1"/>
      <p:bldP spid="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bwMode="auto">
          <a:xfrm>
            <a:off x="179512" y="980728"/>
            <a:ext cx="8640960" cy="792088"/>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b="1" dirty="0" smtClean="0">
                <a:solidFill>
                  <a:schemeClr val="bg1"/>
                </a:solidFill>
                <a:latin typeface="+mj-lt"/>
                <a:ea typeface="+mj-ea"/>
                <a:cs typeface="+mj-cs"/>
              </a:rPr>
              <a:t>COMPONENTE NACIONAL 5:</a:t>
            </a:r>
          </a:p>
          <a:p>
            <a:pPr algn="ctr" eaLnBrk="0" hangingPunct="0">
              <a:defRPr/>
            </a:pPr>
            <a:r>
              <a:rPr lang="es-ES" b="1" dirty="0" smtClean="0">
                <a:solidFill>
                  <a:schemeClr val="bg1"/>
                </a:solidFill>
                <a:latin typeface="+mj-lt"/>
                <a:ea typeface="+mj-ea"/>
                <a:cs typeface="+mj-cs"/>
              </a:rPr>
              <a:t>INTEGRACIÓN NACIONAL Y DESARROLLO TERRITORIAL EQUILIBRADO CON INFRAESTRUCTURA ADECUADA</a:t>
            </a:r>
          </a:p>
          <a:p>
            <a:pPr algn="ctr" eaLnBrk="0" hangingPunct="0">
              <a:defRPr/>
            </a:pP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sp>
        <p:nvSpPr>
          <p:cNvPr id="13" name="12 Rectángulo redondeado"/>
          <p:cNvSpPr/>
          <p:nvPr/>
        </p:nvSpPr>
        <p:spPr>
          <a:xfrm>
            <a:off x="3203848" y="1916832"/>
            <a:ext cx="2736304" cy="252028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b="1" u="sng" dirty="0">
                <a:solidFill>
                  <a:srgbClr val="FFFFFF"/>
                </a:solidFill>
                <a:effectLst>
                  <a:outerShdw blurRad="38100" dist="38100" dir="2700000" algn="tl">
                    <a:srgbClr val="000000">
                      <a:alpha val="43137"/>
                    </a:srgbClr>
                  </a:outerShdw>
                </a:effectLst>
              </a:rPr>
              <a:t>OBJETIVO NACIONAL 5</a:t>
            </a:r>
            <a:r>
              <a:rPr lang="es-ES" b="1" dirty="0">
                <a:solidFill>
                  <a:srgbClr val="FFFFFF"/>
                </a:solidFill>
                <a:effectLst>
                  <a:outerShdw blurRad="38100" dist="38100" dir="2700000" algn="tl">
                    <a:srgbClr val="000000">
                      <a:alpha val="43137"/>
                    </a:srgbClr>
                  </a:outerShdw>
                </a:effectLst>
              </a:rPr>
              <a:t>: </a:t>
            </a:r>
          </a:p>
          <a:p>
            <a:pPr algn="ctr" fontAlgn="auto">
              <a:spcBef>
                <a:spcPts val="0"/>
              </a:spcBef>
              <a:spcAft>
                <a:spcPts val="0"/>
              </a:spcAft>
              <a:defRPr/>
            </a:pPr>
            <a:endParaRPr lang="es-ES" b="1" dirty="0">
              <a:solidFill>
                <a:srgbClr val="FFFFFF"/>
              </a:solidFill>
              <a:effectLst>
                <a:outerShdw blurRad="38100" dist="38100" dir="2700000" algn="tl">
                  <a:srgbClr val="000000">
                    <a:alpha val="43137"/>
                  </a:srgbClr>
                </a:outerShdw>
              </a:effectLst>
            </a:endParaRPr>
          </a:p>
          <a:p>
            <a:pPr algn="ctr" fontAlgn="auto">
              <a:spcBef>
                <a:spcPts val="0"/>
              </a:spcBef>
              <a:spcAft>
                <a:spcPts val="0"/>
              </a:spcAft>
              <a:defRPr/>
            </a:pPr>
            <a:r>
              <a:rPr lang="es-ES" b="1" dirty="0" smtClean="0">
                <a:solidFill>
                  <a:srgbClr val="FFFFFF"/>
                </a:solidFill>
                <a:effectLst>
                  <a:outerShdw blurRad="38100" dist="38100" dir="2700000" algn="tl">
                    <a:srgbClr val="000000">
                      <a:alpha val="43137"/>
                    </a:srgbClr>
                  </a:outerShdw>
                </a:effectLst>
              </a:rPr>
              <a:t>País ordenado territorialmente con infraestructura de integración nacional y competitividad internacional</a:t>
            </a:r>
            <a:endParaRPr lang="es-ES" b="1" dirty="0">
              <a:solidFill>
                <a:srgbClr val="FFFFFF"/>
              </a:solidFill>
              <a:effectLst>
                <a:outerShdw blurRad="38100" dist="38100" dir="2700000" algn="tl">
                  <a:srgbClr val="000000">
                    <a:alpha val="43137"/>
                  </a:srgbClr>
                </a:outerShdw>
              </a:effectLst>
            </a:endParaRPr>
          </a:p>
        </p:txBody>
      </p:sp>
      <p:pic>
        <p:nvPicPr>
          <p:cNvPr id="14" name="5 Elipse"/>
          <p:cNvPicPr>
            <a:picLocks noChangeArrowheads="1"/>
          </p:cNvPicPr>
          <p:nvPr/>
        </p:nvPicPr>
        <p:blipFill>
          <a:blip r:embed="rId2" cstate="print"/>
          <a:srcRect/>
          <a:stretch>
            <a:fillRect/>
          </a:stretch>
        </p:blipFill>
        <p:spPr bwMode="auto">
          <a:xfrm>
            <a:off x="0" y="3933056"/>
            <a:ext cx="3214688" cy="2428875"/>
          </a:xfrm>
          <a:prstGeom prst="rect">
            <a:avLst/>
          </a:prstGeom>
          <a:noFill/>
          <a:ln w="9525">
            <a:noFill/>
            <a:miter lim="800000"/>
            <a:headEnd/>
            <a:tailEnd/>
          </a:ln>
        </p:spPr>
      </p:pic>
      <p:grpSp>
        <p:nvGrpSpPr>
          <p:cNvPr id="15" name="Group 39"/>
          <p:cNvGrpSpPr>
            <a:grpSpLocks/>
          </p:cNvGrpSpPr>
          <p:nvPr/>
        </p:nvGrpSpPr>
        <p:grpSpPr bwMode="auto">
          <a:xfrm>
            <a:off x="6228185" y="1772816"/>
            <a:ext cx="2808311" cy="2101850"/>
            <a:chOff x="0" y="2523"/>
            <a:chExt cx="1746" cy="945"/>
          </a:xfrm>
        </p:grpSpPr>
        <p:pic>
          <p:nvPicPr>
            <p:cNvPr id="16" name="11 Elipse"/>
            <p:cNvPicPr>
              <a:picLocks noChangeArrowheads="1"/>
            </p:cNvPicPr>
            <p:nvPr/>
          </p:nvPicPr>
          <p:blipFill>
            <a:blip r:embed="rId3" cstate="print"/>
            <a:srcRect/>
            <a:stretch>
              <a:fillRect/>
            </a:stretch>
          </p:blipFill>
          <p:spPr bwMode="auto">
            <a:xfrm>
              <a:off x="0" y="2523"/>
              <a:ext cx="1746" cy="945"/>
            </a:xfrm>
            <a:prstGeom prst="rect">
              <a:avLst/>
            </a:prstGeom>
            <a:noFill/>
            <a:ln w="9525">
              <a:noFill/>
              <a:miter lim="800000"/>
              <a:headEnd/>
              <a:tailEnd/>
            </a:ln>
          </p:spPr>
        </p:pic>
        <p:sp>
          <p:nvSpPr>
            <p:cNvPr id="17" name="Text Box 17"/>
            <p:cNvSpPr txBox="1">
              <a:spLocks noChangeArrowheads="1"/>
            </p:cNvSpPr>
            <p:nvPr/>
          </p:nvSpPr>
          <p:spPr bwMode="auto">
            <a:xfrm>
              <a:off x="144" y="2627"/>
              <a:ext cx="1415" cy="699"/>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a:solidFill>
                    <a:schemeClr val="bg1"/>
                  </a:solidFill>
                  <a:effectLst>
                    <a:outerShdw blurRad="38100" dist="38100" dir="2700000" algn="tl">
                      <a:srgbClr val="000000">
                        <a:alpha val="43137"/>
                      </a:srgbClr>
                    </a:outerShdw>
                  </a:effectLst>
                  <a:latin typeface="+mn-lt"/>
                  <a:cs typeface="+mn-cs"/>
                </a:rPr>
                <a:t>5.3 </a:t>
              </a:r>
              <a:r>
                <a:rPr lang="es-ES" sz="1400" dirty="0" smtClean="0">
                  <a:solidFill>
                    <a:schemeClr val="bg1"/>
                  </a:solidFill>
                  <a:effectLst>
                    <a:outerShdw blurRad="38100" dist="38100" dir="2700000" algn="tl">
                      <a:srgbClr val="000000">
                        <a:alpha val="43137"/>
                      </a:srgbClr>
                    </a:outerShdw>
                  </a:effectLst>
                  <a:latin typeface="+mn-lt"/>
                  <a:cs typeface="+mn-cs"/>
                </a:rPr>
                <a:t>Lima-Callao al servicio de articular las regiones y ciudades del Perú al mundo, como una ciudad global líder en Latinoamérica</a:t>
              </a:r>
              <a:endParaRPr lang="es-ES" sz="1400" dirty="0">
                <a:solidFill>
                  <a:schemeClr val="bg1"/>
                </a:solidFill>
                <a:effectLst>
                  <a:outerShdw blurRad="38100" dist="38100" dir="2700000" algn="tl">
                    <a:srgbClr val="000000">
                      <a:alpha val="43137"/>
                    </a:srgbClr>
                  </a:outerShdw>
                </a:effectLst>
                <a:latin typeface="+mn-lt"/>
                <a:cs typeface="+mn-cs"/>
              </a:endParaRPr>
            </a:p>
          </p:txBody>
        </p:sp>
      </p:grpSp>
      <p:sp>
        <p:nvSpPr>
          <p:cNvPr id="18" name="17 Flecha derecha"/>
          <p:cNvSpPr>
            <a:spLocks noChangeArrowheads="1"/>
          </p:cNvSpPr>
          <p:nvPr/>
        </p:nvSpPr>
        <p:spPr bwMode="auto">
          <a:xfrm rot="19743161">
            <a:off x="2771800" y="4077072"/>
            <a:ext cx="428625" cy="357188"/>
          </a:xfrm>
          <a:prstGeom prst="right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0" name="19 Flecha abajo"/>
          <p:cNvSpPr/>
          <p:nvPr/>
        </p:nvSpPr>
        <p:spPr>
          <a:xfrm rot="17616893">
            <a:off x="2789105" y="2965198"/>
            <a:ext cx="357188" cy="4286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1" name="20 Flecha abajo"/>
          <p:cNvSpPr>
            <a:spLocks noChangeArrowheads="1"/>
          </p:cNvSpPr>
          <p:nvPr/>
        </p:nvSpPr>
        <p:spPr bwMode="auto">
          <a:xfrm rot="5400000">
            <a:off x="5903863" y="2745209"/>
            <a:ext cx="357187" cy="428625"/>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3" name="22 Flecha derecha"/>
          <p:cNvSpPr>
            <a:spLocks noChangeArrowheads="1"/>
          </p:cNvSpPr>
          <p:nvPr/>
        </p:nvSpPr>
        <p:spPr bwMode="auto">
          <a:xfrm rot="13052663">
            <a:off x="5939656" y="3861848"/>
            <a:ext cx="360362" cy="357187"/>
          </a:xfrm>
          <a:prstGeom prst="rightArrow">
            <a:avLst>
              <a:gd name="adj1" fmla="val 50000"/>
              <a:gd name="adj2" fmla="val 420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grpSp>
        <p:nvGrpSpPr>
          <p:cNvPr id="26" name="Group 37"/>
          <p:cNvGrpSpPr>
            <a:grpSpLocks/>
          </p:cNvGrpSpPr>
          <p:nvPr/>
        </p:nvGrpSpPr>
        <p:grpSpPr bwMode="auto">
          <a:xfrm>
            <a:off x="6012160" y="4005064"/>
            <a:ext cx="2952328" cy="1584176"/>
            <a:chOff x="1918" y="1053"/>
            <a:chExt cx="1701" cy="900"/>
          </a:xfrm>
        </p:grpSpPr>
        <p:sp>
          <p:nvSpPr>
            <p:cNvPr id="27" name="26 Elipse"/>
            <p:cNvSpPr/>
            <p:nvPr/>
          </p:nvSpPr>
          <p:spPr>
            <a:xfrm>
              <a:off x="1918" y="1053"/>
              <a:ext cx="1701" cy="90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sz="1400" b="1" dirty="0">
                <a:effectLst>
                  <a:outerShdw blurRad="38100" dist="38100" dir="2700000" algn="tl">
                    <a:srgbClr val="000000">
                      <a:alpha val="43137"/>
                    </a:srgbClr>
                  </a:outerShdw>
                </a:effectLst>
              </a:endParaRPr>
            </a:p>
          </p:txBody>
        </p:sp>
        <p:sp>
          <p:nvSpPr>
            <p:cNvPr id="28" name="27 CuadroTexto"/>
            <p:cNvSpPr txBox="1"/>
            <p:nvPr/>
          </p:nvSpPr>
          <p:spPr>
            <a:xfrm>
              <a:off x="2021" y="1206"/>
              <a:ext cx="1489" cy="542"/>
            </a:xfrm>
            <a:prstGeom prst="rect">
              <a:avLst/>
            </a:prstGeom>
            <a:noFill/>
          </p:spPr>
          <p:txBody>
            <a:bodyPr wrap="square">
              <a:spAutoFit/>
            </a:bodyPr>
            <a:lstStyle/>
            <a:p>
              <a:pPr algn="ctr" fontAlgn="auto">
                <a:spcBef>
                  <a:spcPts val="0"/>
                </a:spcBef>
                <a:spcAft>
                  <a:spcPts val="0"/>
                </a:spcAft>
                <a:defRPr/>
              </a:pPr>
              <a:r>
                <a:rPr lang="es-ES" sz="1400" dirty="0">
                  <a:solidFill>
                    <a:schemeClr val="bg1"/>
                  </a:solidFill>
                  <a:effectLst>
                    <a:outerShdw blurRad="38100" dist="38100" dir="2700000" algn="tl">
                      <a:srgbClr val="000000">
                        <a:alpha val="43137"/>
                      </a:srgbClr>
                    </a:outerShdw>
                  </a:effectLst>
                  <a:latin typeface="+mn-lt"/>
                  <a:cs typeface="+mn-cs"/>
                </a:rPr>
                <a:t>5.4 </a:t>
              </a:r>
              <a:r>
                <a:rPr lang="es-ES" sz="1400" dirty="0" smtClean="0">
                  <a:solidFill>
                    <a:schemeClr val="bg1"/>
                  </a:solidFill>
                  <a:effectLst>
                    <a:outerShdw blurRad="38100" dist="38100" dir="2700000" algn="tl">
                      <a:srgbClr val="000000">
                        <a:alpha val="43137"/>
                      </a:srgbClr>
                    </a:outerShdw>
                  </a:effectLst>
                  <a:latin typeface="+mn-lt"/>
                  <a:cs typeface="+mn-cs"/>
                </a:rPr>
                <a:t>Acceso de población rural a servicios públicos en centros estratégicos para su inclusión económica y social</a:t>
              </a:r>
              <a:endParaRPr lang="es-ES" sz="1400" dirty="0">
                <a:solidFill>
                  <a:schemeClr val="bg1"/>
                </a:solidFill>
                <a:effectLst>
                  <a:outerShdw blurRad="38100" dist="38100" dir="2700000" algn="tl">
                    <a:srgbClr val="000000">
                      <a:alpha val="43137"/>
                    </a:srgbClr>
                  </a:outerShdw>
                </a:effectLst>
                <a:latin typeface="+mn-lt"/>
                <a:cs typeface="+mn-cs"/>
              </a:endParaRPr>
            </a:p>
          </p:txBody>
        </p:sp>
      </p:grpSp>
      <p:grpSp>
        <p:nvGrpSpPr>
          <p:cNvPr id="29" name="Group 32"/>
          <p:cNvGrpSpPr>
            <a:grpSpLocks/>
          </p:cNvGrpSpPr>
          <p:nvPr/>
        </p:nvGrpSpPr>
        <p:grpSpPr bwMode="auto">
          <a:xfrm>
            <a:off x="0" y="1993918"/>
            <a:ext cx="3024336" cy="1285875"/>
            <a:chOff x="3671" y="1200"/>
            <a:chExt cx="2089" cy="829"/>
          </a:xfrm>
        </p:grpSpPr>
        <p:sp>
          <p:nvSpPr>
            <p:cNvPr id="32" name="31 Elipse"/>
            <p:cNvSpPr/>
            <p:nvPr/>
          </p:nvSpPr>
          <p:spPr>
            <a:xfrm>
              <a:off x="3704" y="1200"/>
              <a:ext cx="2026" cy="829"/>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s-ES" sz="1400" dirty="0">
                <a:effectLst>
                  <a:outerShdw blurRad="38100" dist="38100" dir="2700000" algn="tl">
                    <a:srgbClr val="000000">
                      <a:alpha val="43137"/>
                    </a:srgbClr>
                  </a:outerShdw>
                </a:effectLst>
              </a:endParaRPr>
            </a:p>
          </p:txBody>
        </p:sp>
        <p:sp>
          <p:nvSpPr>
            <p:cNvPr id="33" name="41 CuadroTexto"/>
            <p:cNvSpPr txBox="1">
              <a:spLocks noChangeArrowheads="1"/>
            </p:cNvSpPr>
            <p:nvPr/>
          </p:nvSpPr>
          <p:spPr bwMode="auto">
            <a:xfrm>
              <a:off x="3671" y="1420"/>
              <a:ext cx="2089" cy="33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s-ES" sz="1400" dirty="0" smtClean="0">
                  <a:solidFill>
                    <a:schemeClr val="bg1"/>
                  </a:solidFill>
                  <a:effectLst>
                    <a:outerShdw blurRad="38100" dist="38100" dir="2700000" algn="tl">
                      <a:srgbClr val="000000">
                        <a:alpha val="43137"/>
                      </a:srgbClr>
                    </a:outerShdw>
                  </a:effectLst>
                  <a:latin typeface="+mn-lt"/>
                  <a:cs typeface="+mn-cs"/>
                </a:rPr>
                <a:t>5.1 Desarrollo regional y local con territorio ordenado</a:t>
              </a:r>
              <a:endParaRPr lang="es-ES" sz="1400" dirty="0">
                <a:solidFill>
                  <a:schemeClr val="bg1"/>
                </a:solidFill>
                <a:effectLst>
                  <a:outerShdw blurRad="38100" dist="38100" dir="2700000" algn="tl">
                    <a:srgbClr val="000000">
                      <a:alpha val="43137"/>
                    </a:srgbClr>
                  </a:outerShdw>
                </a:effectLst>
                <a:latin typeface="+mn-lt"/>
                <a:cs typeface="+mn-cs"/>
              </a:endParaRPr>
            </a:p>
          </p:txBody>
        </p:sp>
      </p:grpSp>
      <p:sp>
        <p:nvSpPr>
          <p:cNvPr id="34" name="Text Box 8"/>
          <p:cNvSpPr txBox="1">
            <a:spLocks noChangeArrowheads="1"/>
          </p:cNvSpPr>
          <p:nvPr/>
        </p:nvSpPr>
        <p:spPr bwMode="auto">
          <a:xfrm>
            <a:off x="251520" y="4365104"/>
            <a:ext cx="2743728" cy="1296144"/>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a:solidFill>
                  <a:schemeClr val="bg1"/>
                </a:solidFill>
                <a:effectLst>
                  <a:outerShdw blurRad="38100" dist="38100" dir="2700000" algn="tl">
                    <a:srgbClr val="000000">
                      <a:alpha val="43137"/>
                    </a:srgbClr>
                  </a:outerShdw>
                </a:effectLst>
                <a:latin typeface="+mn-lt"/>
                <a:cs typeface="+mn-cs"/>
              </a:rPr>
              <a:t>5.2 </a:t>
            </a:r>
            <a:r>
              <a:rPr lang="es-ES" sz="1400" dirty="0" smtClean="0">
                <a:solidFill>
                  <a:schemeClr val="bg1"/>
                </a:solidFill>
                <a:effectLst>
                  <a:outerShdw blurRad="38100" dist="38100" dir="2700000" algn="tl">
                    <a:srgbClr val="000000">
                      <a:alpha val="43137"/>
                    </a:srgbClr>
                  </a:outerShdw>
                </a:effectLst>
              </a:rPr>
              <a:t>Actividades económicas en ciudades intermedias desarrollándose y funcionando como centros de atracción exitosos y competitivos</a:t>
            </a:r>
            <a:endParaRPr lang="es-ES" sz="2000" dirty="0">
              <a:solidFill>
                <a:schemeClr val="bg1"/>
              </a:solidFill>
              <a:effectLst>
                <a:outerShdw blurRad="38100" dist="38100" dir="2700000" algn="tl">
                  <a:srgbClr val="000000">
                    <a:alpha val="43137"/>
                  </a:srgbClr>
                </a:outerShdw>
              </a:effectLst>
              <a:latin typeface="+mn-lt"/>
              <a:cs typeface="+mn-cs"/>
            </a:endParaRPr>
          </a:p>
        </p:txBody>
      </p:sp>
      <p:grpSp>
        <p:nvGrpSpPr>
          <p:cNvPr id="35" name="Group 39"/>
          <p:cNvGrpSpPr>
            <a:grpSpLocks/>
          </p:cNvGrpSpPr>
          <p:nvPr/>
        </p:nvGrpSpPr>
        <p:grpSpPr bwMode="auto">
          <a:xfrm>
            <a:off x="3419872" y="4797152"/>
            <a:ext cx="2808311" cy="2101850"/>
            <a:chOff x="0" y="2523"/>
            <a:chExt cx="1746" cy="945"/>
          </a:xfrm>
        </p:grpSpPr>
        <p:pic>
          <p:nvPicPr>
            <p:cNvPr id="36" name="11 Elipse"/>
            <p:cNvPicPr>
              <a:picLocks noChangeArrowheads="1"/>
            </p:cNvPicPr>
            <p:nvPr/>
          </p:nvPicPr>
          <p:blipFill>
            <a:blip r:embed="rId3" cstate="print"/>
            <a:srcRect/>
            <a:stretch>
              <a:fillRect/>
            </a:stretch>
          </p:blipFill>
          <p:spPr bwMode="auto">
            <a:xfrm>
              <a:off x="0" y="2523"/>
              <a:ext cx="1746" cy="945"/>
            </a:xfrm>
            <a:prstGeom prst="rect">
              <a:avLst/>
            </a:prstGeom>
            <a:noFill/>
            <a:ln w="9525">
              <a:noFill/>
              <a:miter lim="800000"/>
              <a:headEnd/>
              <a:tailEnd/>
            </a:ln>
          </p:spPr>
        </p:pic>
        <p:sp>
          <p:nvSpPr>
            <p:cNvPr id="37" name="Text Box 17"/>
            <p:cNvSpPr txBox="1">
              <a:spLocks noChangeArrowheads="1"/>
            </p:cNvSpPr>
            <p:nvPr/>
          </p:nvSpPr>
          <p:spPr bwMode="auto">
            <a:xfrm>
              <a:off x="45" y="2627"/>
              <a:ext cx="1656" cy="699"/>
            </a:xfrm>
            <a:prstGeom prst="rect">
              <a:avLst/>
            </a:prstGeom>
            <a:noFill/>
            <a:ln w="9525">
              <a:noFill/>
              <a:miter lim="800000"/>
              <a:headEnd/>
              <a:tailEnd/>
            </a:ln>
          </p:spPr>
          <p:txBody>
            <a:bodyPr anchor="ctr"/>
            <a:lstStyle/>
            <a:p>
              <a:pPr algn="ctr" fontAlgn="auto">
                <a:spcBef>
                  <a:spcPts val="0"/>
                </a:spcBef>
                <a:spcAft>
                  <a:spcPts val="0"/>
                </a:spcAft>
                <a:defRPr/>
              </a:pPr>
              <a:r>
                <a:rPr lang="es-ES" sz="1400" dirty="0" smtClean="0">
                  <a:solidFill>
                    <a:schemeClr val="bg1"/>
                  </a:solidFill>
                  <a:effectLst>
                    <a:outerShdw blurRad="38100" dist="38100" dir="2700000" algn="tl">
                      <a:srgbClr val="000000">
                        <a:alpha val="43137"/>
                      </a:srgbClr>
                    </a:outerShdw>
                  </a:effectLst>
                  <a:latin typeface="+mn-lt"/>
                  <a:cs typeface="+mn-cs"/>
                </a:rPr>
                <a:t>5.5 Suficiente y adecuada infraestructura económica y productiva descentralizada de uso público en el marco de los espacios transversales de planeamiento macro regional</a:t>
              </a:r>
              <a:endParaRPr lang="es-ES" sz="1400" dirty="0">
                <a:solidFill>
                  <a:schemeClr val="bg1"/>
                </a:solidFill>
                <a:effectLst>
                  <a:outerShdw blurRad="38100" dist="38100" dir="2700000" algn="tl">
                    <a:srgbClr val="000000">
                      <a:alpha val="43137"/>
                    </a:srgbClr>
                  </a:outerShdw>
                </a:effectLst>
                <a:latin typeface="+mn-lt"/>
                <a:cs typeface="+mn-cs"/>
              </a:endParaRPr>
            </a:p>
          </p:txBody>
        </p:sp>
      </p:grpSp>
      <p:sp>
        <p:nvSpPr>
          <p:cNvPr id="38" name="37 Flecha derecha"/>
          <p:cNvSpPr>
            <a:spLocks noChangeArrowheads="1"/>
          </p:cNvSpPr>
          <p:nvPr/>
        </p:nvSpPr>
        <p:spPr bwMode="auto">
          <a:xfrm rot="16360221">
            <a:off x="4417309" y="4480919"/>
            <a:ext cx="428625" cy="357188"/>
          </a:xfrm>
          <a:prstGeom prst="right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Flecha abajo"/>
          <p:cNvSpPr/>
          <p:nvPr/>
        </p:nvSpPr>
        <p:spPr>
          <a:xfrm rot="18950622">
            <a:off x="2851838" y="2693174"/>
            <a:ext cx="360000" cy="540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4" name="41 CuadroTexto"/>
          <p:cNvSpPr txBox="1">
            <a:spLocks noChangeArrowheads="1"/>
          </p:cNvSpPr>
          <p:nvPr/>
        </p:nvSpPr>
        <p:spPr bwMode="auto">
          <a:xfrm>
            <a:off x="70683" y="2997082"/>
            <a:ext cx="2809317" cy="207138"/>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s-ES" sz="1100" dirty="0">
              <a:solidFill>
                <a:schemeClr val="bg1"/>
              </a:solidFill>
              <a:effectLst>
                <a:outerShdw blurRad="38100" dist="38100" dir="2700000" algn="tl">
                  <a:srgbClr val="000000">
                    <a:alpha val="43137"/>
                  </a:srgbClr>
                </a:outerShdw>
              </a:effectLst>
              <a:latin typeface="+mn-lt"/>
            </a:endParaRPr>
          </a:p>
        </p:txBody>
      </p:sp>
      <p:sp>
        <p:nvSpPr>
          <p:cNvPr id="30" name="29 Flecha derecha"/>
          <p:cNvSpPr/>
          <p:nvPr/>
        </p:nvSpPr>
        <p:spPr>
          <a:xfrm rot="-1380000">
            <a:off x="3008320" y="4390535"/>
            <a:ext cx="226756" cy="36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19" name="18 Elipse"/>
          <p:cNvSpPr/>
          <p:nvPr/>
        </p:nvSpPr>
        <p:spPr>
          <a:xfrm>
            <a:off x="5652120" y="4653136"/>
            <a:ext cx="2880000" cy="1948776"/>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b="1" dirty="0" smtClean="0">
                <a:solidFill>
                  <a:schemeClr val="bg1"/>
                </a:solidFill>
                <a:effectLst>
                  <a:outerShdw blurRad="38100" dist="38100" dir="2700000" algn="tl">
                    <a:srgbClr val="000000">
                      <a:alpha val="43137"/>
                    </a:srgbClr>
                  </a:outerShdw>
                </a:effectLst>
              </a:rPr>
              <a:t>6.4: Capacidades humanas en Ciencia, Tecnología e Innovación mejoradas cuantitativa y cualitativamente</a:t>
            </a:r>
            <a:endParaRPr lang="es-ES" sz="1400" b="1" dirty="0">
              <a:solidFill>
                <a:schemeClr val="bg1"/>
              </a:solidFill>
              <a:effectLst>
                <a:outerShdw blurRad="38100" dist="38100" dir="2700000" algn="tl">
                  <a:srgbClr val="000000">
                    <a:alpha val="43137"/>
                  </a:srgbClr>
                </a:outerShdw>
              </a:effectLst>
            </a:endParaRPr>
          </a:p>
        </p:txBody>
      </p:sp>
      <p:sp>
        <p:nvSpPr>
          <p:cNvPr id="23" name="22 Flecha derecha"/>
          <p:cNvSpPr/>
          <p:nvPr/>
        </p:nvSpPr>
        <p:spPr>
          <a:xfrm rot="8700000">
            <a:off x="5361027" y="2566817"/>
            <a:ext cx="370376"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5" name="24 Flecha derecha"/>
          <p:cNvSpPr/>
          <p:nvPr/>
        </p:nvSpPr>
        <p:spPr>
          <a:xfrm rot="-8700000">
            <a:off x="5287411" y="5020190"/>
            <a:ext cx="388163" cy="357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2" name="41 Elipse"/>
          <p:cNvSpPr/>
          <p:nvPr/>
        </p:nvSpPr>
        <p:spPr>
          <a:xfrm>
            <a:off x="142844" y="1772816"/>
            <a:ext cx="2880000" cy="2304256"/>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b="1" dirty="0" smtClean="0">
                <a:solidFill>
                  <a:schemeClr val="bg1"/>
                </a:solidFill>
                <a:effectLst>
                  <a:outerShdw blurRad="38100" dist="38100" dir="2700000" algn="tl">
                    <a:srgbClr val="000000">
                      <a:alpha val="43137"/>
                    </a:srgbClr>
                  </a:outerShdw>
                </a:effectLst>
              </a:rPr>
              <a:t>6.1: Institucionalidad de la ciencia, tecnología e innovación articulada y fortalecida, en el marco del Sistema Nacional de Ciencia, Tecnología e Innovación </a:t>
            </a:r>
            <a:endParaRPr lang="es-ES" sz="1400" b="1" dirty="0">
              <a:solidFill>
                <a:schemeClr val="bg1"/>
              </a:solidFill>
              <a:effectLst>
                <a:outerShdw blurRad="38100" dist="38100" dir="2700000" algn="tl">
                  <a:srgbClr val="000000">
                    <a:alpha val="43137"/>
                  </a:srgbClr>
                </a:outerShdw>
              </a:effectLst>
            </a:endParaRPr>
          </a:p>
        </p:txBody>
      </p:sp>
      <p:sp>
        <p:nvSpPr>
          <p:cNvPr id="45" name="44 Elipse"/>
          <p:cNvSpPr/>
          <p:nvPr/>
        </p:nvSpPr>
        <p:spPr>
          <a:xfrm>
            <a:off x="179512" y="4221088"/>
            <a:ext cx="3024336" cy="2304256"/>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b="1" dirty="0" smtClean="0">
                <a:solidFill>
                  <a:schemeClr val="bg1"/>
                </a:solidFill>
                <a:effectLst>
                  <a:outerShdw blurRad="38100" dist="38100" dir="2700000" algn="tl">
                    <a:srgbClr val="000000">
                      <a:alpha val="43137"/>
                    </a:srgbClr>
                  </a:outerShdw>
                </a:effectLst>
              </a:rPr>
              <a:t>6.2: Investigación científica y tecnológica orientada a la solución de problemas y satisfacción de demandas en las áreas estratégicas prioritarias del país</a:t>
            </a:r>
            <a:endParaRPr lang="es-ES" sz="1400" b="1" dirty="0">
              <a:solidFill>
                <a:schemeClr val="bg1"/>
              </a:solidFill>
              <a:effectLst>
                <a:outerShdw blurRad="38100" dist="38100" dir="2700000" algn="tl">
                  <a:srgbClr val="000000">
                    <a:alpha val="43137"/>
                  </a:srgbClr>
                </a:outerShdw>
              </a:effectLst>
            </a:endParaRPr>
          </a:p>
        </p:txBody>
      </p:sp>
      <p:sp>
        <p:nvSpPr>
          <p:cNvPr id="47" name="46 Elipse"/>
          <p:cNvSpPr/>
          <p:nvPr/>
        </p:nvSpPr>
        <p:spPr>
          <a:xfrm>
            <a:off x="5652120" y="1844824"/>
            <a:ext cx="3384376" cy="2448272"/>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b="1" dirty="0" smtClean="0">
                <a:solidFill>
                  <a:schemeClr val="bg1"/>
                </a:solidFill>
                <a:effectLst>
                  <a:outerShdw blurRad="38100" dist="38100" dir="2700000" algn="tl">
                    <a:srgbClr val="000000">
                      <a:alpha val="43137"/>
                    </a:srgbClr>
                  </a:outerShdw>
                </a:effectLst>
              </a:rPr>
              <a:t>6.3: Desarrollo de innovaciones, transferencia y adaptación de tecnologías, con criterios de sostenibilidad económica, social y ambiental, elevando la competitividad del país</a:t>
            </a:r>
            <a:endParaRPr lang="es-ES" sz="1200" b="1" dirty="0">
              <a:solidFill>
                <a:schemeClr val="bg1"/>
              </a:solidFill>
              <a:effectLst>
                <a:outerShdw blurRad="38100" dist="38100" dir="2700000" algn="tl">
                  <a:srgbClr val="000000">
                    <a:alpha val="43137"/>
                  </a:srgbClr>
                </a:outerShdw>
              </a:effectLst>
            </a:endParaRPr>
          </a:p>
        </p:txBody>
      </p:sp>
      <p:sp>
        <p:nvSpPr>
          <p:cNvPr id="12" name="1 Título"/>
          <p:cNvSpPr txBox="1">
            <a:spLocks/>
          </p:cNvSpPr>
          <p:nvPr/>
        </p:nvSpPr>
        <p:spPr bwMode="auto">
          <a:xfrm>
            <a:off x="179512" y="1196752"/>
            <a:ext cx="8640960" cy="576064"/>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b="1" dirty="0" smtClean="0">
                <a:solidFill>
                  <a:schemeClr val="bg1"/>
                </a:solidFill>
                <a:latin typeface="+mj-lt"/>
                <a:ea typeface="+mj-ea"/>
                <a:cs typeface="+mj-cs"/>
              </a:rPr>
              <a:t>COMPONENTE NACIONAL 6:</a:t>
            </a:r>
          </a:p>
          <a:p>
            <a:pPr algn="ctr" eaLnBrk="0" hangingPunct="0">
              <a:defRPr/>
            </a:pPr>
            <a:r>
              <a:rPr lang="es-ES" b="1" dirty="0" smtClean="0">
                <a:solidFill>
                  <a:schemeClr val="bg1"/>
                </a:solidFill>
                <a:latin typeface="+mj-lt"/>
                <a:ea typeface="+mj-ea"/>
                <a:cs typeface="+mj-cs"/>
              </a:rPr>
              <a:t>SISTEMA CONSOLIDADO DE CIENCIA, TECNOLOGÍA E INNOVACIÓN</a:t>
            </a: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sp>
        <p:nvSpPr>
          <p:cNvPr id="13" name="12 Rectángulo redondeado"/>
          <p:cNvSpPr/>
          <p:nvPr/>
        </p:nvSpPr>
        <p:spPr>
          <a:xfrm>
            <a:off x="3275856" y="2276872"/>
            <a:ext cx="2160240" cy="2736304"/>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600" b="1" u="sng" dirty="0">
                <a:solidFill>
                  <a:srgbClr val="FFFFFF"/>
                </a:solidFill>
              </a:rPr>
              <a:t>OBJETIVO NACIONAL 6</a:t>
            </a:r>
            <a:r>
              <a:rPr lang="es-ES" sz="1600" b="1" dirty="0">
                <a:solidFill>
                  <a:srgbClr val="FFFFFF"/>
                </a:solidFill>
              </a:rPr>
              <a:t>: </a:t>
            </a:r>
            <a:endParaRPr lang="es-ES" sz="1600" b="1" dirty="0" smtClean="0">
              <a:solidFill>
                <a:srgbClr val="FFFFFF"/>
              </a:solidFill>
            </a:endParaRPr>
          </a:p>
          <a:p>
            <a:pPr algn="ctr" fontAlgn="auto">
              <a:spcBef>
                <a:spcPts val="0"/>
              </a:spcBef>
              <a:spcAft>
                <a:spcPts val="0"/>
              </a:spcAft>
              <a:defRPr/>
            </a:pPr>
            <a:endParaRPr lang="es-ES" sz="1600" b="1" dirty="0">
              <a:solidFill>
                <a:srgbClr val="FFFFFF"/>
              </a:solidFill>
            </a:endParaRPr>
          </a:p>
          <a:p>
            <a:pPr algn="ctr" fontAlgn="auto">
              <a:spcBef>
                <a:spcPts val="0"/>
              </a:spcBef>
              <a:spcAft>
                <a:spcPts val="0"/>
              </a:spcAft>
              <a:defRPr/>
            </a:pPr>
            <a:r>
              <a:rPr lang="es-ES" sz="1600" b="1" dirty="0" smtClean="0">
                <a:solidFill>
                  <a:srgbClr val="FFFFFF"/>
                </a:solidFill>
                <a:effectLst>
                  <a:outerShdw blurRad="38100" dist="38100" dir="2700000" algn="tl">
                    <a:srgbClr val="000000">
                      <a:alpha val="43137"/>
                    </a:srgbClr>
                  </a:outerShdw>
                </a:effectLst>
              </a:rPr>
              <a:t>Alto nivel de desarrollo, recuperación y apropiación nacional de la ciencia, tecnología e  innovación</a:t>
            </a:r>
            <a:endParaRPr lang="es-ES" sz="1600" b="1" dirty="0">
              <a:solidFill>
                <a:srgbClr val="FFFFFF"/>
              </a:solidFill>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1000" fill="hold"/>
                                        <p:tgtEl>
                                          <p:spTgt spid="45"/>
                                        </p:tgtEl>
                                        <p:attrNameLst>
                                          <p:attrName>ppt_w</p:attrName>
                                        </p:attrNameLst>
                                      </p:cBhvr>
                                      <p:tavLst>
                                        <p:tav tm="0">
                                          <p:val>
                                            <p:fltVal val="0"/>
                                          </p:val>
                                        </p:tav>
                                        <p:tav tm="100000">
                                          <p:val>
                                            <p:strVal val="#ppt_w"/>
                                          </p:val>
                                        </p:tav>
                                      </p:tavLst>
                                    </p:anim>
                                    <p:anim calcmode="lin" valueType="num">
                                      <p:cBhvr>
                                        <p:cTn id="19" dur="1000" fill="hold"/>
                                        <p:tgtEl>
                                          <p:spTgt spid="45"/>
                                        </p:tgtEl>
                                        <p:attrNameLst>
                                          <p:attrName>ppt_h</p:attrName>
                                        </p:attrNameLst>
                                      </p:cBhvr>
                                      <p:tavLst>
                                        <p:tav tm="0">
                                          <p:val>
                                            <p:fltVal val="0"/>
                                          </p:val>
                                        </p:tav>
                                        <p:tav tm="100000">
                                          <p:val>
                                            <p:strVal val="#ppt_h"/>
                                          </p:val>
                                        </p:tav>
                                      </p:tavLst>
                                    </p:anim>
                                    <p:anim calcmode="lin" valueType="num">
                                      <p:cBhvr>
                                        <p:cTn id="2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3000"/>
                            </p:stCondLst>
                            <p:childTnLst>
                              <p:par>
                                <p:cTn id="27" presetID="15" presetClass="entr" presetSubtype="0"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1000" fill="hold"/>
                                        <p:tgtEl>
                                          <p:spTgt spid="47"/>
                                        </p:tgtEl>
                                        <p:attrNameLst>
                                          <p:attrName>ppt_w</p:attrName>
                                        </p:attrNameLst>
                                      </p:cBhvr>
                                      <p:tavLst>
                                        <p:tav tm="0">
                                          <p:val>
                                            <p:fltVal val="0"/>
                                          </p:val>
                                        </p:tav>
                                        <p:tav tm="100000">
                                          <p:val>
                                            <p:strVal val="#ppt_w"/>
                                          </p:val>
                                        </p:tav>
                                      </p:tavLst>
                                    </p:anim>
                                    <p:anim calcmode="lin" valueType="num">
                                      <p:cBhvr>
                                        <p:cTn id="30" dur="1000" fill="hold"/>
                                        <p:tgtEl>
                                          <p:spTgt spid="47"/>
                                        </p:tgtEl>
                                        <p:attrNameLst>
                                          <p:attrName>ppt_h</p:attrName>
                                        </p:attrNameLst>
                                      </p:cBhvr>
                                      <p:tavLst>
                                        <p:tav tm="0">
                                          <p:val>
                                            <p:fltVal val="0"/>
                                          </p:val>
                                        </p:tav>
                                        <p:tav tm="100000">
                                          <p:val>
                                            <p:strVal val="#ppt_h"/>
                                          </p:val>
                                        </p:tav>
                                      </p:tavLst>
                                    </p:anim>
                                    <p:anim calcmode="lin" valueType="num">
                                      <p:cBhvr>
                                        <p:cTn id="31"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par>
                          <p:cTn id="37" fill="hold">
                            <p:stCondLst>
                              <p:cond delay="4500"/>
                            </p:stCondLst>
                            <p:childTnLst>
                              <p:par>
                                <p:cTn id="38" presetID="15"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 calcmode="lin" valueType="num">
                                      <p:cBhvr>
                                        <p:cTn id="4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3"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txBox="1">
            <a:spLocks/>
          </p:cNvSpPr>
          <p:nvPr/>
        </p:nvSpPr>
        <p:spPr bwMode="auto">
          <a:xfrm>
            <a:off x="179512" y="1196752"/>
            <a:ext cx="8640960" cy="576064"/>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sz="1600" b="1" dirty="0" smtClean="0">
                <a:solidFill>
                  <a:schemeClr val="bg1"/>
                </a:solidFill>
                <a:latin typeface="+mj-lt"/>
                <a:ea typeface="+mj-ea"/>
                <a:cs typeface="+mj-cs"/>
              </a:rPr>
              <a:t>COMPONENTE NACIONAL 7:</a:t>
            </a:r>
          </a:p>
          <a:p>
            <a:pPr algn="ctr" eaLnBrk="0" hangingPunct="0">
              <a:defRPr/>
            </a:pPr>
            <a:r>
              <a:rPr lang="es-ES" sz="1600" b="1" dirty="0" smtClean="0">
                <a:solidFill>
                  <a:schemeClr val="bg1"/>
                </a:solidFill>
                <a:latin typeface="+mj-lt"/>
                <a:ea typeface="+mj-ea"/>
                <a:cs typeface="+mj-cs"/>
              </a:rPr>
              <a:t>AMBIENTE SOSTENIBLE Y RECURSOS NATURALES AL SERVICIO DE LA NACIÓN</a:t>
            </a: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sp>
        <p:nvSpPr>
          <p:cNvPr id="15" name="14 Rectángulo redondeado"/>
          <p:cNvSpPr/>
          <p:nvPr/>
        </p:nvSpPr>
        <p:spPr>
          <a:xfrm>
            <a:off x="2987824" y="1988840"/>
            <a:ext cx="2880320" cy="3600400"/>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600" b="1" u="sng" dirty="0">
                <a:solidFill>
                  <a:srgbClr val="FFFFFF"/>
                </a:solidFill>
              </a:rPr>
              <a:t>OBJETIVO NACIONAL </a:t>
            </a:r>
            <a:r>
              <a:rPr lang="es-ES" sz="1600" b="1" u="sng" dirty="0" smtClean="0">
                <a:solidFill>
                  <a:srgbClr val="FFFFFF"/>
                </a:solidFill>
              </a:rPr>
              <a:t>7</a:t>
            </a:r>
            <a:r>
              <a:rPr lang="es-ES" sz="1600" b="1" dirty="0" smtClean="0">
                <a:solidFill>
                  <a:srgbClr val="FFFFFF"/>
                </a:solidFill>
              </a:rPr>
              <a:t>: </a:t>
            </a:r>
            <a:endParaRPr lang="es-ES" sz="1600" b="1" dirty="0">
              <a:solidFill>
                <a:srgbClr val="FFFFFF"/>
              </a:solidFill>
            </a:endParaRPr>
          </a:p>
          <a:p>
            <a:pPr algn="ctr" fontAlgn="auto">
              <a:spcBef>
                <a:spcPts val="0"/>
              </a:spcBef>
              <a:spcAft>
                <a:spcPts val="0"/>
              </a:spcAft>
              <a:defRPr/>
            </a:pPr>
            <a:r>
              <a:rPr lang="es-ES" sz="1600" b="1" dirty="0" smtClean="0">
                <a:solidFill>
                  <a:srgbClr val="FFFFFF"/>
                </a:solidFill>
                <a:effectLst>
                  <a:outerShdw blurRad="38100" dist="38100" dir="2700000" algn="tl">
                    <a:srgbClr val="000000">
                      <a:alpha val="43137"/>
                    </a:srgbClr>
                  </a:outerShdw>
                </a:effectLst>
              </a:rPr>
              <a:t>Gestión integral del ambiente con altos estándares de calidad, aprovechamiento sostenible de los recursos naturales y la biodiversidad, con seguridad energética e hídrica, y adaptado al cambio climático y potenciales desastres naturales</a:t>
            </a:r>
            <a:endParaRPr lang="es-ES" sz="1600" b="1" dirty="0">
              <a:solidFill>
                <a:srgbClr val="FFFFFF"/>
              </a:solidFill>
              <a:effectLst>
                <a:outerShdw blurRad="38100" dist="38100" dir="2700000" algn="tl">
                  <a:srgbClr val="000000">
                    <a:alpha val="43137"/>
                  </a:srgbClr>
                </a:outerShdw>
              </a:effectLst>
            </a:endParaRPr>
          </a:p>
        </p:txBody>
      </p:sp>
      <p:sp>
        <p:nvSpPr>
          <p:cNvPr id="16" name="15 Elipse"/>
          <p:cNvSpPr/>
          <p:nvPr/>
        </p:nvSpPr>
        <p:spPr>
          <a:xfrm>
            <a:off x="6156176" y="1844824"/>
            <a:ext cx="2714644" cy="1728192"/>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rPr>
              <a:t>7.4 Manejo integrado, eficiente y sostenible del recurso hídrico y las cuencas a nivel nacional </a:t>
            </a:r>
            <a:r>
              <a:rPr lang="es-ES_tradnl" sz="1400" i="1" dirty="0" smtClean="0"/>
              <a:t>, que garanticen la seguridad hídrica nacional </a:t>
            </a:r>
            <a:endParaRPr lang="es-ES" sz="1400" dirty="0">
              <a:solidFill>
                <a:srgbClr val="FFFFFF"/>
              </a:solidFill>
              <a:effectLst>
                <a:outerShdw blurRad="38100" dist="38100" dir="2700000" algn="tl">
                  <a:srgbClr val="000000">
                    <a:alpha val="43137"/>
                  </a:srgbClr>
                </a:outerShdw>
              </a:effectLst>
            </a:endParaRPr>
          </a:p>
        </p:txBody>
      </p:sp>
      <p:sp>
        <p:nvSpPr>
          <p:cNvPr id="17" name="16 Elipse"/>
          <p:cNvSpPr/>
          <p:nvPr/>
        </p:nvSpPr>
        <p:spPr>
          <a:xfrm>
            <a:off x="179512" y="3962388"/>
            <a:ext cx="2535702" cy="1554844"/>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rPr>
              <a:t>7.2</a:t>
            </a:r>
            <a:r>
              <a:rPr lang="es-ES_tradnl" sz="1400" dirty="0" smtClean="0"/>
              <a:t> Sistema energético eficiente y sostenible satisface la demanda nacional</a:t>
            </a:r>
            <a:endParaRPr lang="es-ES" sz="1400" b="1" dirty="0">
              <a:solidFill>
                <a:srgbClr val="FFFFFF"/>
              </a:solidFill>
              <a:effectLst>
                <a:outerShdw blurRad="38100" dist="38100" dir="2700000" algn="tl">
                  <a:srgbClr val="000000">
                    <a:alpha val="43137"/>
                  </a:srgbClr>
                </a:outerShdw>
              </a:effectLst>
            </a:endParaRPr>
          </a:p>
        </p:txBody>
      </p:sp>
      <p:sp>
        <p:nvSpPr>
          <p:cNvPr id="18" name="17 Elipse"/>
          <p:cNvSpPr/>
          <p:nvPr/>
        </p:nvSpPr>
        <p:spPr>
          <a:xfrm>
            <a:off x="107504" y="1790486"/>
            <a:ext cx="2714644" cy="1998554"/>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rPr>
              <a:t>7.1 Recursos naturales y diversidad biológica y genética conservados y aprovechados de manera sostenible con participación de las poblaciones involucradas</a:t>
            </a:r>
            <a:endParaRPr lang="es-ES" sz="1400" dirty="0">
              <a:solidFill>
                <a:srgbClr val="FFFFFF"/>
              </a:solidFill>
              <a:effectLst>
                <a:outerShdw blurRad="38100" dist="38100" dir="2700000" algn="tl">
                  <a:srgbClr val="000000">
                    <a:alpha val="43137"/>
                  </a:srgbClr>
                </a:outerShdw>
              </a:effectLst>
            </a:endParaRPr>
          </a:p>
        </p:txBody>
      </p:sp>
      <p:sp>
        <p:nvSpPr>
          <p:cNvPr id="20" name="19 Elipse"/>
          <p:cNvSpPr/>
          <p:nvPr/>
        </p:nvSpPr>
        <p:spPr>
          <a:xfrm>
            <a:off x="6012160" y="3789040"/>
            <a:ext cx="3024336" cy="1224136"/>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rPr>
              <a:t>7.5 </a:t>
            </a:r>
            <a:r>
              <a:rPr lang="es-ES" sz="1400" dirty="0">
                <a:solidFill>
                  <a:srgbClr val="FFFFFF"/>
                </a:solidFill>
                <a:effectLst>
                  <a:outerShdw blurRad="38100" dist="38100" dir="2700000" algn="tl">
                    <a:srgbClr val="000000">
                      <a:alpha val="43137"/>
                    </a:srgbClr>
                  </a:outerShdw>
                </a:effectLst>
              </a:rPr>
              <a:t>Población y sistemas productivos vulnerables adaptados al cambio </a:t>
            </a:r>
            <a:r>
              <a:rPr lang="es-ES_tradnl" sz="1400" dirty="0" smtClean="0"/>
              <a:t>climático e incidencia de desastres naturales</a:t>
            </a:r>
            <a:endParaRPr lang="es-ES" sz="1400" dirty="0">
              <a:solidFill>
                <a:srgbClr val="FFFFFF"/>
              </a:solidFill>
              <a:effectLst>
                <a:outerShdw blurRad="38100" dist="38100" dir="2700000" algn="tl">
                  <a:srgbClr val="000000">
                    <a:alpha val="43137"/>
                  </a:srgbClr>
                </a:outerShdw>
              </a:effectLst>
            </a:endParaRPr>
          </a:p>
        </p:txBody>
      </p:sp>
      <p:sp>
        <p:nvSpPr>
          <p:cNvPr id="21" name="20 Flecha derecha"/>
          <p:cNvSpPr/>
          <p:nvPr/>
        </p:nvSpPr>
        <p:spPr>
          <a:xfrm rot="19200000">
            <a:off x="2767606" y="5172486"/>
            <a:ext cx="401637" cy="357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6" name="25 Flecha abajo"/>
          <p:cNvSpPr>
            <a:spLocks noChangeArrowheads="1"/>
          </p:cNvSpPr>
          <p:nvPr/>
        </p:nvSpPr>
        <p:spPr bwMode="auto">
          <a:xfrm rot="-3168855">
            <a:off x="2727871" y="3000114"/>
            <a:ext cx="357188" cy="428625"/>
          </a:xfrm>
          <a:prstGeom prst="downArrow">
            <a:avLst>
              <a:gd name="adj1" fmla="val 50000"/>
              <a:gd name="adj2" fmla="val 50000"/>
            </a:avLst>
          </a:prstGeom>
          <a:solidFill>
            <a:srgbClr val="FFFF00"/>
          </a:solidFill>
          <a:ln w="25400" algn="ctr">
            <a:solidFill>
              <a:srgbClr val="385D8A"/>
            </a:solidFill>
            <a:miter lim="800000"/>
            <a:headEnd/>
            <a:tailEnd/>
          </a:ln>
        </p:spPr>
        <p:txBody>
          <a:bodyPr vert="eaVert" anchor="ctr"/>
          <a:lstStyle/>
          <a:p>
            <a:pPr algn="ctr" fontAlgn="auto">
              <a:spcBef>
                <a:spcPts val="0"/>
              </a:spcBef>
              <a:spcAft>
                <a:spcPts val="0"/>
              </a:spcAft>
              <a:defRPr/>
            </a:pPr>
            <a:endParaRPr lang="es-ES">
              <a:solidFill>
                <a:schemeClr val="lt1"/>
              </a:solidFill>
              <a:effectLst>
                <a:outerShdw blurRad="38100" dist="38100" dir="2700000" algn="tl">
                  <a:srgbClr val="000000">
                    <a:alpha val="43137"/>
                  </a:srgbClr>
                </a:outerShdw>
              </a:effectLst>
              <a:latin typeface="+mn-lt"/>
              <a:cs typeface="+mn-cs"/>
            </a:endParaRPr>
          </a:p>
        </p:txBody>
      </p:sp>
      <p:sp>
        <p:nvSpPr>
          <p:cNvPr id="27" name="26 Flecha abajo"/>
          <p:cNvSpPr>
            <a:spLocks noChangeArrowheads="1"/>
          </p:cNvSpPr>
          <p:nvPr/>
        </p:nvSpPr>
        <p:spPr bwMode="auto">
          <a:xfrm rot="3073437">
            <a:off x="5824462" y="2768059"/>
            <a:ext cx="357188" cy="428625"/>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8" name="27 Flecha abajo"/>
          <p:cNvSpPr>
            <a:spLocks noChangeArrowheads="1"/>
          </p:cNvSpPr>
          <p:nvPr/>
        </p:nvSpPr>
        <p:spPr bwMode="auto">
          <a:xfrm rot="7076658">
            <a:off x="5927507" y="5222169"/>
            <a:ext cx="357188" cy="34925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29" name="28 Flecha abajo"/>
          <p:cNvSpPr>
            <a:spLocks noChangeArrowheads="1"/>
          </p:cNvSpPr>
          <p:nvPr/>
        </p:nvSpPr>
        <p:spPr bwMode="auto">
          <a:xfrm rot="7076658">
            <a:off x="5783490" y="4142049"/>
            <a:ext cx="357188" cy="34925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32" name="31 Elipse"/>
          <p:cNvSpPr/>
          <p:nvPr/>
        </p:nvSpPr>
        <p:spPr>
          <a:xfrm>
            <a:off x="1331640" y="5517232"/>
            <a:ext cx="2714644" cy="1214446"/>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rPr>
              <a:t>7.3 Calidad ambiental mejorada y gestionada con enfoque integral en el ámbito nacional</a:t>
            </a:r>
            <a:endParaRPr lang="es-ES" sz="1400" dirty="0">
              <a:solidFill>
                <a:srgbClr val="FFFFFF"/>
              </a:solidFill>
              <a:effectLst>
                <a:outerShdw blurRad="38100" dist="38100" dir="2700000" algn="tl">
                  <a:srgbClr val="000000">
                    <a:alpha val="43137"/>
                  </a:srgbClr>
                </a:outerShdw>
              </a:effectLst>
            </a:endParaRPr>
          </a:p>
        </p:txBody>
      </p:sp>
      <p:sp>
        <p:nvSpPr>
          <p:cNvPr id="33" name="32 Flecha derecha"/>
          <p:cNvSpPr/>
          <p:nvPr/>
        </p:nvSpPr>
        <p:spPr>
          <a:xfrm>
            <a:off x="2623591" y="4481735"/>
            <a:ext cx="401637" cy="35718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34" name="33 Elipse"/>
          <p:cNvSpPr/>
          <p:nvPr/>
        </p:nvSpPr>
        <p:spPr>
          <a:xfrm>
            <a:off x="5724128" y="5373216"/>
            <a:ext cx="3024336" cy="1368152"/>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400" dirty="0" smtClean="0">
                <a:solidFill>
                  <a:srgbClr val="FFFFFF"/>
                </a:solidFill>
                <a:effectLst>
                  <a:outerShdw blurRad="38100" dist="38100" dir="2700000" algn="tl">
                    <a:srgbClr val="000000">
                      <a:alpha val="43137"/>
                    </a:srgbClr>
                  </a:outerShdw>
                </a:effectLst>
              </a:rPr>
              <a:t>7.6 Sistema Nacional de Gestión Ambiental implementado en los tres niveles de gobierno, con activa participación ciudadana</a:t>
            </a:r>
            <a:endParaRPr lang="es-ES" sz="1400" dirty="0">
              <a:solidFill>
                <a:srgbClr val="FFFFFF"/>
              </a:solidFill>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Flecha abajo"/>
          <p:cNvSpPr/>
          <p:nvPr/>
        </p:nvSpPr>
        <p:spPr>
          <a:xfrm rot="18950622">
            <a:off x="3093949" y="3375907"/>
            <a:ext cx="360000" cy="2439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4" name="41 CuadroTexto"/>
          <p:cNvSpPr txBox="1">
            <a:spLocks noChangeArrowheads="1"/>
          </p:cNvSpPr>
          <p:nvPr/>
        </p:nvSpPr>
        <p:spPr bwMode="auto">
          <a:xfrm>
            <a:off x="70683" y="3598429"/>
            <a:ext cx="2809317" cy="207138"/>
          </a:xfrm>
          <a:prstGeom prst="rect">
            <a:avLst/>
          </a:prstGeom>
          <a:noFill/>
          <a:ln w="9525">
            <a:noFill/>
            <a:miter lim="800000"/>
            <a:headEnd/>
            <a:tailEnd/>
          </a:ln>
        </p:spPr>
        <p:txBody>
          <a:bodyPr wrap="square">
            <a:spAutoFit/>
          </a:bodyPr>
          <a:lstStyle/>
          <a:p>
            <a:pPr algn="ctr" fontAlgn="auto">
              <a:spcBef>
                <a:spcPts val="0"/>
              </a:spcBef>
              <a:spcAft>
                <a:spcPts val="0"/>
              </a:spcAft>
              <a:defRPr/>
            </a:pPr>
            <a:endParaRPr lang="es-ES" sz="1100" dirty="0">
              <a:solidFill>
                <a:schemeClr val="bg1"/>
              </a:solidFill>
              <a:effectLst>
                <a:outerShdw blurRad="38100" dist="38100" dir="2700000" algn="tl">
                  <a:srgbClr val="000000">
                    <a:alpha val="43137"/>
                  </a:srgbClr>
                </a:outerShdw>
              </a:effectLst>
              <a:latin typeface="+mn-lt"/>
            </a:endParaRPr>
          </a:p>
        </p:txBody>
      </p:sp>
      <p:sp>
        <p:nvSpPr>
          <p:cNvPr id="30" name="29 Flecha derecha"/>
          <p:cNvSpPr/>
          <p:nvPr/>
        </p:nvSpPr>
        <p:spPr>
          <a:xfrm rot="-1380000">
            <a:off x="3264483" y="4967917"/>
            <a:ext cx="160996" cy="36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
        <p:nvSpPr>
          <p:cNvPr id="42" name="41 Elipse"/>
          <p:cNvSpPr/>
          <p:nvPr/>
        </p:nvSpPr>
        <p:spPr>
          <a:xfrm>
            <a:off x="235361" y="1887207"/>
            <a:ext cx="3040495" cy="2000264"/>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8.1.: </a:t>
            </a:r>
            <a:r>
              <a:rPr lang="es-ES" sz="1100" b="1" dirty="0"/>
              <a:t>Política exterior consolidada con respeto al Estado de Derecho y al orden jurídico internacional, en integración, seguridad y defensa de las regiones limítrofes y ante las amenazas </a:t>
            </a:r>
            <a:r>
              <a:rPr lang="es-ES" sz="1100" b="1" dirty="0" smtClean="0"/>
              <a:t>internacionales</a:t>
            </a:r>
            <a:endParaRPr lang="es-ES" sz="1000" b="1" dirty="0">
              <a:solidFill>
                <a:schemeClr val="bg1"/>
              </a:solidFill>
              <a:effectLst>
                <a:outerShdw blurRad="38100" dist="38100" dir="2700000" algn="tl">
                  <a:srgbClr val="000000">
                    <a:alpha val="43137"/>
                  </a:srgbClr>
                </a:outerShdw>
              </a:effectLst>
            </a:endParaRPr>
          </a:p>
        </p:txBody>
      </p:sp>
      <p:sp>
        <p:nvSpPr>
          <p:cNvPr id="45" name="44 Elipse"/>
          <p:cNvSpPr/>
          <p:nvPr/>
        </p:nvSpPr>
        <p:spPr>
          <a:xfrm>
            <a:off x="153155" y="4667386"/>
            <a:ext cx="3214678" cy="1785950"/>
          </a:xfrm>
          <a:prstGeom prst="ellipse">
            <a:avLst/>
          </a:prstGeom>
          <a:solidFill>
            <a:srgbClr val="00800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100" b="1" dirty="0" smtClean="0">
                <a:solidFill>
                  <a:schemeClr val="bg1"/>
                </a:solidFill>
                <a:effectLst>
                  <a:outerShdw blurRad="38100" dist="38100" dir="2700000" algn="tl">
                    <a:srgbClr val="000000">
                      <a:alpha val="43137"/>
                    </a:srgbClr>
                  </a:outerShdw>
                </a:effectLst>
              </a:rPr>
              <a:t>8.2: </a:t>
            </a:r>
            <a:r>
              <a:rPr lang="es-ES" sz="1100" b="1" dirty="0"/>
              <a:t>Política exterior consolidada en la defensa y protección de nuestro patrimonio tangible e intangible, nuestro  medio ambiente y las comunidades peruanas en el </a:t>
            </a:r>
            <a:r>
              <a:rPr lang="es-ES" sz="1100" b="1" dirty="0" smtClean="0"/>
              <a:t>exterior</a:t>
            </a:r>
            <a:endParaRPr lang="es-ES" sz="1100" b="1" dirty="0">
              <a:solidFill>
                <a:schemeClr val="bg1"/>
              </a:solidFill>
              <a:effectLst>
                <a:outerShdw blurRad="38100" dist="38100" dir="2700000" algn="tl">
                  <a:srgbClr val="000000">
                    <a:alpha val="43137"/>
                  </a:srgbClr>
                </a:outerShdw>
              </a:effectLst>
            </a:endParaRPr>
          </a:p>
        </p:txBody>
      </p:sp>
      <p:sp>
        <p:nvSpPr>
          <p:cNvPr id="12" name="1 Título"/>
          <p:cNvSpPr txBox="1">
            <a:spLocks/>
          </p:cNvSpPr>
          <p:nvPr/>
        </p:nvSpPr>
        <p:spPr bwMode="auto">
          <a:xfrm>
            <a:off x="179512" y="1196752"/>
            <a:ext cx="8640960" cy="576064"/>
          </a:xfrm>
          <a:prstGeom prst="rect">
            <a:avLst/>
          </a:prstGeom>
          <a:solidFill>
            <a:srgbClr val="FF0000"/>
          </a:solidFill>
          <a:ln w="9525">
            <a:noFill/>
            <a:miter lim="800000"/>
            <a:headEnd/>
            <a:tailEnd/>
          </a:ln>
        </p:spPr>
        <p:txBody>
          <a:bodyPr anchor="ctr"/>
          <a:lstStyle/>
          <a:p>
            <a:pPr algn="ctr" eaLnBrk="0" hangingPunct="0">
              <a:defRPr/>
            </a:pPr>
            <a:r>
              <a:rPr lang="es-PE" sz="2400" b="1" dirty="0">
                <a:solidFill>
                  <a:schemeClr val="bg1"/>
                </a:solidFill>
                <a:latin typeface="Arial Black" pitchFamily="34" charset="0"/>
                <a:ea typeface="+mj-ea"/>
                <a:cs typeface="+mj-cs"/>
              </a:rPr>
              <a:t/>
            </a:r>
            <a:br>
              <a:rPr lang="es-PE" sz="2400" b="1" dirty="0">
                <a:solidFill>
                  <a:schemeClr val="bg1"/>
                </a:solidFill>
                <a:latin typeface="Arial Black" pitchFamily="34" charset="0"/>
                <a:ea typeface="+mj-ea"/>
                <a:cs typeface="+mj-cs"/>
              </a:rPr>
            </a:br>
            <a:r>
              <a:rPr lang="es-ES" sz="1600" b="1" dirty="0" smtClean="0">
                <a:solidFill>
                  <a:schemeClr val="bg1"/>
                </a:solidFill>
                <a:latin typeface="+mj-lt"/>
                <a:ea typeface="+mj-ea"/>
                <a:cs typeface="+mj-cs"/>
              </a:rPr>
              <a:t>COMPONENTE NACIONAL 8: INTEGRACIÓN ANDINA, AMAZÓNICA Y LATINOAMERICANA CON  INSERCIÓN SOBERANA AL MUNDO </a:t>
            </a:r>
            <a:r>
              <a:rPr lang="es-ES" sz="2400" b="1" dirty="0">
                <a:solidFill>
                  <a:schemeClr val="bg1"/>
                </a:solidFill>
                <a:latin typeface="Arial Black" pitchFamily="34" charset="0"/>
                <a:ea typeface="+mj-ea"/>
                <a:cs typeface="+mj-cs"/>
              </a:rPr>
              <a:t/>
            </a:r>
            <a:br>
              <a:rPr lang="es-ES" sz="2400" b="1" dirty="0">
                <a:solidFill>
                  <a:schemeClr val="bg1"/>
                </a:solidFill>
                <a:latin typeface="Arial Black" pitchFamily="34" charset="0"/>
                <a:ea typeface="+mj-ea"/>
                <a:cs typeface="+mj-cs"/>
              </a:rPr>
            </a:br>
            <a:endParaRPr lang="es-ES" sz="2400" dirty="0">
              <a:latin typeface="+mj-lt"/>
              <a:ea typeface="+mj-ea"/>
              <a:cs typeface="+mj-cs"/>
            </a:endParaRPr>
          </a:p>
        </p:txBody>
      </p:sp>
      <p:sp>
        <p:nvSpPr>
          <p:cNvPr id="13" name="12 Rectángulo redondeado"/>
          <p:cNvSpPr/>
          <p:nvPr/>
        </p:nvSpPr>
        <p:spPr>
          <a:xfrm>
            <a:off x="3419872" y="2060848"/>
            <a:ext cx="2520280" cy="3168352"/>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600" b="1" u="sng" dirty="0">
                <a:solidFill>
                  <a:srgbClr val="FFFFFF"/>
                </a:solidFill>
                <a:effectLst>
                  <a:outerShdw blurRad="38100" dist="38100" dir="2700000" algn="tl">
                    <a:srgbClr val="000000">
                      <a:alpha val="43137"/>
                    </a:srgbClr>
                  </a:outerShdw>
                </a:effectLst>
              </a:rPr>
              <a:t>OBJETIVO NACIONAL </a:t>
            </a:r>
            <a:r>
              <a:rPr lang="es-ES" sz="1600" b="1" u="sng" dirty="0" smtClean="0">
                <a:solidFill>
                  <a:srgbClr val="FFFFFF"/>
                </a:solidFill>
                <a:effectLst>
                  <a:outerShdw blurRad="38100" dist="38100" dir="2700000" algn="tl">
                    <a:srgbClr val="000000">
                      <a:alpha val="43137"/>
                    </a:srgbClr>
                  </a:outerShdw>
                </a:effectLst>
              </a:rPr>
              <a:t>8</a:t>
            </a:r>
            <a:r>
              <a:rPr lang="es-ES" sz="1600" b="1" dirty="0" smtClean="0">
                <a:solidFill>
                  <a:srgbClr val="FFFFFF"/>
                </a:solidFill>
                <a:effectLst>
                  <a:outerShdw blurRad="38100" dist="38100" dir="2700000" algn="tl">
                    <a:srgbClr val="000000">
                      <a:alpha val="43137"/>
                    </a:srgbClr>
                  </a:outerShdw>
                </a:effectLst>
              </a:rPr>
              <a:t>: </a:t>
            </a:r>
            <a:endParaRPr lang="es-ES" sz="1600" b="1" dirty="0">
              <a:solidFill>
                <a:srgbClr val="FFFFFF"/>
              </a:solidFill>
              <a:effectLst>
                <a:outerShdw blurRad="38100" dist="38100" dir="2700000" algn="tl">
                  <a:srgbClr val="000000">
                    <a:alpha val="43137"/>
                  </a:srgbClr>
                </a:outerShdw>
              </a:effectLst>
            </a:endParaRPr>
          </a:p>
          <a:p>
            <a:pPr algn="ctr" fontAlgn="auto">
              <a:spcBef>
                <a:spcPts val="0"/>
              </a:spcBef>
              <a:spcAft>
                <a:spcPts val="0"/>
              </a:spcAft>
              <a:defRPr/>
            </a:pPr>
            <a:r>
              <a:rPr lang="es-ES" sz="1600" b="1" dirty="0" smtClean="0">
                <a:solidFill>
                  <a:srgbClr val="FFFFFF"/>
                </a:solidFill>
                <a:effectLst>
                  <a:outerShdw blurRad="38100" dist="38100" dir="2700000" algn="tl">
                    <a:srgbClr val="000000">
                      <a:alpha val="43137"/>
                    </a:srgbClr>
                  </a:outerShdw>
                </a:effectLst>
              </a:rPr>
              <a:t>Inserción soberana al mundo desde lo andino, amazónico y latinoamericano con participación activa en la integración física, económica, social, política, cultural, científica, tecnológica y militar</a:t>
            </a:r>
            <a:endParaRPr lang="es-ES" sz="1600" b="1" dirty="0">
              <a:solidFill>
                <a:srgbClr val="FFFFFF"/>
              </a:solidFill>
              <a:effectLst>
                <a:outerShdw blurRad="38100" dist="38100" dir="2700000" algn="tl">
                  <a:srgbClr val="000000">
                    <a:alpha val="43137"/>
                  </a:srgbClr>
                </a:outerShdw>
              </a:effectLst>
            </a:endParaRPr>
          </a:p>
        </p:txBody>
      </p:sp>
      <p:sp>
        <p:nvSpPr>
          <p:cNvPr id="14" name="13 Flecha arriba"/>
          <p:cNvSpPr>
            <a:spLocks noChangeArrowheads="1"/>
          </p:cNvSpPr>
          <p:nvPr/>
        </p:nvSpPr>
        <p:spPr bwMode="auto">
          <a:xfrm rot="18613636">
            <a:off x="5595857" y="5046074"/>
            <a:ext cx="357188" cy="584200"/>
          </a:xfrm>
          <a:prstGeom prst="upArrow">
            <a:avLst>
              <a:gd name="adj1" fmla="val 50000"/>
              <a:gd name="adj2" fmla="val 499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grpSp>
        <p:nvGrpSpPr>
          <p:cNvPr id="15" name="Group 26"/>
          <p:cNvGrpSpPr>
            <a:grpSpLocks/>
          </p:cNvGrpSpPr>
          <p:nvPr/>
        </p:nvGrpSpPr>
        <p:grpSpPr bwMode="auto">
          <a:xfrm>
            <a:off x="6228184" y="1772816"/>
            <a:ext cx="2915816" cy="1152128"/>
            <a:chOff x="365" y="3260"/>
            <a:chExt cx="1835" cy="896"/>
          </a:xfrm>
        </p:grpSpPr>
        <p:pic>
          <p:nvPicPr>
            <p:cNvPr id="16" name="11 Elipse"/>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17" name="Text Box 18"/>
            <p:cNvSpPr txBox="1">
              <a:spLocks noChangeArrowheads="1"/>
            </p:cNvSpPr>
            <p:nvPr/>
          </p:nvSpPr>
          <p:spPr bwMode="auto">
            <a:xfrm>
              <a:off x="476" y="3273"/>
              <a:ext cx="1588" cy="883"/>
            </a:xfrm>
            <a:prstGeom prst="rect">
              <a:avLst/>
            </a:prstGeom>
            <a:noFill/>
            <a:ln w="9525">
              <a:noFill/>
              <a:miter lim="800000"/>
              <a:headEnd/>
              <a:tailEnd/>
            </a:ln>
          </p:spPr>
          <p:txBody>
            <a:bodyPr anchor="ctr"/>
            <a:lstStyle/>
            <a:p>
              <a:pPr algn="ctr" fontAlgn="auto">
                <a:spcBef>
                  <a:spcPts val="0"/>
                </a:spcBef>
                <a:spcAft>
                  <a:spcPts val="0"/>
                </a:spcAft>
                <a:defRPr/>
              </a:pPr>
              <a:r>
                <a:rPr lang="es-ES" sz="1200" dirty="0" smtClean="0">
                  <a:solidFill>
                    <a:srgbClr val="FFFFFF"/>
                  </a:solidFill>
                  <a:effectLst>
                    <a:outerShdw blurRad="38100" dist="38100" dir="2700000" algn="tl">
                      <a:srgbClr val="000000">
                        <a:alpha val="43137"/>
                      </a:srgbClr>
                    </a:outerShdw>
                  </a:effectLst>
                  <a:latin typeface="+mn-lt"/>
                  <a:cs typeface="+mn-cs"/>
                </a:rPr>
                <a:t>8.3 Recursos de la cooperación internacional canalizados hacia los objetivos y políticas nacionales</a:t>
              </a:r>
              <a:endParaRPr lang="es-ES" sz="1200" dirty="0">
                <a:solidFill>
                  <a:srgbClr val="FFFFFF"/>
                </a:solidFill>
                <a:effectLst>
                  <a:outerShdw blurRad="38100" dist="38100" dir="2700000" algn="tl">
                    <a:srgbClr val="000000">
                      <a:alpha val="43137"/>
                    </a:srgbClr>
                  </a:outerShdw>
                </a:effectLst>
                <a:latin typeface="+mn-lt"/>
                <a:cs typeface="+mn-cs"/>
              </a:endParaRPr>
            </a:p>
          </p:txBody>
        </p:sp>
      </p:grpSp>
      <p:grpSp>
        <p:nvGrpSpPr>
          <p:cNvPr id="18" name="Group 26"/>
          <p:cNvGrpSpPr>
            <a:grpSpLocks/>
          </p:cNvGrpSpPr>
          <p:nvPr/>
        </p:nvGrpSpPr>
        <p:grpSpPr bwMode="auto">
          <a:xfrm>
            <a:off x="6084168" y="5157192"/>
            <a:ext cx="2714055" cy="1080119"/>
            <a:chOff x="365" y="3260"/>
            <a:chExt cx="1835" cy="896"/>
          </a:xfrm>
        </p:grpSpPr>
        <p:pic>
          <p:nvPicPr>
            <p:cNvPr id="20" name="11 Elipse"/>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21" name="Text Box 18"/>
            <p:cNvSpPr txBox="1">
              <a:spLocks noChangeArrowheads="1"/>
            </p:cNvSpPr>
            <p:nvPr/>
          </p:nvSpPr>
          <p:spPr bwMode="auto">
            <a:xfrm>
              <a:off x="476" y="3282"/>
              <a:ext cx="1588" cy="755"/>
            </a:xfrm>
            <a:prstGeom prst="rect">
              <a:avLst/>
            </a:prstGeom>
            <a:noFill/>
            <a:ln w="9525">
              <a:noFill/>
              <a:miter lim="800000"/>
              <a:headEnd/>
              <a:tailEnd/>
            </a:ln>
          </p:spPr>
          <p:txBody>
            <a:bodyPr anchor="ctr"/>
            <a:lstStyle/>
            <a:p>
              <a:pPr algn="ctr" fontAlgn="auto">
                <a:spcBef>
                  <a:spcPts val="0"/>
                </a:spcBef>
                <a:spcAft>
                  <a:spcPts val="0"/>
                </a:spcAft>
                <a:defRPr/>
              </a:pPr>
              <a:r>
                <a:rPr lang="es-ES" sz="1200" dirty="0" smtClean="0">
                  <a:solidFill>
                    <a:srgbClr val="FFFFFF"/>
                  </a:solidFill>
                  <a:effectLst>
                    <a:outerShdw blurRad="38100" dist="38100" dir="2700000" algn="tl">
                      <a:srgbClr val="000000">
                        <a:alpha val="43137"/>
                      </a:srgbClr>
                    </a:outerShdw>
                  </a:effectLst>
                  <a:latin typeface="+mn-lt"/>
                  <a:cs typeface="+mn-cs"/>
                </a:rPr>
                <a:t>8.5 Política comercial y de inversiones que posiciona al país en la economía mundial</a:t>
              </a:r>
              <a:endParaRPr lang="es-ES" sz="1200" dirty="0">
                <a:solidFill>
                  <a:srgbClr val="FFFFFF"/>
                </a:solidFill>
                <a:effectLst>
                  <a:outerShdw blurRad="38100" dist="38100" dir="2700000" algn="tl">
                    <a:srgbClr val="000000">
                      <a:alpha val="43137"/>
                    </a:srgbClr>
                  </a:outerShdw>
                </a:effectLst>
                <a:latin typeface="+mn-lt"/>
                <a:cs typeface="+mn-cs"/>
              </a:endParaRPr>
            </a:p>
          </p:txBody>
        </p:sp>
      </p:grpSp>
      <p:sp>
        <p:nvSpPr>
          <p:cNvPr id="23" name="22 Flecha abajo"/>
          <p:cNvSpPr>
            <a:spLocks noChangeArrowheads="1"/>
          </p:cNvSpPr>
          <p:nvPr/>
        </p:nvSpPr>
        <p:spPr bwMode="auto">
          <a:xfrm rot="5400000">
            <a:off x="5965775" y="3691409"/>
            <a:ext cx="357187" cy="55245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grpSp>
        <p:nvGrpSpPr>
          <p:cNvPr id="26" name="Group 26"/>
          <p:cNvGrpSpPr>
            <a:grpSpLocks/>
          </p:cNvGrpSpPr>
          <p:nvPr/>
        </p:nvGrpSpPr>
        <p:grpSpPr bwMode="auto">
          <a:xfrm>
            <a:off x="6323250" y="3140968"/>
            <a:ext cx="2820750" cy="1584176"/>
            <a:chOff x="365" y="3196"/>
            <a:chExt cx="1835" cy="960"/>
          </a:xfrm>
        </p:grpSpPr>
        <p:pic>
          <p:nvPicPr>
            <p:cNvPr id="27" name="11 Elipse"/>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 y="3260"/>
              <a:ext cx="1835" cy="896"/>
            </a:xfrm>
            <a:prstGeom prst="rect">
              <a:avLst/>
            </a:prstGeom>
            <a:noFill/>
            <a:ln w="9525">
              <a:noFill/>
              <a:miter lim="800000"/>
              <a:headEnd/>
              <a:tailEnd/>
            </a:ln>
          </p:spPr>
        </p:pic>
        <p:sp>
          <p:nvSpPr>
            <p:cNvPr id="28" name="Text Box 18"/>
            <p:cNvSpPr txBox="1">
              <a:spLocks noChangeArrowheads="1"/>
            </p:cNvSpPr>
            <p:nvPr/>
          </p:nvSpPr>
          <p:spPr bwMode="auto">
            <a:xfrm>
              <a:off x="412" y="3196"/>
              <a:ext cx="1686" cy="948"/>
            </a:xfrm>
            <a:prstGeom prst="rect">
              <a:avLst/>
            </a:prstGeom>
            <a:noFill/>
            <a:ln w="9525">
              <a:noFill/>
              <a:miter lim="800000"/>
              <a:headEnd/>
              <a:tailEnd/>
            </a:ln>
          </p:spPr>
          <p:txBody>
            <a:bodyPr anchor="ctr"/>
            <a:lstStyle/>
            <a:p>
              <a:pPr marL="85725" algn="ctr" fontAlgn="auto">
                <a:spcBef>
                  <a:spcPts val="0"/>
                </a:spcBef>
                <a:spcAft>
                  <a:spcPts val="0"/>
                </a:spcAft>
                <a:defRPr/>
              </a:pPr>
              <a:r>
                <a:rPr lang="es-ES" sz="1200" dirty="0" smtClean="0">
                  <a:solidFill>
                    <a:srgbClr val="FFFFFF"/>
                  </a:solidFill>
                  <a:effectLst>
                    <a:outerShdw blurRad="38100" dist="38100" dir="2700000" algn="tl">
                      <a:srgbClr val="000000">
                        <a:alpha val="43137"/>
                      </a:srgbClr>
                    </a:outerShdw>
                  </a:effectLst>
                  <a:latin typeface="+mn-lt"/>
                  <a:cs typeface="+mn-cs"/>
                </a:rPr>
                <a:t>8.4 Fortalecimiento de la integración bilateral y multilateral en los bloques y organismos internacionales</a:t>
              </a:r>
              <a:endParaRPr lang="es-ES" sz="1200" dirty="0">
                <a:solidFill>
                  <a:srgbClr val="FFFFFF"/>
                </a:solidFill>
                <a:effectLst>
                  <a:outerShdw blurRad="38100" dist="38100" dir="2700000" algn="tl">
                    <a:srgbClr val="000000">
                      <a:alpha val="43137"/>
                    </a:srgbClr>
                  </a:outerShdw>
                </a:effectLst>
                <a:latin typeface="+mn-lt"/>
                <a:cs typeface="+mn-cs"/>
              </a:endParaRPr>
            </a:p>
          </p:txBody>
        </p:sp>
      </p:grpSp>
      <p:sp>
        <p:nvSpPr>
          <p:cNvPr id="29" name="28 Flecha abajo"/>
          <p:cNvSpPr>
            <a:spLocks noChangeArrowheads="1"/>
          </p:cNvSpPr>
          <p:nvPr/>
        </p:nvSpPr>
        <p:spPr bwMode="auto">
          <a:xfrm rot="4430004">
            <a:off x="6076586" y="2033064"/>
            <a:ext cx="357187" cy="552450"/>
          </a:xfrm>
          <a:prstGeom prst="downArrow">
            <a:avLst>
              <a:gd name="adj1" fmla="val 50000"/>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childTnLst>
                          </p:cTn>
                        </p:par>
                        <p:par>
                          <p:cTn id="15" fill="hold">
                            <p:stCondLst>
                              <p:cond delay="1500"/>
                            </p:stCondLst>
                            <p:childTnLst>
                              <p:par>
                                <p:cTn id="16" presetID="1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1000" fill="hold"/>
                                        <p:tgtEl>
                                          <p:spTgt spid="45"/>
                                        </p:tgtEl>
                                        <p:attrNameLst>
                                          <p:attrName>ppt_w</p:attrName>
                                        </p:attrNameLst>
                                      </p:cBhvr>
                                      <p:tavLst>
                                        <p:tav tm="0">
                                          <p:val>
                                            <p:fltVal val="0"/>
                                          </p:val>
                                        </p:tav>
                                        <p:tav tm="100000">
                                          <p:val>
                                            <p:strVal val="#ppt_w"/>
                                          </p:val>
                                        </p:tav>
                                      </p:tavLst>
                                    </p:anim>
                                    <p:anim calcmode="lin" valueType="num">
                                      <p:cBhvr>
                                        <p:cTn id="19" dur="1000" fill="hold"/>
                                        <p:tgtEl>
                                          <p:spTgt spid="45"/>
                                        </p:tgtEl>
                                        <p:attrNameLst>
                                          <p:attrName>ppt_h</p:attrName>
                                        </p:attrNameLst>
                                      </p:cBhvr>
                                      <p:tavLst>
                                        <p:tav tm="0">
                                          <p:val>
                                            <p:fltVal val="0"/>
                                          </p:val>
                                        </p:tav>
                                        <p:tav tm="100000">
                                          <p:val>
                                            <p:strVal val="#ppt_h"/>
                                          </p:val>
                                        </p:tav>
                                      </p:tavLst>
                                    </p:anim>
                                    <p:anim calcmode="lin" valueType="num">
                                      <p:cBhvr>
                                        <p:cTn id="20"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Título"/>
          <p:cNvSpPr txBox="1">
            <a:spLocks/>
          </p:cNvSpPr>
          <p:nvPr/>
        </p:nvSpPr>
        <p:spPr>
          <a:xfrm>
            <a:off x="611560" y="1484784"/>
            <a:ext cx="8136904" cy="3312368"/>
          </a:xfrm>
          <a:prstGeom prst="rect">
            <a:avLst/>
          </a:prstGeom>
          <a:solidFill>
            <a:srgbClr val="FF0000"/>
          </a:solidFill>
        </p:spPr>
        <p:txBody>
          <a:bodyPr/>
          <a:lstStyle/>
          <a:p>
            <a:pPr lvl="0" algn="ctr">
              <a:defRPr/>
            </a:pPr>
            <a:r>
              <a:rPr kumimoji="0" lang="es-E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rPr>
              <a:t>OBJETIVO NACIONAL 1</a:t>
            </a:r>
            <a:endParaRPr lang="es-ES" sz="2800" b="1" kern="0" dirty="0" smtClean="0">
              <a:solidFill>
                <a:schemeClr val="bg1"/>
              </a:solidFill>
              <a:effectLst>
                <a:outerShdw blurRad="38100" dist="38100" dir="2700000" algn="tl">
                  <a:srgbClr val="000000">
                    <a:alpha val="43137"/>
                  </a:srgbClr>
                </a:outerShdw>
              </a:effectLst>
              <a:latin typeface="Arial Black" pitchFamily="34" charset="0"/>
              <a:ea typeface="+mj-ea"/>
              <a:cs typeface="+mj-cs"/>
            </a:endParaRPr>
          </a:p>
          <a:p>
            <a:pPr lvl="0" algn="ctr">
              <a:defRPr/>
            </a:pPr>
            <a:endParaRPr lang="es-ES" sz="2800" b="1" kern="0" dirty="0" smtClean="0">
              <a:solidFill>
                <a:schemeClr val="bg1"/>
              </a:solidFill>
              <a:effectLst>
                <a:outerShdw blurRad="38100" dist="38100" dir="2700000" algn="tl">
                  <a:srgbClr val="000000">
                    <a:alpha val="43137"/>
                  </a:srgbClr>
                </a:outerShdw>
              </a:effectLst>
              <a:latin typeface="Arial Black" pitchFamily="34" charset="0"/>
              <a:ea typeface="+mj-ea"/>
              <a:cs typeface="+mj-cs"/>
            </a:endParaRPr>
          </a:p>
          <a:p>
            <a:pPr lvl="0" algn="ctr">
              <a:defRPr/>
            </a:pPr>
            <a:r>
              <a:rPr lang="es-ES" sz="2800" b="1" kern="0" dirty="0" smtClean="0">
                <a:solidFill>
                  <a:schemeClr val="bg1"/>
                </a:solidFill>
                <a:effectLst>
                  <a:outerShdw blurRad="38100" dist="38100" dir="2700000" algn="tl">
                    <a:srgbClr val="000000">
                      <a:alpha val="43137"/>
                    </a:srgbClr>
                  </a:outerShdw>
                </a:effectLst>
                <a:latin typeface="Arial Black" pitchFamily="34" charset="0"/>
                <a:ea typeface="+mj-ea"/>
                <a:cs typeface="+mj-cs"/>
              </a:rPr>
              <a:t>GARANTÍA DE LA DIGNIDAD DE LAS PERSONAS Y PLENO EJERCICIO DE LOS DERECHOS HUMANOS INDIVIDUALES Y COLECTIVOS EN EL MARCO DEL DESARROLLO HUMANO SOSTENIBLE</a:t>
            </a:r>
            <a:endParaRPr kumimoji="0" lang="es-E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Black" pitchFamily="34" charset="0"/>
              <a:ea typeface="+mj-ea"/>
              <a:cs typeface="+mj-cs"/>
            </a:endParaRP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2040308"/>
            <a:ext cx="7776864" cy="369332"/>
          </a:xfrm>
          <a:prstGeom prst="rect">
            <a:avLst/>
          </a:prstGeom>
        </p:spPr>
        <p:txBody>
          <a:bodyPr wrap="square">
            <a:spAutoFit/>
          </a:bodyPr>
          <a:lstStyle/>
          <a:p>
            <a:pPr algn="ctr"/>
            <a:r>
              <a:rPr lang="es-ES" b="1" u="sng" dirty="0" smtClean="0"/>
              <a:t>Objetivo específico 1.3:</a:t>
            </a:r>
            <a:r>
              <a:rPr lang="es-ES" b="1" dirty="0" smtClean="0"/>
              <a:t> </a:t>
            </a:r>
            <a:r>
              <a:rPr lang="es-ES" dirty="0" smtClean="0"/>
              <a:t>Acceso  universal a la  salud con calidad</a:t>
            </a:r>
            <a:endParaRPr lang="es-ES" dirty="0"/>
          </a:p>
        </p:txBody>
      </p:sp>
      <p:graphicFrame>
        <p:nvGraphicFramePr>
          <p:cNvPr id="6" name="5 Tabla"/>
          <p:cNvGraphicFramePr>
            <a:graphicFrameLocks noGrp="1"/>
          </p:cNvGraphicFramePr>
          <p:nvPr/>
        </p:nvGraphicFramePr>
        <p:xfrm>
          <a:off x="107504" y="2760711"/>
          <a:ext cx="8928992" cy="3836641"/>
        </p:xfrm>
        <a:graphic>
          <a:graphicData uri="http://schemas.openxmlformats.org/drawingml/2006/table">
            <a:tbl>
              <a:tblPr/>
              <a:tblGrid>
                <a:gridCol w="3293480"/>
                <a:gridCol w="5635512"/>
              </a:tblGrid>
              <a:tr h="356259">
                <a:tc>
                  <a:txBody>
                    <a:bodyPr/>
                    <a:lstStyle/>
                    <a:p>
                      <a:pPr algn="ctr">
                        <a:spcAft>
                          <a:spcPts val="0"/>
                        </a:spcAft>
                      </a:pPr>
                      <a:r>
                        <a:rPr lang="es-ES" sz="1400" b="1" dirty="0">
                          <a:solidFill>
                            <a:srgbClr val="FFFFFF"/>
                          </a:solidFill>
                          <a:latin typeface="Arial"/>
                          <a:ea typeface="Times New Roman"/>
                        </a:rPr>
                        <a:t>Resultado Final</a:t>
                      </a:r>
                      <a:endParaRPr lang="es-ES" sz="1400" dirty="0">
                        <a:latin typeface="Times New Roman"/>
                        <a:ea typeface="Times New Roman"/>
                      </a:endParaRPr>
                    </a:p>
                  </a:txBody>
                  <a:tcPr marL="57914" marR="57914"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spcAft>
                          <a:spcPts val="0"/>
                        </a:spcAft>
                      </a:pPr>
                      <a:r>
                        <a:rPr lang="es-ES" sz="1400" b="1" dirty="0">
                          <a:solidFill>
                            <a:srgbClr val="FFFFFF"/>
                          </a:solidFill>
                          <a:latin typeface="Arial"/>
                          <a:ea typeface="Times New Roman"/>
                        </a:rPr>
                        <a:t>Resultados Específicos</a:t>
                      </a:r>
                      <a:endParaRPr lang="es-ES" sz="1400" dirty="0">
                        <a:latin typeface="Times New Roman"/>
                        <a:ea typeface="Times New Roman"/>
                      </a:endParaRPr>
                    </a:p>
                  </a:txBody>
                  <a:tcPr marL="57914" marR="57914"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305366">
                <a:tc rowSpan="3">
                  <a:txBody>
                    <a:bodyPr/>
                    <a:lstStyle/>
                    <a:p>
                      <a:pPr marL="220980" indent="-220980">
                        <a:spcAft>
                          <a:spcPts val="0"/>
                        </a:spcAft>
                      </a:pPr>
                      <a:r>
                        <a:rPr lang="es-ES" sz="1400" b="1" dirty="0">
                          <a:latin typeface="Arial"/>
                          <a:ea typeface="Times New Roman"/>
                        </a:rPr>
                        <a:t>2.a Reducción de la morbi-mortalidad materna-neonatal</a:t>
                      </a:r>
                      <a:endParaRPr lang="es-ES" sz="1400" dirty="0">
                        <a:latin typeface="Times New Roman"/>
                        <a:ea typeface="Times New Roman"/>
                      </a:endParaRPr>
                    </a:p>
                  </a:txBody>
                  <a:tcPr marL="65633" marR="65633"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spcAft>
                          <a:spcPts val="0"/>
                        </a:spcAft>
                      </a:pPr>
                      <a:r>
                        <a:rPr lang="es-ES" sz="1400" dirty="0">
                          <a:latin typeface="Arial"/>
                          <a:ea typeface="Times New Roman"/>
                        </a:rPr>
                        <a:t>2.a.1 Reducción de la morbi-mortalidad materna</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05366">
                <a:tc vMerge="1">
                  <a:txBody>
                    <a:bodyPr/>
                    <a:lstStyle/>
                    <a:p>
                      <a:endParaRPr lang="es-ES"/>
                    </a:p>
                  </a:txBody>
                  <a:tcPr/>
                </a:tc>
                <a:tc>
                  <a:txBody>
                    <a:bodyPr/>
                    <a:lstStyle/>
                    <a:p>
                      <a:pPr>
                        <a:spcAft>
                          <a:spcPts val="0"/>
                        </a:spcAft>
                      </a:pPr>
                      <a:r>
                        <a:rPr lang="es-ES" sz="1400" dirty="0">
                          <a:latin typeface="Arial"/>
                          <a:ea typeface="Times New Roman"/>
                        </a:rPr>
                        <a:t>2.a.2 Reducción de la morbi-mortalidad neonatal</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05366">
                <a:tc vMerge="1">
                  <a:txBody>
                    <a:bodyPr/>
                    <a:lstStyle/>
                    <a:p>
                      <a:endParaRPr lang="es-ES"/>
                    </a:p>
                  </a:txBody>
                  <a:tcPr/>
                </a:tc>
                <a:tc>
                  <a:txBody>
                    <a:bodyPr/>
                    <a:lstStyle/>
                    <a:p>
                      <a:pPr marL="340360" indent="-340360">
                        <a:spcAft>
                          <a:spcPts val="0"/>
                        </a:spcAft>
                      </a:pPr>
                      <a:r>
                        <a:rPr lang="es-ES" sz="1400" dirty="0">
                          <a:solidFill>
                            <a:srgbClr val="303030"/>
                          </a:solidFill>
                          <a:latin typeface="Arial"/>
                          <a:ea typeface="Times New Roman"/>
                        </a:rPr>
                        <a:t>2.a.3 Población con conocimientos en salud sexual y reproductiva</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06500">
                <a:tc rowSpan="2">
                  <a:txBody>
                    <a:bodyPr/>
                    <a:lstStyle/>
                    <a:p>
                      <a:pPr marL="217170" indent="-217170">
                        <a:spcAft>
                          <a:spcPts val="0"/>
                        </a:spcAft>
                      </a:pPr>
                      <a:r>
                        <a:rPr lang="es-ES" sz="1400" b="1" dirty="0">
                          <a:latin typeface="Arial"/>
                          <a:ea typeface="Times New Roman"/>
                        </a:rPr>
                        <a:t>2.b Reducción de la morbi-mortalidad por enfermedades transmisibles</a:t>
                      </a:r>
                      <a:endParaRPr lang="es-ES" sz="1400" dirty="0">
                        <a:latin typeface="Times New Roman"/>
                        <a:ea typeface="Times New Roman"/>
                      </a:endParaRPr>
                    </a:p>
                  </a:txBody>
                  <a:tcPr marL="65633" marR="65633"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0360" indent="-340360">
                        <a:spcAft>
                          <a:spcPts val="0"/>
                        </a:spcAft>
                      </a:pPr>
                      <a:r>
                        <a:rPr lang="es-ES" sz="1400" dirty="0">
                          <a:latin typeface="Arial"/>
                          <a:ea typeface="Times New Roman"/>
                        </a:rPr>
                        <a:t>2.b.1 Reducción de la morbi-mortalidad por enfermedades TBC, VIH/SIDA</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610733">
                <a:tc vMerge="1">
                  <a:txBody>
                    <a:bodyPr/>
                    <a:lstStyle/>
                    <a:p>
                      <a:endParaRPr lang="es-ES"/>
                    </a:p>
                  </a:txBody>
                  <a:tcPr/>
                </a:tc>
                <a:tc>
                  <a:txBody>
                    <a:bodyPr/>
                    <a:lstStyle/>
                    <a:p>
                      <a:pPr marL="340360" indent="-340360">
                        <a:spcAft>
                          <a:spcPts val="0"/>
                        </a:spcAft>
                      </a:pPr>
                      <a:r>
                        <a:rPr lang="es-ES" sz="1400" dirty="0">
                          <a:latin typeface="Arial"/>
                          <a:ea typeface="Times New Roman"/>
                        </a:rPr>
                        <a:t>2.b.2 Reducción de la morbi-mortalidad por enfermedades metaxénicas y zoonosis</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610733">
                <a:tc rowSpan="2">
                  <a:txBody>
                    <a:bodyPr/>
                    <a:lstStyle/>
                    <a:p>
                      <a:pPr marL="220980" indent="-220980">
                        <a:spcAft>
                          <a:spcPts val="0"/>
                        </a:spcAft>
                      </a:pPr>
                      <a:r>
                        <a:rPr lang="es-ES" sz="1400" b="1" dirty="0">
                          <a:latin typeface="Arial"/>
                          <a:ea typeface="Times New Roman"/>
                        </a:rPr>
                        <a:t>2.c Reducción de la morbi-mortalidad por enfermedades no trasmisibles</a:t>
                      </a:r>
                      <a:endParaRPr lang="es-ES" sz="1400" dirty="0">
                        <a:latin typeface="Times New Roman"/>
                        <a:ea typeface="Times New Roman"/>
                      </a:endParaRPr>
                    </a:p>
                  </a:txBody>
                  <a:tcPr marL="65633" marR="65633"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0360" indent="-340360">
                        <a:spcAft>
                          <a:spcPts val="0"/>
                        </a:spcAft>
                      </a:pPr>
                      <a:r>
                        <a:rPr lang="es-ES" sz="1400" dirty="0">
                          <a:latin typeface="Arial"/>
                          <a:ea typeface="Times New Roman"/>
                        </a:rPr>
                        <a:t>2.c.1 Reducción de la morbi-mortalidad por enfermedades de diabetes y otras no transmisibles</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05366">
                <a:tc vMerge="1">
                  <a:txBody>
                    <a:bodyPr/>
                    <a:lstStyle/>
                    <a:p>
                      <a:endParaRPr lang="es-ES"/>
                    </a:p>
                  </a:txBody>
                  <a:tcPr/>
                </a:tc>
                <a:tc>
                  <a:txBody>
                    <a:bodyPr/>
                    <a:lstStyle/>
                    <a:p>
                      <a:pPr>
                        <a:spcAft>
                          <a:spcPts val="0"/>
                        </a:spcAft>
                      </a:pPr>
                      <a:r>
                        <a:rPr lang="es-ES" sz="1400" dirty="0">
                          <a:latin typeface="Arial"/>
                          <a:ea typeface="Times New Roman"/>
                        </a:rPr>
                        <a:t>2.c.2 Reducción de la morbi-mortalidad por cáncer</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05366">
                <a:tc rowSpan="2">
                  <a:txBody>
                    <a:bodyPr/>
                    <a:lstStyle/>
                    <a:p>
                      <a:pPr marL="220980" indent="-220980">
                        <a:spcAft>
                          <a:spcPts val="0"/>
                        </a:spcAft>
                      </a:pPr>
                      <a:r>
                        <a:rPr lang="es-ES" sz="1400" b="1" dirty="0">
                          <a:latin typeface="Arial"/>
                          <a:ea typeface="Times New Roman"/>
                        </a:rPr>
                        <a:t>2.d Reducción de la morbi-mortalidad por eventos fortuitos</a:t>
                      </a:r>
                      <a:endParaRPr lang="es-ES" sz="1400" dirty="0">
                        <a:latin typeface="Times New Roman"/>
                        <a:ea typeface="Times New Roman"/>
                      </a:endParaRPr>
                    </a:p>
                  </a:txBody>
                  <a:tcPr marL="65633" marR="65633"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0360" indent="-340360">
                        <a:spcAft>
                          <a:spcPts val="0"/>
                        </a:spcAft>
                      </a:pPr>
                      <a:r>
                        <a:rPr lang="es-ES" sz="1400" dirty="0">
                          <a:latin typeface="Arial"/>
                          <a:ea typeface="Times New Roman"/>
                        </a:rPr>
                        <a:t>2.d.1 Reducción de la morbi-mortalidad por accidentes de tránsito</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05366">
                <a:tc vMerge="1">
                  <a:txBody>
                    <a:bodyPr/>
                    <a:lstStyle/>
                    <a:p>
                      <a:endParaRPr lang="es-ES"/>
                    </a:p>
                  </a:txBody>
                  <a:tcPr/>
                </a:tc>
                <a:tc>
                  <a:txBody>
                    <a:bodyPr/>
                    <a:lstStyle/>
                    <a:p>
                      <a:pPr marL="340360" indent="-340360">
                        <a:spcAft>
                          <a:spcPts val="0"/>
                        </a:spcAft>
                      </a:pPr>
                      <a:r>
                        <a:rPr lang="es-ES" sz="1400" dirty="0">
                          <a:latin typeface="Arial"/>
                          <a:ea typeface="Times New Roman"/>
                        </a:rPr>
                        <a:t>2.d.2 Reducción de la morbi-mortalidad por otros eventos fortuitos</a:t>
                      </a:r>
                      <a:endParaRPr lang="es-ES" sz="1400" dirty="0">
                        <a:latin typeface="Times New Roman"/>
                        <a:ea typeface="Times New Roman"/>
                      </a:endParaRPr>
                    </a:p>
                  </a:txBody>
                  <a:tcPr marL="65633" marR="65633"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7" name="4 Rectángulo"/>
          <p:cNvSpPr>
            <a:spLocks noChangeArrowheads="1"/>
          </p:cNvSpPr>
          <p:nvPr/>
        </p:nvSpPr>
        <p:spPr bwMode="auto">
          <a:xfrm>
            <a:off x="610742" y="2400348"/>
            <a:ext cx="1428750" cy="369888"/>
          </a:xfrm>
          <a:prstGeom prst="rect">
            <a:avLst/>
          </a:prstGeom>
          <a:noFill/>
          <a:ln w="9525">
            <a:noFill/>
            <a:miter lim="800000"/>
            <a:headEnd/>
            <a:tailEnd/>
          </a:ln>
        </p:spPr>
        <p:txBody>
          <a:bodyPr>
            <a:spAutoFit/>
          </a:bodyPr>
          <a:lstStyle/>
          <a:p>
            <a:r>
              <a:rPr lang="es-ES" b="1"/>
              <a:t>Resultados</a:t>
            </a:r>
            <a:endParaRPr lang="es-PE"/>
          </a:p>
        </p:txBody>
      </p:sp>
      <p:sp>
        <p:nvSpPr>
          <p:cNvPr id="49153" name="Rectangle 1"/>
          <p:cNvSpPr>
            <a:spLocks noChangeArrowheads="1"/>
          </p:cNvSpPr>
          <p:nvPr/>
        </p:nvSpPr>
        <p:spPr bwMode="auto">
          <a:xfrm>
            <a:off x="107504" y="1083804"/>
            <a:ext cx="885698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PE" sz="1800" b="1" i="0" u="none" strike="noStrike" cap="none" normalizeH="0" baseline="0" dirty="0" smtClean="0">
                <a:ln>
                  <a:noFill/>
                </a:ln>
                <a:solidFill>
                  <a:schemeClr val="tx1"/>
                </a:solidFill>
                <a:effectLst/>
                <a:latin typeface="Arial" pitchFamily="34" charset="0"/>
                <a:cs typeface="Arial" pitchFamily="34" charset="0"/>
              </a:rPr>
              <a:t>OBJETIVO NACIONAL:</a:t>
            </a:r>
            <a:endParaRPr kumimoji="0" lang="es-PE" sz="11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PE" sz="1600" i="0" u="none" strike="noStrike" cap="none" normalizeH="0" baseline="0" dirty="0" smtClean="0">
                <a:ln>
                  <a:noFill/>
                </a:ln>
                <a:solidFill>
                  <a:schemeClr val="tx1"/>
                </a:solidFill>
                <a:effectLst/>
                <a:latin typeface="Arial" pitchFamily="34" charset="0"/>
                <a:ea typeface="Times New Roman" pitchFamily="18" charset="0"/>
              </a:rPr>
              <a:t>Garantía de la dignidad de las personas y pleno ejercicio de los derechos humanos individuales y colectivos en el marco del desarrollo humano sostenible.</a:t>
            </a:r>
            <a:r>
              <a:rPr kumimoji="0" lang="es-ES" sz="1600" i="0" u="none" strike="noStrike" cap="none" normalizeH="0" baseline="0" dirty="0" smtClean="0">
                <a:ln>
                  <a:noFill/>
                </a:ln>
                <a:solidFill>
                  <a:schemeClr val="tx1"/>
                </a:solidFill>
                <a:effectLst/>
                <a:latin typeface="Arial" pitchFamily="34" charset="0"/>
              </a:rPr>
              <a:t> </a:t>
            </a: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a:spLocks noChangeArrowheads="1"/>
          </p:cNvSpPr>
          <p:nvPr/>
        </p:nvSpPr>
        <p:spPr bwMode="auto">
          <a:xfrm>
            <a:off x="467544" y="1340768"/>
            <a:ext cx="2403475" cy="369888"/>
          </a:xfrm>
          <a:prstGeom prst="rect">
            <a:avLst/>
          </a:prstGeom>
          <a:noFill/>
          <a:ln w="9525">
            <a:noFill/>
            <a:miter lim="800000"/>
            <a:headEnd/>
            <a:tailEnd/>
          </a:ln>
        </p:spPr>
        <p:txBody>
          <a:bodyPr wrap="none">
            <a:spAutoFit/>
          </a:bodyPr>
          <a:lstStyle/>
          <a:p>
            <a:r>
              <a:rPr lang="es-ES" b="1" dirty="0"/>
              <a:t>Indicadores y metas</a:t>
            </a:r>
            <a:endParaRPr lang="es-PE" dirty="0"/>
          </a:p>
        </p:txBody>
      </p:sp>
      <p:graphicFrame>
        <p:nvGraphicFramePr>
          <p:cNvPr id="6" name="5 Tabla"/>
          <p:cNvGraphicFramePr>
            <a:graphicFrameLocks noGrp="1"/>
          </p:cNvGraphicFramePr>
          <p:nvPr/>
        </p:nvGraphicFramePr>
        <p:xfrm>
          <a:off x="323528" y="1844824"/>
          <a:ext cx="8424936" cy="2468880"/>
        </p:xfrm>
        <a:graphic>
          <a:graphicData uri="http://schemas.openxmlformats.org/drawingml/2006/table">
            <a:tbl>
              <a:tblPr bandRow="1"/>
              <a:tblGrid>
                <a:gridCol w="512447"/>
                <a:gridCol w="3520002"/>
                <a:gridCol w="2171915"/>
                <a:gridCol w="708191"/>
                <a:gridCol w="1512381"/>
              </a:tblGrid>
              <a:tr h="403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cs typeface="Times New Roman" pitchFamily="18" charset="0"/>
                        </a:rPr>
                        <a:t>N°</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cs typeface="Times New Roman" pitchFamily="18" charset="0"/>
                        </a:rPr>
                        <a:t>Indicador</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cs typeface="Times New Roman" pitchFamily="18" charset="0"/>
                        </a:rPr>
                        <a:t>Línea de base</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cs typeface="Times New Roman" pitchFamily="18" charset="0"/>
                        </a:rPr>
                        <a:t>Meta 2016</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pitchFamily="34" charset="0"/>
                          <a:cs typeface="Times New Roman" pitchFamily="18" charset="0"/>
                        </a:rPr>
                        <a:t>Meta 2021</a:t>
                      </a:r>
                      <a:endParaRPr kumimoji="0" lang="es-E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r>
              <a:tr h="403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cs typeface="Times New Roman" pitchFamily="18" charset="0"/>
                        </a:rPr>
                        <a:t>8</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pitchFamily="34" charset="0"/>
                          <a:cs typeface="Times New Roman" pitchFamily="18" charset="0"/>
                        </a:rPr>
                        <a:t>Tasa de mortalidad infantil</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(2009) 20 por mil nacidos vivos</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15</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0 por mil nacidos vivos</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r>
              <a:tr h="5724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cs typeface="Times New Roman" pitchFamily="18" charset="0"/>
                        </a:rPr>
                        <a:t>9</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pitchFamily="34" charset="0"/>
                          <a:cs typeface="Times New Roman" pitchFamily="18" charset="0"/>
                        </a:rPr>
                        <a:t>Razón de muerte materna</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(2009) 103 por cien mil nacidos vivos</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66</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46 por cien mil nacidos vivos</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r>
              <a:tr h="3025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kern="1200" cap="none" normalizeH="0" baseline="0" dirty="0" smtClean="0">
                          <a:ln>
                            <a:noFill/>
                          </a:ln>
                          <a:solidFill>
                            <a:schemeClr val="tx1"/>
                          </a:solidFill>
                          <a:effectLst/>
                          <a:latin typeface="Arial" pitchFamily="34" charset="0"/>
                          <a:ea typeface="+mn-ea"/>
                          <a:cs typeface="Times New Roman" pitchFamily="18" charset="0"/>
                        </a:rPr>
                        <a:t>10</a:t>
                      </a: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pitchFamily="34" charset="0"/>
                          <a:cs typeface="Times New Roman" pitchFamily="18" charset="0"/>
                        </a:rPr>
                        <a:t>Porcentaje de población con seguro de salud</a:t>
                      </a:r>
                      <a:endParaRPr kumimoji="0" lang="es-E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(2007) 35%</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90</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dirty="0" smtClean="0">
                          <a:ln>
                            <a:noFill/>
                          </a:ln>
                          <a:solidFill>
                            <a:srgbClr val="000000"/>
                          </a:solidFill>
                          <a:effectLst/>
                          <a:latin typeface="Arial" pitchFamily="34" charset="0"/>
                          <a:ea typeface="Calibri" pitchFamily="34" charset="0"/>
                          <a:cs typeface="Arial MT"/>
                        </a:rPr>
                        <a:t>100%</a:t>
                      </a:r>
                      <a:endParaRPr kumimoji="0" lang="es-ES" sz="1800" b="0" i="0" u="none" strike="noStrike" cap="none" normalizeH="0" baseline="0" dirty="0" smtClean="0">
                        <a:ln>
                          <a:noFill/>
                        </a:ln>
                        <a:solidFill>
                          <a:srgbClr val="000000"/>
                        </a:solidFill>
                        <a:effectLst/>
                        <a:latin typeface="Arial M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r>
            </a:tbl>
          </a:graphicData>
        </a:graphic>
      </p:graphicFrame>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395536" y="2852936"/>
          <a:ext cx="849694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a:spLocks noChangeArrowheads="1"/>
          </p:cNvSpPr>
          <p:nvPr/>
        </p:nvSpPr>
        <p:spPr bwMode="auto">
          <a:xfrm>
            <a:off x="611188" y="1484313"/>
            <a:ext cx="7705725" cy="2062103"/>
          </a:xfrm>
          <a:prstGeom prst="rect">
            <a:avLst/>
          </a:prstGeom>
          <a:noFill/>
          <a:ln w="9525">
            <a:noFill/>
            <a:miter lim="800000"/>
            <a:headEnd/>
            <a:tailEnd/>
          </a:ln>
        </p:spPr>
        <p:txBody>
          <a:bodyPr>
            <a:spAutoFit/>
          </a:bodyPr>
          <a:lstStyle/>
          <a:p>
            <a:pPr algn="ctr"/>
            <a:r>
              <a:rPr lang="es-ES" sz="3200" dirty="0" smtClean="0">
                <a:solidFill>
                  <a:srgbClr val="002060"/>
                </a:solidFill>
              </a:rPr>
              <a:t>Planeación:</a:t>
            </a:r>
          </a:p>
          <a:p>
            <a:pPr algn="ctr"/>
            <a:r>
              <a:rPr lang="es-ES" sz="3200" dirty="0" smtClean="0">
                <a:solidFill>
                  <a:srgbClr val="002060"/>
                </a:solidFill>
              </a:rPr>
              <a:t>Primera </a:t>
            </a:r>
            <a:r>
              <a:rPr lang="es-ES" sz="3200" dirty="0">
                <a:solidFill>
                  <a:srgbClr val="002060"/>
                </a:solidFill>
              </a:rPr>
              <a:t>etapa de los procesos administrativos  del sector privado y </a:t>
            </a:r>
            <a:r>
              <a:rPr lang="es-ES" sz="3200" dirty="0" smtClean="0">
                <a:solidFill>
                  <a:srgbClr val="002060"/>
                </a:solidFill>
              </a:rPr>
              <a:t>público (ejecución de políticas)</a:t>
            </a:r>
            <a:endParaRPr lang="es-ES" sz="3200" dirty="0">
              <a:solidFill>
                <a:srgbClr val="002060"/>
              </a:solidFill>
            </a:endParaRPr>
          </a:p>
        </p:txBody>
      </p:sp>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a:spLocks noChangeArrowheads="1"/>
          </p:cNvSpPr>
          <p:nvPr/>
        </p:nvSpPr>
        <p:spPr bwMode="auto">
          <a:xfrm>
            <a:off x="1763688" y="1124744"/>
            <a:ext cx="3877985" cy="369332"/>
          </a:xfrm>
          <a:prstGeom prst="rect">
            <a:avLst/>
          </a:prstGeom>
          <a:noFill/>
          <a:ln w="9525">
            <a:noFill/>
            <a:miter lim="800000"/>
            <a:headEnd/>
            <a:tailEnd/>
          </a:ln>
        </p:spPr>
        <p:txBody>
          <a:bodyPr wrap="none">
            <a:spAutoFit/>
          </a:bodyPr>
          <a:lstStyle/>
          <a:p>
            <a:r>
              <a:rPr lang="es-ES" b="1" dirty="0"/>
              <a:t>Principales acciones </a:t>
            </a:r>
            <a:r>
              <a:rPr lang="es-ES" b="1" dirty="0" smtClean="0"/>
              <a:t>estratégica</a:t>
            </a:r>
            <a:endParaRPr lang="es-PE" dirty="0"/>
          </a:p>
        </p:txBody>
      </p:sp>
      <p:graphicFrame>
        <p:nvGraphicFramePr>
          <p:cNvPr id="3" name="2 Tabla"/>
          <p:cNvGraphicFramePr>
            <a:graphicFrameLocks noGrp="1"/>
          </p:cNvGraphicFramePr>
          <p:nvPr/>
        </p:nvGraphicFramePr>
        <p:xfrm>
          <a:off x="107504" y="1575463"/>
          <a:ext cx="8928991" cy="4949881"/>
        </p:xfrm>
        <a:graphic>
          <a:graphicData uri="http://schemas.openxmlformats.org/drawingml/2006/table">
            <a:tbl>
              <a:tblPr/>
              <a:tblGrid>
                <a:gridCol w="7344370"/>
                <a:gridCol w="1584621"/>
              </a:tblGrid>
              <a:tr h="288000">
                <a:tc>
                  <a:txBody>
                    <a:bodyPr/>
                    <a:lstStyle/>
                    <a:p>
                      <a:pPr marL="1588" indent="0" algn="ctr">
                        <a:spcAft>
                          <a:spcPts val="0"/>
                        </a:spcAft>
                      </a:pPr>
                      <a:r>
                        <a:rPr lang="es-ES" sz="1400" b="1" dirty="0" smtClean="0">
                          <a:solidFill>
                            <a:srgbClr val="FFFFFF"/>
                          </a:solidFill>
                          <a:latin typeface="Arial Narrow" pitchFamily="34" charset="0"/>
                          <a:ea typeface="Times New Roman"/>
                        </a:rPr>
                        <a:t>ACCIONES</a:t>
                      </a:r>
                      <a:endParaRPr lang="es-ES" sz="1400" dirty="0">
                        <a:latin typeface="Arial Narrow" pitchFamily="34" charset="0"/>
                        <a:ea typeface="Times New Roman"/>
                      </a:endParaRPr>
                    </a:p>
                  </a:txBody>
                  <a:tcPr marL="21216" marR="21216"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indent="0" algn="ctr">
                        <a:spcAft>
                          <a:spcPts val="0"/>
                        </a:spcAft>
                      </a:pPr>
                      <a:r>
                        <a:rPr lang="es-ES" sz="1400" b="1" dirty="0">
                          <a:solidFill>
                            <a:srgbClr val="FFFFFF"/>
                          </a:solidFill>
                          <a:latin typeface="Arial Narrow" pitchFamily="34" charset="0"/>
                          <a:ea typeface="Times New Roman"/>
                        </a:rPr>
                        <a:t>RESPONSABLES</a:t>
                      </a:r>
                      <a:endParaRPr lang="es-ES" sz="1400" dirty="0">
                        <a:latin typeface="Arial Narrow" pitchFamily="34" charset="0"/>
                        <a:ea typeface="Times New Roman"/>
                      </a:endParaRPr>
                    </a:p>
                  </a:txBody>
                  <a:tcPr marL="21216" marR="21216"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1855856">
                <a:tc>
                  <a:txBody>
                    <a:bodyPr/>
                    <a:lstStyle/>
                    <a:p>
                      <a:pPr marL="180975" indent="-180975">
                        <a:spcAft>
                          <a:spcPts val="0"/>
                        </a:spcAft>
                      </a:pPr>
                      <a:r>
                        <a:rPr lang="es-ES" sz="1300" u="none" dirty="0" smtClean="0">
                          <a:solidFill>
                            <a:schemeClr val="tx1"/>
                          </a:solidFill>
                          <a:latin typeface="Arial Narrow" pitchFamily="34" charset="0"/>
                          <a:ea typeface="Times New Roman"/>
                        </a:rPr>
                        <a:t> INCREMENTO DE LA COBERTURA DISMINUYENDO BRECHAS</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Ampliar la cobertura de salud a toda la población</a:t>
                      </a:r>
                    </a:p>
                    <a:p>
                      <a:pPr marL="180975" marR="0" lvl="0" indent="-180975" algn="l" defTabSz="914400" rtl="0" eaLnBrk="1" fontAlgn="auto" latinLnBrk="0" hangingPunct="1">
                        <a:lnSpc>
                          <a:spcPct val="100000"/>
                        </a:lnSpc>
                        <a:spcBef>
                          <a:spcPts val="0"/>
                        </a:spcBef>
                        <a:spcAft>
                          <a:spcPts val="0"/>
                        </a:spcAft>
                        <a:buClrTx/>
                        <a:buSzTx/>
                        <a:buFont typeface="Symbol"/>
                        <a:buChar char=""/>
                        <a:tabLst/>
                        <a:defRPr/>
                      </a:pPr>
                      <a:r>
                        <a:rPr lang="es-ES" sz="1300" u="none" dirty="0" smtClean="0">
                          <a:solidFill>
                            <a:schemeClr val="tx1"/>
                          </a:solidFill>
                          <a:latin typeface="Arial Narrow" pitchFamily="34" charset="0"/>
                          <a:ea typeface="Times New Roman"/>
                        </a:rPr>
                        <a:t>Sistema de atención móvil de urgencias (SAMU), con ambulancias equipadas, personal idóneo y conexión de internet a grupos de médicos especializados para atender casos a nivel nacional, con énfasis en las zonas rurales</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Fortalecer el primer nivel de atención en el país, especialmente en los departamentos con mayor nivel absoluto de pobreza dando </a:t>
                      </a:r>
                      <a:r>
                        <a:rPr lang="es-ES" sz="1300" b="0" u="none" dirty="0" smtClean="0">
                          <a:solidFill>
                            <a:schemeClr val="tx1"/>
                          </a:solidFill>
                          <a:latin typeface="Arial Narrow" pitchFamily="34" charset="0"/>
                          <a:ea typeface="Times New Roman"/>
                        </a:rPr>
                        <a:t>acceso gratuito a medicamentos 100% de los establecimientos de primer nivel de atención</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Aplicar la medicina preventiva, con énfasis en el diagnóstico temprano de los casos de cáncer en todas sus formas</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Proponer y desarrollar sistemas de atención en salud a distancia y emergencias</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Ampliación y mejoramiento de la infraestructura y equipamiento de salud asegurando un </a:t>
                      </a:r>
                      <a:r>
                        <a:rPr lang="es-ES" sz="1300" u="none" kern="1200" dirty="0" smtClean="0">
                          <a:solidFill>
                            <a:schemeClr val="tx1"/>
                          </a:solidFill>
                          <a:latin typeface="Arial Narrow" pitchFamily="34" charset="0"/>
                          <a:ea typeface="+mn-ea"/>
                          <a:cs typeface="+mn-cs"/>
                        </a:rPr>
                        <a:t>hospital en cada  una de las capitales de provincia y nombrando gradualmente al persona l de salud en zonas alejadas.</a:t>
                      </a:r>
                      <a:endParaRPr lang="es-ES" sz="1300" u="none" dirty="0">
                        <a:solidFill>
                          <a:schemeClr val="tx1"/>
                        </a:solidFill>
                        <a:latin typeface="Arial Narrow" pitchFamily="34" charset="0"/>
                        <a:ea typeface="Times New Roman"/>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19050">
                        <a:spcAft>
                          <a:spcPts val="0"/>
                        </a:spcAft>
                      </a:pPr>
                      <a:r>
                        <a:rPr lang="es-ES" sz="1300" dirty="0">
                          <a:latin typeface="Arial Narrow" pitchFamily="34" charset="0"/>
                          <a:ea typeface="Times New Roman"/>
                        </a:rPr>
                        <a:t>MINSA, Gobiernos Regionales y Locales, </a:t>
                      </a:r>
                      <a:r>
                        <a:rPr lang="es-ES" sz="1300" dirty="0" smtClean="0">
                          <a:latin typeface="Arial Narrow" pitchFamily="34" charset="0"/>
                          <a:ea typeface="Times New Roman"/>
                        </a:rPr>
                        <a:t>EsSalud</a:t>
                      </a:r>
                      <a:r>
                        <a:rPr lang="es-ES" sz="1300" dirty="0">
                          <a:latin typeface="Arial Narrow" pitchFamily="34" charset="0"/>
                          <a:ea typeface="Times New Roman"/>
                        </a:rPr>
                        <a:t>, EPSs, Hospitales FFAA</a:t>
                      </a: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855856">
                <a:tc>
                  <a:txBody>
                    <a:bodyPr/>
                    <a:lstStyle/>
                    <a:p>
                      <a:pPr marL="180975" indent="-180975">
                        <a:spcAft>
                          <a:spcPts val="0"/>
                        </a:spcAft>
                      </a:pPr>
                      <a:r>
                        <a:rPr lang="es-ES" sz="1300" u="none" dirty="0">
                          <a:solidFill>
                            <a:schemeClr val="tx1"/>
                          </a:solidFill>
                          <a:latin typeface="Arial Narrow" pitchFamily="34" charset="0"/>
                          <a:ea typeface="Times New Roman"/>
                        </a:rPr>
                        <a:t>MEJORAMIENTO DE LA CALIDAD DE ATENCION EN SALUD</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Ampliar y aplicar la medicina preventiva y comunitaria, incluyendo la tradicional, a toda la población</a:t>
                      </a:r>
                    </a:p>
                    <a:p>
                      <a:pPr marL="180975" marR="0" lvl="0" indent="-180975" algn="l" defTabSz="914400" rtl="0" eaLnBrk="1" fontAlgn="auto" latinLnBrk="0" hangingPunct="1">
                        <a:lnSpc>
                          <a:spcPct val="100000"/>
                        </a:lnSpc>
                        <a:spcBef>
                          <a:spcPts val="0"/>
                        </a:spcBef>
                        <a:spcAft>
                          <a:spcPts val="0"/>
                        </a:spcAft>
                        <a:buClrTx/>
                        <a:buSzTx/>
                        <a:buFont typeface="Symbol"/>
                        <a:buChar char=""/>
                        <a:tabLst/>
                        <a:defRPr/>
                      </a:pPr>
                      <a:r>
                        <a:rPr lang="es-ES" sz="1300" u="none" dirty="0" smtClean="0">
                          <a:solidFill>
                            <a:schemeClr val="tx1"/>
                          </a:solidFill>
                          <a:latin typeface="Arial Narrow" pitchFamily="34" charset="0"/>
                          <a:ea typeface="Times New Roman"/>
                        </a:rPr>
                        <a:t>Sistema eficiente de medicamentos genéricos de calidad, seguros y oportunos</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Dotar </a:t>
                      </a:r>
                      <a:r>
                        <a:rPr lang="es-ES" sz="1300" u="none" dirty="0">
                          <a:solidFill>
                            <a:schemeClr val="tx1"/>
                          </a:solidFill>
                          <a:latin typeface="Arial Narrow" pitchFamily="34" charset="0"/>
                          <a:ea typeface="Times New Roman"/>
                        </a:rPr>
                        <a:t>de personal a los establecimientos de salud de acuerdo a sus necesidades y capacidad resolutiva, en una lógica de red</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Ampliar </a:t>
                      </a:r>
                      <a:r>
                        <a:rPr lang="es-ES" sz="1300" u="none" dirty="0">
                          <a:solidFill>
                            <a:schemeClr val="tx1"/>
                          </a:solidFill>
                          <a:latin typeface="Arial Narrow" pitchFamily="34" charset="0"/>
                          <a:ea typeface="Times New Roman"/>
                        </a:rPr>
                        <a:t>el acceso de las mujeres a los partos institucionales con adecuación cultural</a:t>
                      </a: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Ampliar </a:t>
                      </a:r>
                      <a:r>
                        <a:rPr lang="es-ES" sz="1300" u="none" dirty="0">
                          <a:solidFill>
                            <a:schemeClr val="tx1"/>
                          </a:solidFill>
                          <a:latin typeface="Arial Narrow" pitchFamily="34" charset="0"/>
                          <a:ea typeface="Times New Roman"/>
                        </a:rPr>
                        <a:t>la participación ciudadana en la prevención y la promoción de la salud con articulación entre el Estado y la sociedad civil</a:t>
                      </a:r>
                    </a:p>
                    <a:p>
                      <a:pPr marL="180975" lvl="0" indent="-180975">
                        <a:spcAft>
                          <a:spcPts val="0"/>
                        </a:spcAft>
                        <a:buFont typeface="Symbol"/>
                        <a:buChar char=""/>
                      </a:pPr>
                      <a:r>
                        <a:rPr lang="es-ES" sz="1300" u="none" dirty="0">
                          <a:solidFill>
                            <a:schemeClr val="tx1"/>
                          </a:solidFill>
                          <a:latin typeface="Arial Narrow" pitchFamily="34" charset="0"/>
                          <a:ea typeface="Times New Roman"/>
                        </a:rPr>
                        <a:t>Cambiar la cultura de atención del personal de salud por una de servicio integral al ser </a:t>
                      </a:r>
                      <a:r>
                        <a:rPr lang="es-ES" sz="1300" u="none" dirty="0" smtClean="0">
                          <a:solidFill>
                            <a:schemeClr val="tx1"/>
                          </a:solidFill>
                          <a:latin typeface="Arial Narrow" pitchFamily="34" charset="0"/>
                          <a:ea typeface="Times New Roman"/>
                        </a:rPr>
                        <a:t>humano-paciente</a:t>
                      </a:r>
                      <a:endParaRPr lang="es-ES" sz="1300" u="none" dirty="0">
                        <a:solidFill>
                          <a:schemeClr val="tx1"/>
                        </a:solidFill>
                        <a:latin typeface="Arial Narrow" pitchFamily="34" charset="0"/>
                        <a:ea typeface="Times New Roman"/>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19050">
                        <a:spcAft>
                          <a:spcPts val="0"/>
                        </a:spcAft>
                      </a:pPr>
                      <a:r>
                        <a:rPr lang="es-ES" sz="1300" dirty="0">
                          <a:latin typeface="Arial Narrow" pitchFamily="34" charset="0"/>
                          <a:ea typeface="Times New Roman"/>
                        </a:rPr>
                        <a:t>MINSA, Gobiernos Regionales y Locales, </a:t>
                      </a:r>
                      <a:r>
                        <a:rPr lang="es-ES" sz="1300" dirty="0" smtClean="0">
                          <a:latin typeface="Arial Narrow" pitchFamily="34" charset="0"/>
                          <a:ea typeface="Times New Roman"/>
                        </a:rPr>
                        <a:t>EsSalud</a:t>
                      </a:r>
                      <a:r>
                        <a:rPr lang="es-ES" sz="1300" dirty="0">
                          <a:latin typeface="Arial Narrow" pitchFamily="34" charset="0"/>
                          <a:ea typeface="Times New Roman"/>
                        </a:rPr>
                        <a:t>, EPSs, Hospitales FFAA</a:t>
                      </a: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824825">
                <a:tc>
                  <a:txBody>
                    <a:bodyPr/>
                    <a:lstStyle/>
                    <a:p>
                      <a:pPr marL="180975" indent="-180975">
                        <a:spcAft>
                          <a:spcPts val="0"/>
                        </a:spcAft>
                      </a:pPr>
                      <a:r>
                        <a:rPr lang="es-ES_tradnl" sz="1300" u="none" spc="-5" dirty="0">
                          <a:solidFill>
                            <a:schemeClr val="tx1"/>
                          </a:solidFill>
                          <a:latin typeface="Arial Narrow" pitchFamily="34" charset="0"/>
                          <a:ea typeface="Times New Roman"/>
                        </a:rPr>
                        <a:t>FINANCIAMIENTO PARA LA ATENCION UNIVERSAL DE LA SALUD</a:t>
                      </a:r>
                      <a:endParaRPr lang="es-ES" sz="1300" u="none" dirty="0">
                        <a:solidFill>
                          <a:schemeClr val="tx1"/>
                        </a:solidFill>
                        <a:latin typeface="Arial Narrow" pitchFamily="34" charset="0"/>
                        <a:ea typeface="Times New Roman"/>
                      </a:endParaRPr>
                    </a:p>
                    <a:p>
                      <a:pPr marL="180975" lvl="0" indent="-180975">
                        <a:spcAft>
                          <a:spcPts val="0"/>
                        </a:spcAft>
                        <a:buFont typeface="Symbol"/>
                        <a:buChar char=""/>
                      </a:pPr>
                      <a:r>
                        <a:rPr lang="es-ES" sz="1300" u="none" dirty="0">
                          <a:solidFill>
                            <a:schemeClr val="tx1"/>
                          </a:solidFill>
                          <a:latin typeface="Arial Narrow" pitchFamily="34" charset="0"/>
                          <a:ea typeface="Times New Roman"/>
                        </a:rPr>
                        <a:t>Promoción de sistemas de seguros </a:t>
                      </a:r>
                      <a:r>
                        <a:rPr lang="es-ES" sz="1300" u="none" dirty="0" smtClean="0">
                          <a:solidFill>
                            <a:schemeClr val="tx1"/>
                          </a:solidFill>
                          <a:latin typeface="Arial Narrow" pitchFamily="34" charset="0"/>
                          <a:ea typeface="Times New Roman"/>
                        </a:rPr>
                        <a:t>que </a:t>
                      </a:r>
                      <a:r>
                        <a:rPr lang="es-ES" sz="1300" u="none" dirty="0">
                          <a:solidFill>
                            <a:schemeClr val="tx1"/>
                          </a:solidFill>
                          <a:latin typeface="Arial Narrow" pitchFamily="34" charset="0"/>
                          <a:ea typeface="Times New Roman"/>
                        </a:rPr>
                        <a:t>cubran a la población pobre definiendo el Plan Esencial</a:t>
                      </a:r>
                      <a:r>
                        <a:rPr lang="es-ES_tradnl" sz="1300" u="none" spc="-5" dirty="0">
                          <a:solidFill>
                            <a:schemeClr val="tx1"/>
                          </a:solidFill>
                          <a:latin typeface="Arial Narrow" pitchFamily="34" charset="0"/>
                          <a:ea typeface="Times New Roman"/>
                        </a:rPr>
                        <a:t> de Aseguramiento en Salud en el </a:t>
                      </a:r>
                      <a:r>
                        <a:rPr lang="es-ES_tradnl" sz="1300" u="none" spc="-5" dirty="0" smtClean="0">
                          <a:solidFill>
                            <a:schemeClr val="tx1"/>
                          </a:solidFill>
                          <a:latin typeface="Arial Narrow" pitchFamily="34" charset="0"/>
                          <a:ea typeface="Times New Roman"/>
                        </a:rPr>
                        <a:t>SIS con </a:t>
                      </a:r>
                      <a:r>
                        <a:rPr lang="es-ES_tradnl" sz="1300" u="none" spc="-5" dirty="0" err="1" smtClean="0">
                          <a:solidFill>
                            <a:schemeClr val="tx1"/>
                          </a:solidFill>
                          <a:latin typeface="Arial Narrow" pitchFamily="34" charset="0"/>
                          <a:ea typeface="Times New Roman"/>
                        </a:rPr>
                        <a:t>estándarse</a:t>
                      </a:r>
                      <a:r>
                        <a:rPr lang="es-ES_tradnl" sz="1300" u="none" spc="-5" dirty="0" smtClean="0">
                          <a:solidFill>
                            <a:schemeClr val="tx1"/>
                          </a:solidFill>
                          <a:latin typeface="Arial Narrow" pitchFamily="34" charset="0"/>
                          <a:ea typeface="Times New Roman"/>
                        </a:rPr>
                        <a:t> de calidad priorizando las zonas rurales</a:t>
                      </a:r>
                      <a:endParaRPr lang="es-ES" sz="1300" u="none" dirty="0">
                        <a:solidFill>
                          <a:schemeClr val="tx1"/>
                        </a:solidFill>
                        <a:latin typeface="Arial Narrow" pitchFamily="34" charset="0"/>
                        <a:ea typeface="Times New Roman"/>
                      </a:endParaRPr>
                    </a:p>
                    <a:p>
                      <a:pPr marL="180975" lvl="0" indent="-180975">
                        <a:spcAft>
                          <a:spcPts val="0"/>
                        </a:spcAft>
                        <a:buFont typeface="Symbol"/>
                        <a:buChar char=""/>
                      </a:pPr>
                      <a:r>
                        <a:rPr lang="es-ES" sz="1300" u="none" dirty="0" smtClean="0">
                          <a:solidFill>
                            <a:schemeClr val="tx1"/>
                          </a:solidFill>
                          <a:latin typeface="Arial Narrow" pitchFamily="34" charset="0"/>
                          <a:ea typeface="Times New Roman"/>
                        </a:rPr>
                        <a:t>Integración </a:t>
                      </a:r>
                      <a:r>
                        <a:rPr lang="es-ES" sz="1300" u="none" dirty="0">
                          <a:solidFill>
                            <a:schemeClr val="tx1"/>
                          </a:solidFill>
                          <a:latin typeface="Arial Narrow" pitchFamily="34" charset="0"/>
                          <a:ea typeface="Times New Roman"/>
                        </a:rPr>
                        <a:t>de los sistemas de salud del Estado en un </a:t>
                      </a:r>
                      <a:r>
                        <a:rPr lang="es-ES" sz="1300" u="none" dirty="0" smtClean="0">
                          <a:solidFill>
                            <a:schemeClr val="tx1"/>
                          </a:solidFill>
                          <a:latin typeface="Arial Narrow" pitchFamily="34" charset="0"/>
                          <a:ea typeface="Times New Roman"/>
                        </a:rPr>
                        <a:t>Sistema Nacional de salud</a:t>
                      </a:r>
                      <a:endParaRPr lang="es-ES" sz="1300" u="none" dirty="0">
                        <a:solidFill>
                          <a:schemeClr val="tx1"/>
                        </a:solidFill>
                        <a:latin typeface="Arial Narrow" pitchFamily="34" charset="0"/>
                        <a:ea typeface="Times New Roman"/>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19050">
                        <a:spcAft>
                          <a:spcPts val="0"/>
                        </a:spcAft>
                      </a:pPr>
                      <a:r>
                        <a:rPr lang="es-ES" sz="1300" dirty="0">
                          <a:latin typeface="Arial Narrow" pitchFamily="34" charset="0"/>
                          <a:ea typeface="Times New Roman"/>
                        </a:rPr>
                        <a:t>MINSA, SIS, Gobiernos Regionales y Locales, Essalud, EPSs, Hospitales FFAA</a:t>
                      </a: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a:spLocks noChangeArrowheads="1"/>
          </p:cNvSpPr>
          <p:nvPr/>
        </p:nvSpPr>
        <p:spPr bwMode="auto">
          <a:xfrm>
            <a:off x="683568" y="1268760"/>
            <a:ext cx="2762250" cy="369887"/>
          </a:xfrm>
          <a:prstGeom prst="rect">
            <a:avLst/>
          </a:prstGeom>
          <a:noFill/>
          <a:ln w="9525">
            <a:noFill/>
            <a:miter lim="800000"/>
            <a:headEnd/>
            <a:tailEnd/>
          </a:ln>
        </p:spPr>
        <p:txBody>
          <a:bodyPr wrap="none">
            <a:spAutoFit/>
          </a:bodyPr>
          <a:lstStyle/>
          <a:p>
            <a:r>
              <a:rPr lang="es-ES" b="1" dirty="0"/>
              <a:t>Programas y Proyectos</a:t>
            </a:r>
            <a:endParaRPr lang="es-PE" dirty="0"/>
          </a:p>
        </p:txBody>
      </p:sp>
      <p:graphicFrame>
        <p:nvGraphicFramePr>
          <p:cNvPr id="3" name="2 Tabla"/>
          <p:cNvGraphicFramePr>
            <a:graphicFrameLocks noGrp="1"/>
          </p:cNvGraphicFramePr>
          <p:nvPr/>
        </p:nvGraphicFramePr>
        <p:xfrm>
          <a:off x="179959" y="1762988"/>
          <a:ext cx="8712521" cy="4870283"/>
        </p:xfrm>
        <a:graphic>
          <a:graphicData uri="http://schemas.openxmlformats.org/drawingml/2006/table">
            <a:tbl>
              <a:tblPr/>
              <a:tblGrid>
                <a:gridCol w="1799753"/>
                <a:gridCol w="648072"/>
                <a:gridCol w="4536504"/>
                <a:gridCol w="648072"/>
                <a:gridCol w="1080120"/>
              </a:tblGrid>
              <a:tr h="406932">
                <a:tc>
                  <a:txBody>
                    <a:bodyPr/>
                    <a:lstStyle/>
                    <a:p>
                      <a:pPr algn="ctr">
                        <a:spcAft>
                          <a:spcPts val="0"/>
                        </a:spcAft>
                      </a:pPr>
                      <a:r>
                        <a:rPr lang="es-PE" sz="1200" b="1" dirty="0">
                          <a:solidFill>
                            <a:srgbClr val="000000"/>
                          </a:solidFill>
                          <a:latin typeface="+mn-lt"/>
                          <a:ea typeface="Times New Roman"/>
                        </a:rPr>
                        <a:t>Título</a:t>
                      </a:r>
                      <a:endParaRPr lang="es-ES" sz="12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200" b="1" dirty="0">
                          <a:solidFill>
                            <a:srgbClr val="000000"/>
                          </a:solidFill>
                          <a:latin typeface="+mn-lt"/>
                          <a:ea typeface="Times New Roman"/>
                        </a:rPr>
                        <a:t>Ámbito</a:t>
                      </a:r>
                      <a:endParaRPr lang="es-ES" sz="12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200" b="1" dirty="0">
                          <a:solidFill>
                            <a:srgbClr val="000000"/>
                          </a:solidFill>
                          <a:latin typeface="+mn-lt"/>
                          <a:ea typeface="Times New Roman"/>
                        </a:rPr>
                        <a:t>Descripción - Resultado esperado</a:t>
                      </a:r>
                      <a:endParaRPr lang="es-ES" sz="12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200" b="1" dirty="0">
                          <a:solidFill>
                            <a:srgbClr val="000000"/>
                          </a:solidFill>
                          <a:latin typeface="+mn-lt"/>
                          <a:ea typeface="Times New Roman"/>
                        </a:rPr>
                        <a:t>Monto</a:t>
                      </a:r>
                      <a:endParaRPr lang="es-ES" sz="1200" dirty="0">
                        <a:latin typeface="+mn-lt"/>
                        <a:ea typeface="Times New Roman"/>
                      </a:endParaRPr>
                    </a:p>
                    <a:p>
                      <a:pPr algn="ctr">
                        <a:spcAft>
                          <a:spcPts val="0"/>
                        </a:spcAft>
                      </a:pPr>
                      <a:r>
                        <a:rPr lang="es-PE" sz="1200" b="1" dirty="0">
                          <a:solidFill>
                            <a:srgbClr val="000000"/>
                          </a:solidFill>
                          <a:latin typeface="+mn-lt"/>
                          <a:ea typeface="Times New Roman"/>
                        </a:rPr>
                        <a:t>( S/.)</a:t>
                      </a:r>
                      <a:endParaRPr lang="es-ES" sz="12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100" b="1" dirty="0" smtClean="0">
                          <a:solidFill>
                            <a:srgbClr val="000000"/>
                          </a:solidFill>
                          <a:latin typeface="+mn-lt"/>
                          <a:ea typeface="Times New Roman"/>
                        </a:rPr>
                        <a:t>Responsable</a:t>
                      </a:r>
                      <a:endParaRPr lang="es-ES" sz="11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71651">
                <a:tc>
                  <a:txBody>
                    <a:bodyPr/>
                    <a:lstStyle/>
                    <a:p>
                      <a:pPr>
                        <a:spcAft>
                          <a:spcPts val="0"/>
                        </a:spcAft>
                      </a:pPr>
                      <a:r>
                        <a:rPr lang="es-ES" sz="1200" dirty="0" smtClean="0">
                          <a:solidFill>
                            <a:srgbClr val="000000"/>
                          </a:solidFill>
                          <a:latin typeface="Arial Narrow"/>
                          <a:ea typeface="Times New Roman"/>
                          <a:cs typeface="Arial"/>
                        </a:rPr>
                        <a:t>Programa de Salud </a:t>
                      </a:r>
                      <a:r>
                        <a:rPr lang="es-ES" sz="1200" dirty="0">
                          <a:solidFill>
                            <a:srgbClr val="000000"/>
                          </a:solidFill>
                          <a:latin typeface="Arial Narrow"/>
                          <a:ea typeface="Times New Roman"/>
                          <a:cs typeface="Arial"/>
                        </a:rPr>
                        <a:t>Materno </a:t>
                      </a:r>
                      <a:br>
                        <a:rPr lang="es-ES" sz="1200" dirty="0">
                          <a:solidFill>
                            <a:srgbClr val="000000"/>
                          </a:solidFill>
                          <a:latin typeface="Arial Narrow"/>
                          <a:ea typeface="Times New Roman"/>
                          <a:cs typeface="Arial"/>
                        </a:rPr>
                      </a:br>
                      <a:r>
                        <a:rPr lang="es-ES" sz="1200" dirty="0">
                          <a:solidFill>
                            <a:srgbClr val="000000"/>
                          </a:solidFill>
                          <a:latin typeface="Arial Narrow"/>
                          <a:ea typeface="Times New Roman"/>
                          <a:cs typeface="Arial"/>
                        </a:rPr>
                        <a:t>Neonatal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PE" sz="1200" dirty="0">
                          <a:solidFill>
                            <a:srgbClr val="000000"/>
                          </a:solidFill>
                          <a:latin typeface="Arial Narrow"/>
                          <a:ea typeface="Times New Roman"/>
                        </a:rPr>
                        <a:t>Nacional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ES" sz="1200" u="sng" dirty="0">
                          <a:solidFill>
                            <a:srgbClr val="000000"/>
                          </a:solidFill>
                          <a:latin typeface="Arial Narrow"/>
                          <a:ea typeface="Times New Roman"/>
                          <a:cs typeface="Arial"/>
                        </a:rPr>
                        <a:t>Reducir la morbimortalidad materna y neonatal</a:t>
                      </a:r>
                      <a:endParaRPr lang="es-ES" sz="1200" u="sng"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ES" sz="1200" dirty="0" smtClean="0">
                          <a:solidFill>
                            <a:srgbClr val="000000"/>
                          </a:solidFill>
                          <a:latin typeface="Arial Narrow"/>
                          <a:ea typeface="Times New Roman"/>
                          <a:cs typeface="Arial"/>
                        </a:rPr>
                        <a:t>10 </a:t>
                      </a:r>
                      <a:r>
                        <a:rPr lang="es-ES" sz="1200" dirty="0">
                          <a:solidFill>
                            <a:srgbClr val="000000"/>
                          </a:solidFill>
                          <a:latin typeface="Arial Narrow"/>
                          <a:ea typeface="Times New Roman"/>
                          <a:cs typeface="Arial"/>
                        </a:rPr>
                        <a:t>000 </a:t>
                      </a:r>
                      <a:r>
                        <a:rPr lang="es-PE" sz="1200" dirty="0">
                          <a:solidFill>
                            <a:srgbClr val="000000"/>
                          </a:solidFill>
                          <a:latin typeface="Arial Narrow"/>
                          <a:ea typeface="Times New Roman"/>
                        </a:rPr>
                        <a:t>millones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PE" sz="1100" dirty="0">
                          <a:solidFill>
                            <a:srgbClr val="000000"/>
                          </a:solidFill>
                          <a:latin typeface="Arial Narrow"/>
                          <a:ea typeface="Times New Roman"/>
                        </a:rPr>
                        <a:t>MINSA- </a:t>
                      </a:r>
                      <a:r>
                        <a:rPr lang="es-PE" sz="1100" dirty="0" smtClean="0">
                          <a:solidFill>
                            <a:srgbClr val="000000"/>
                          </a:solidFill>
                          <a:latin typeface="Arial Narrow"/>
                          <a:ea typeface="Times New Roman"/>
                        </a:rPr>
                        <a:t>Gob.Reg.</a:t>
                      </a:r>
                      <a:r>
                        <a:rPr lang="es-PE" sz="1100" baseline="0" dirty="0" smtClean="0">
                          <a:solidFill>
                            <a:srgbClr val="000000"/>
                          </a:solidFill>
                          <a:latin typeface="Arial Narrow"/>
                          <a:ea typeface="Times New Roman"/>
                        </a:rPr>
                        <a:t> </a:t>
                      </a:r>
                      <a:r>
                        <a:rPr lang="es-PE" sz="1100" dirty="0" smtClean="0">
                          <a:solidFill>
                            <a:srgbClr val="000000"/>
                          </a:solidFill>
                          <a:latin typeface="Arial Narrow"/>
                          <a:ea typeface="Times New Roman"/>
                        </a:rPr>
                        <a:t>Gob. Loc.</a:t>
                      </a:r>
                      <a:endParaRPr lang="es-ES" sz="11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57476">
                <a:tc>
                  <a:txBody>
                    <a:bodyPr/>
                    <a:lstStyle/>
                    <a:p>
                      <a:pPr>
                        <a:spcAft>
                          <a:spcPts val="0"/>
                        </a:spcAft>
                      </a:pPr>
                      <a:r>
                        <a:rPr lang="es-ES" sz="1200" dirty="0">
                          <a:solidFill>
                            <a:srgbClr val="000000"/>
                          </a:solidFill>
                          <a:latin typeface="Arial Narrow"/>
                          <a:ea typeface="Times New Roman"/>
                          <a:cs typeface="Arial"/>
                        </a:rPr>
                        <a:t>Programa de </a:t>
                      </a:r>
                      <a:br>
                        <a:rPr lang="es-ES" sz="1200" dirty="0">
                          <a:solidFill>
                            <a:srgbClr val="000000"/>
                          </a:solidFill>
                          <a:latin typeface="Arial Narrow"/>
                          <a:ea typeface="Times New Roman"/>
                          <a:cs typeface="Arial"/>
                        </a:rPr>
                      </a:br>
                      <a:r>
                        <a:rPr lang="es-ES" sz="1200" dirty="0">
                          <a:solidFill>
                            <a:srgbClr val="000000"/>
                          </a:solidFill>
                          <a:latin typeface="Arial Narrow"/>
                          <a:ea typeface="Times New Roman"/>
                          <a:cs typeface="Arial"/>
                        </a:rPr>
                        <a:t>aseguramiento universal de salud</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200" dirty="0">
                          <a:solidFill>
                            <a:srgbClr val="000000"/>
                          </a:solidFill>
                          <a:latin typeface="Arial Narrow"/>
                          <a:ea typeface="Times New Roman"/>
                        </a:rPr>
                        <a:t>Nacional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spcAft>
                          <a:spcPts val="0"/>
                        </a:spcAft>
                      </a:pPr>
                      <a:r>
                        <a:rPr lang="es-ES" sz="1200" dirty="0">
                          <a:solidFill>
                            <a:srgbClr val="000000"/>
                          </a:solidFill>
                          <a:latin typeface="Arial Narrow"/>
                          <a:ea typeface="Times New Roman"/>
                          <a:cs typeface="Arial"/>
                        </a:rPr>
                        <a:t>Proteger la salud de los peruanos que no cuentan con un seguro de salud, priorizando en aquellas poblacionales vulnerables que se encuentran en situación de pobreza y pobreza extrema. Prioriza el componente materno infantil.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200" dirty="0">
                          <a:solidFill>
                            <a:srgbClr val="000000"/>
                          </a:solidFill>
                          <a:latin typeface="Arial Narrow"/>
                          <a:ea typeface="Times New Roman"/>
                        </a:rPr>
                        <a:t>s.i.</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spcAft>
                          <a:spcPts val="0"/>
                        </a:spcAft>
                      </a:pPr>
                      <a:r>
                        <a:rPr lang="es-PE" sz="1100" dirty="0" smtClean="0">
                          <a:solidFill>
                            <a:srgbClr val="000000"/>
                          </a:solidFill>
                          <a:latin typeface="Arial Narrow"/>
                          <a:ea typeface="Times New Roman"/>
                        </a:rPr>
                        <a:t>MINSA- Gob.Reg.</a:t>
                      </a:r>
                      <a:r>
                        <a:rPr lang="es-PE" sz="1100" baseline="0" dirty="0" smtClean="0">
                          <a:solidFill>
                            <a:srgbClr val="000000"/>
                          </a:solidFill>
                          <a:latin typeface="Arial Narrow"/>
                          <a:ea typeface="Times New Roman"/>
                        </a:rPr>
                        <a:t> </a:t>
                      </a:r>
                      <a:r>
                        <a:rPr lang="es-PE" sz="1100" dirty="0" smtClean="0">
                          <a:solidFill>
                            <a:srgbClr val="000000"/>
                          </a:solidFill>
                          <a:latin typeface="Arial Narrow"/>
                          <a:ea typeface="Times New Roman"/>
                        </a:rPr>
                        <a:t>Gob. Loc.</a:t>
                      </a:r>
                      <a:endParaRPr lang="es-ES" sz="11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98214">
                <a:tc>
                  <a:txBody>
                    <a:bodyPr/>
                    <a:lstStyle/>
                    <a:p>
                      <a:pPr>
                        <a:spcAft>
                          <a:spcPts val="0"/>
                        </a:spcAft>
                      </a:pPr>
                      <a:r>
                        <a:rPr lang="es-ES" sz="1200" dirty="0" smtClean="0">
                          <a:solidFill>
                            <a:srgbClr val="000000"/>
                          </a:solidFill>
                          <a:latin typeface="Arial Narrow"/>
                          <a:ea typeface="Times New Roman"/>
                          <a:cs typeface="+mn-cs"/>
                        </a:rPr>
                        <a:t>Programa de e</a:t>
                      </a:r>
                      <a:r>
                        <a:rPr lang="es-ES" sz="1200" dirty="0" smtClean="0">
                          <a:latin typeface="Arial Narrow"/>
                          <a:ea typeface="Times New Roman"/>
                          <a:cs typeface="Arial"/>
                        </a:rPr>
                        <a:t>nfermedades </a:t>
                      </a:r>
                      <a:r>
                        <a:rPr lang="es-ES" sz="1200" dirty="0">
                          <a:latin typeface="Arial Narrow"/>
                          <a:ea typeface="Times New Roman"/>
                          <a:cs typeface="Arial"/>
                        </a:rPr>
                        <a:t>no transmisibles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PE" sz="1200" dirty="0">
                          <a:solidFill>
                            <a:srgbClr val="000000"/>
                          </a:solidFill>
                          <a:latin typeface="Arial Narrow"/>
                          <a:ea typeface="Times New Roman"/>
                        </a:rPr>
                        <a:t>Nacional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ES" sz="1200" dirty="0">
                          <a:solidFill>
                            <a:srgbClr val="000000"/>
                          </a:solidFill>
                          <a:latin typeface="Arial Narrow"/>
                          <a:ea typeface="Times New Roman"/>
                          <a:cs typeface="Arial"/>
                        </a:rPr>
                        <a:t>Reducir la morbilidad y el riesgo de mortalidad por enfermedades no transmisibles (cardiacas y diabetes, principalmente) en la población</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ES" sz="1200" dirty="0" smtClean="0">
                          <a:solidFill>
                            <a:srgbClr val="000000"/>
                          </a:solidFill>
                          <a:latin typeface="Arial Narrow"/>
                          <a:ea typeface="Times New Roman"/>
                          <a:cs typeface="Arial"/>
                        </a:rPr>
                        <a:t>1</a:t>
                      </a:r>
                      <a:r>
                        <a:rPr lang="es-ES" sz="1200" baseline="0" dirty="0" smtClean="0">
                          <a:solidFill>
                            <a:srgbClr val="000000"/>
                          </a:solidFill>
                          <a:latin typeface="Arial Narrow"/>
                          <a:ea typeface="Times New Roman"/>
                          <a:cs typeface="Arial"/>
                        </a:rPr>
                        <a:t> 5</a:t>
                      </a:r>
                      <a:r>
                        <a:rPr lang="es-ES" sz="1200" dirty="0" smtClean="0">
                          <a:solidFill>
                            <a:srgbClr val="000000"/>
                          </a:solidFill>
                          <a:latin typeface="Arial Narrow"/>
                          <a:ea typeface="Times New Roman"/>
                          <a:cs typeface="Arial"/>
                        </a:rPr>
                        <a:t>00</a:t>
                      </a:r>
                      <a:r>
                        <a:rPr lang="es-PE" sz="1200" dirty="0" smtClean="0">
                          <a:solidFill>
                            <a:srgbClr val="000000"/>
                          </a:solidFill>
                          <a:latin typeface="Arial Narrow"/>
                          <a:ea typeface="Times New Roman"/>
                        </a:rPr>
                        <a:t> </a:t>
                      </a:r>
                      <a:r>
                        <a:rPr lang="es-PE" sz="1200" dirty="0">
                          <a:solidFill>
                            <a:srgbClr val="000000"/>
                          </a:solidFill>
                          <a:latin typeface="Arial Narrow"/>
                          <a:ea typeface="Times New Roman"/>
                        </a:rPr>
                        <a:t>millones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100" dirty="0" smtClean="0">
                          <a:solidFill>
                            <a:srgbClr val="000000"/>
                          </a:solidFill>
                          <a:latin typeface="Arial Narrow"/>
                          <a:ea typeface="Times New Roman"/>
                        </a:rPr>
                        <a:t>MINSA- Gob.Reg.</a:t>
                      </a:r>
                      <a:r>
                        <a:rPr lang="es-PE" sz="1100" baseline="0" dirty="0" smtClean="0">
                          <a:solidFill>
                            <a:srgbClr val="000000"/>
                          </a:solidFill>
                          <a:latin typeface="Arial Narrow"/>
                          <a:ea typeface="Times New Roman"/>
                        </a:rPr>
                        <a:t> </a:t>
                      </a:r>
                      <a:r>
                        <a:rPr lang="es-PE" sz="1100" dirty="0" smtClean="0">
                          <a:solidFill>
                            <a:srgbClr val="000000"/>
                          </a:solidFill>
                          <a:latin typeface="Arial Narrow"/>
                          <a:ea typeface="Times New Roman"/>
                        </a:rPr>
                        <a:t>Gob. Loc.</a:t>
                      </a:r>
                      <a:endParaRPr lang="es-ES" sz="11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371651">
                <a:tc>
                  <a:txBody>
                    <a:bodyPr/>
                    <a:lstStyle/>
                    <a:p>
                      <a:pPr>
                        <a:spcAft>
                          <a:spcPts val="0"/>
                        </a:spcAft>
                      </a:pPr>
                      <a:r>
                        <a:rPr lang="es-ES" sz="1200" dirty="0" smtClean="0">
                          <a:solidFill>
                            <a:srgbClr val="000000"/>
                          </a:solidFill>
                          <a:latin typeface="Arial Narrow"/>
                          <a:ea typeface="Times New Roman"/>
                          <a:cs typeface="+mn-cs"/>
                        </a:rPr>
                        <a:t>Programa de prevención y control de la t</a:t>
                      </a:r>
                      <a:r>
                        <a:rPr lang="es-ES" sz="1200" dirty="0" smtClean="0">
                          <a:latin typeface="Arial Narrow"/>
                          <a:ea typeface="Times New Roman"/>
                          <a:cs typeface="Arial"/>
                        </a:rPr>
                        <a:t>uberculosis </a:t>
                      </a:r>
                      <a:r>
                        <a:rPr lang="es-ES" sz="1200" dirty="0">
                          <a:latin typeface="Arial Narrow"/>
                          <a:ea typeface="Times New Roman"/>
                          <a:cs typeface="Arial"/>
                        </a:rPr>
                        <a:t>y </a:t>
                      </a:r>
                      <a:r>
                        <a:rPr lang="es-ES" sz="1200" dirty="0" smtClean="0">
                          <a:latin typeface="Arial Narrow"/>
                          <a:ea typeface="Times New Roman"/>
                          <a:cs typeface="Arial"/>
                        </a:rPr>
                        <a:t>el VIH-SIDA</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200" dirty="0">
                          <a:solidFill>
                            <a:srgbClr val="000000"/>
                          </a:solidFill>
                          <a:latin typeface="Arial Narrow"/>
                          <a:ea typeface="Times New Roman"/>
                        </a:rPr>
                        <a:t>Nacional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spcAft>
                          <a:spcPts val="0"/>
                        </a:spcAft>
                      </a:pPr>
                      <a:r>
                        <a:rPr lang="es-ES" sz="1200" dirty="0">
                          <a:solidFill>
                            <a:srgbClr val="000000"/>
                          </a:solidFill>
                          <a:latin typeface="Arial Narrow"/>
                          <a:ea typeface="Times New Roman"/>
                          <a:cs typeface="Arial"/>
                        </a:rPr>
                        <a:t>Reducir el riesgo de transmisión de la tuberculosis y VIH en la población</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ES" sz="1200" dirty="0">
                          <a:solidFill>
                            <a:srgbClr val="000000"/>
                          </a:solidFill>
                          <a:latin typeface="Arial Narrow"/>
                          <a:ea typeface="Times New Roman"/>
                          <a:cs typeface="Arial"/>
                        </a:rPr>
                        <a:t>3</a:t>
                      </a:r>
                      <a:r>
                        <a:rPr lang="es-ES" sz="1200" dirty="0" smtClean="0">
                          <a:solidFill>
                            <a:srgbClr val="000000"/>
                          </a:solidFill>
                          <a:latin typeface="Arial Narrow"/>
                          <a:ea typeface="Times New Roman"/>
                          <a:cs typeface="Arial"/>
                        </a:rPr>
                        <a:t> 000</a:t>
                      </a:r>
                      <a:r>
                        <a:rPr lang="es-PE" sz="1200" dirty="0" smtClean="0">
                          <a:solidFill>
                            <a:srgbClr val="000000"/>
                          </a:solidFill>
                          <a:latin typeface="Arial Narrow"/>
                          <a:ea typeface="Times New Roman"/>
                        </a:rPr>
                        <a:t> </a:t>
                      </a:r>
                      <a:r>
                        <a:rPr lang="es-PE" sz="1200" dirty="0">
                          <a:solidFill>
                            <a:srgbClr val="000000"/>
                          </a:solidFill>
                          <a:latin typeface="Arial Narrow"/>
                          <a:ea typeface="Times New Roman"/>
                        </a:rPr>
                        <a:t>millones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100" dirty="0" smtClean="0">
                          <a:solidFill>
                            <a:srgbClr val="000000"/>
                          </a:solidFill>
                          <a:latin typeface="Arial Narrow"/>
                          <a:ea typeface="Times New Roman"/>
                        </a:rPr>
                        <a:t>MINSA- Gob.Reg.</a:t>
                      </a:r>
                      <a:r>
                        <a:rPr lang="es-PE" sz="1100" baseline="0" dirty="0" smtClean="0">
                          <a:solidFill>
                            <a:srgbClr val="000000"/>
                          </a:solidFill>
                          <a:latin typeface="Arial Narrow"/>
                          <a:ea typeface="Times New Roman"/>
                        </a:rPr>
                        <a:t> </a:t>
                      </a:r>
                      <a:r>
                        <a:rPr lang="es-PE" sz="1100" dirty="0" smtClean="0">
                          <a:solidFill>
                            <a:srgbClr val="000000"/>
                          </a:solidFill>
                          <a:latin typeface="Arial Narrow"/>
                          <a:ea typeface="Times New Roman"/>
                        </a:rPr>
                        <a:t>Gob. Loc., APCI</a:t>
                      </a:r>
                      <a:endParaRPr lang="es-ES" sz="11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28209">
                <a:tc>
                  <a:txBody>
                    <a:bodyPr/>
                    <a:lstStyle/>
                    <a:p>
                      <a:pPr>
                        <a:spcAft>
                          <a:spcPts val="0"/>
                        </a:spcAft>
                      </a:pPr>
                      <a:r>
                        <a:rPr lang="es-ES" sz="1200" dirty="0" smtClean="0">
                          <a:solidFill>
                            <a:srgbClr val="000000"/>
                          </a:solidFill>
                          <a:latin typeface="Arial Narrow"/>
                          <a:ea typeface="Times New Roman"/>
                          <a:cs typeface="+mn-cs"/>
                        </a:rPr>
                        <a:t>Programa de e</a:t>
                      </a:r>
                      <a:r>
                        <a:rPr lang="es-ES" sz="1200" dirty="0" smtClean="0">
                          <a:latin typeface="Arial Narrow"/>
                          <a:ea typeface="Times New Roman"/>
                          <a:cs typeface="Arial"/>
                        </a:rPr>
                        <a:t>nfermedades </a:t>
                      </a:r>
                      <a:r>
                        <a:rPr lang="es-ES" sz="1200" dirty="0">
                          <a:latin typeface="Arial Narrow"/>
                          <a:ea typeface="Times New Roman"/>
                          <a:cs typeface="Arial"/>
                        </a:rPr>
                        <a:t>m</a:t>
                      </a:r>
                      <a:r>
                        <a:rPr lang="es-ES" sz="1200" dirty="0" smtClean="0">
                          <a:latin typeface="Arial Narrow"/>
                          <a:ea typeface="Times New Roman"/>
                          <a:cs typeface="Arial"/>
                        </a:rPr>
                        <a:t>etaxénicas </a:t>
                      </a:r>
                      <a:r>
                        <a:rPr lang="es-ES" sz="1200" dirty="0">
                          <a:latin typeface="Arial Narrow"/>
                          <a:ea typeface="Times New Roman"/>
                          <a:cs typeface="Arial"/>
                        </a:rPr>
                        <a:t>y </a:t>
                      </a:r>
                      <a:r>
                        <a:rPr lang="es-ES" sz="1200" dirty="0" smtClean="0">
                          <a:latin typeface="Arial Narrow"/>
                          <a:ea typeface="Times New Roman"/>
                          <a:cs typeface="Arial"/>
                        </a:rPr>
                        <a:t>zoonosis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PE" sz="1200" dirty="0">
                          <a:solidFill>
                            <a:srgbClr val="000000"/>
                          </a:solidFill>
                          <a:latin typeface="Arial Narrow"/>
                          <a:ea typeface="Times New Roman"/>
                        </a:rPr>
                        <a:t>Nacional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ES" sz="1200" dirty="0">
                          <a:solidFill>
                            <a:srgbClr val="000000"/>
                          </a:solidFill>
                          <a:latin typeface="Arial Narrow"/>
                          <a:ea typeface="Times New Roman"/>
                          <a:cs typeface="Arial"/>
                        </a:rPr>
                        <a:t>Reducir la morbilidad y el riesgo de mortalidad por enfermedades metaxénicas y zoonosis (malaria, dengue, mal de Chagas, entre otras) en la población</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ES" sz="1200" dirty="0">
                          <a:solidFill>
                            <a:srgbClr val="000000"/>
                          </a:solidFill>
                          <a:latin typeface="Arial Narrow"/>
                          <a:ea typeface="Times New Roman"/>
                          <a:cs typeface="Arial"/>
                        </a:rPr>
                        <a:t>2</a:t>
                      </a:r>
                      <a:r>
                        <a:rPr lang="es-ES" sz="1200" dirty="0" smtClean="0">
                          <a:solidFill>
                            <a:srgbClr val="000000"/>
                          </a:solidFill>
                          <a:latin typeface="Arial Narrow"/>
                          <a:ea typeface="Times New Roman"/>
                          <a:cs typeface="Arial"/>
                        </a:rPr>
                        <a:t> </a:t>
                      </a:r>
                      <a:r>
                        <a:rPr lang="es-ES" sz="1200" dirty="0">
                          <a:solidFill>
                            <a:srgbClr val="000000"/>
                          </a:solidFill>
                          <a:latin typeface="Arial Narrow"/>
                          <a:ea typeface="Times New Roman"/>
                          <a:cs typeface="Arial"/>
                        </a:rPr>
                        <a:t>000 </a:t>
                      </a:r>
                      <a:r>
                        <a:rPr lang="es-PE" sz="1200" dirty="0">
                          <a:solidFill>
                            <a:srgbClr val="000000"/>
                          </a:solidFill>
                          <a:latin typeface="Arial Narrow"/>
                          <a:ea typeface="Times New Roman"/>
                        </a:rPr>
                        <a:t>millones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100" dirty="0" smtClean="0">
                          <a:solidFill>
                            <a:srgbClr val="000000"/>
                          </a:solidFill>
                          <a:latin typeface="Arial Narrow"/>
                          <a:ea typeface="Times New Roman"/>
                        </a:rPr>
                        <a:t>MINSA- Gob.Reg.</a:t>
                      </a:r>
                      <a:r>
                        <a:rPr lang="es-PE" sz="1100" baseline="0" dirty="0" smtClean="0">
                          <a:solidFill>
                            <a:srgbClr val="000000"/>
                          </a:solidFill>
                          <a:latin typeface="Arial Narrow"/>
                          <a:ea typeface="Times New Roman"/>
                        </a:rPr>
                        <a:t> </a:t>
                      </a:r>
                      <a:r>
                        <a:rPr lang="es-PE" sz="1100" dirty="0" smtClean="0">
                          <a:solidFill>
                            <a:srgbClr val="000000"/>
                          </a:solidFill>
                          <a:latin typeface="Arial Narrow"/>
                          <a:ea typeface="Times New Roman"/>
                        </a:rPr>
                        <a:t>Gob. Loc., APCI</a:t>
                      </a:r>
                      <a:endParaRPr lang="es-ES" sz="11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371651">
                <a:tc>
                  <a:txBody>
                    <a:bodyPr/>
                    <a:lstStyle/>
                    <a:p>
                      <a:pPr>
                        <a:spcAft>
                          <a:spcPts val="0"/>
                        </a:spcAft>
                      </a:pPr>
                      <a:r>
                        <a:rPr lang="es-ES" sz="1200" dirty="0" smtClean="0">
                          <a:solidFill>
                            <a:srgbClr val="000000"/>
                          </a:solidFill>
                          <a:latin typeface="Arial Narrow"/>
                          <a:ea typeface="Times New Roman"/>
                          <a:cs typeface="+mn-cs"/>
                        </a:rPr>
                        <a:t>Programa de p</a:t>
                      </a:r>
                      <a:r>
                        <a:rPr lang="es-ES" sz="1200" dirty="0" smtClean="0">
                          <a:latin typeface="Arial Narrow"/>
                          <a:ea typeface="Times New Roman"/>
                          <a:cs typeface="Arial"/>
                        </a:rPr>
                        <a:t>revención </a:t>
                      </a:r>
                      <a:r>
                        <a:rPr lang="es-ES" sz="1200" dirty="0">
                          <a:latin typeface="Arial Narrow"/>
                          <a:ea typeface="Times New Roman"/>
                          <a:cs typeface="Arial"/>
                        </a:rPr>
                        <a:t>y </a:t>
                      </a:r>
                      <a:r>
                        <a:rPr lang="es-ES" sz="1200" dirty="0" smtClean="0">
                          <a:latin typeface="Arial Narrow"/>
                          <a:ea typeface="Times New Roman"/>
                          <a:cs typeface="Arial"/>
                        </a:rPr>
                        <a:t>control </a:t>
                      </a:r>
                      <a:r>
                        <a:rPr lang="es-ES" sz="1200" dirty="0">
                          <a:latin typeface="Arial Narrow"/>
                          <a:ea typeface="Times New Roman"/>
                          <a:cs typeface="Arial"/>
                        </a:rPr>
                        <a:t>del </a:t>
                      </a:r>
                      <a:r>
                        <a:rPr lang="es-ES" sz="1200" dirty="0" smtClean="0">
                          <a:latin typeface="Arial Narrow"/>
                          <a:ea typeface="Times New Roman"/>
                          <a:cs typeface="Arial"/>
                        </a:rPr>
                        <a:t>cáncer</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200" dirty="0">
                          <a:solidFill>
                            <a:srgbClr val="000000"/>
                          </a:solidFill>
                          <a:latin typeface="Arial Narrow"/>
                          <a:ea typeface="Times New Roman"/>
                        </a:rPr>
                        <a:t>Nacional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spcAft>
                          <a:spcPts val="0"/>
                        </a:spcAft>
                      </a:pPr>
                      <a:r>
                        <a:rPr lang="es-ES" sz="1200" dirty="0">
                          <a:solidFill>
                            <a:srgbClr val="000000"/>
                          </a:solidFill>
                          <a:latin typeface="Arial Narrow"/>
                          <a:ea typeface="Times New Roman"/>
                          <a:cs typeface="Arial"/>
                        </a:rPr>
                        <a:t>Reducir la ocurrencia de cáncer (en las variedades de cérvix, mama, gástrico y pulmonar)</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ES" sz="1200" dirty="0">
                          <a:solidFill>
                            <a:srgbClr val="000000"/>
                          </a:solidFill>
                          <a:latin typeface="Arial Narrow"/>
                          <a:ea typeface="Times New Roman"/>
                          <a:cs typeface="Arial"/>
                        </a:rPr>
                        <a:t>4</a:t>
                      </a:r>
                      <a:r>
                        <a:rPr lang="es-ES" sz="1200" dirty="0" smtClean="0">
                          <a:solidFill>
                            <a:srgbClr val="000000"/>
                          </a:solidFill>
                          <a:latin typeface="Arial Narrow"/>
                          <a:ea typeface="Times New Roman"/>
                          <a:cs typeface="Arial"/>
                        </a:rPr>
                        <a:t>00</a:t>
                      </a:r>
                      <a:r>
                        <a:rPr lang="es-PE" sz="1200" dirty="0" smtClean="0">
                          <a:solidFill>
                            <a:srgbClr val="000000"/>
                          </a:solidFill>
                          <a:latin typeface="Arial Narrow"/>
                          <a:ea typeface="Times New Roman"/>
                        </a:rPr>
                        <a:t> </a:t>
                      </a:r>
                      <a:r>
                        <a:rPr lang="es-PE" sz="1200" dirty="0">
                          <a:solidFill>
                            <a:srgbClr val="000000"/>
                          </a:solidFill>
                          <a:latin typeface="Arial Narrow"/>
                          <a:ea typeface="Times New Roman"/>
                        </a:rPr>
                        <a:t>millones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100" dirty="0" smtClean="0">
                          <a:solidFill>
                            <a:srgbClr val="000000"/>
                          </a:solidFill>
                          <a:latin typeface="Arial Narrow"/>
                          <a:ea typeface="Times New Roman"/>
                        </a:rPr>
                        <a:t>MINSA- Gob.Reg.</a:t>
                      </a:r>
                      <a:r>
                        <a:rPr lang="es-PE" sz="1100" baseline="0" dirty="0" smtClean="0">
                          <a:solidFill>
                            <a:srgbClr val="000000"/>
                          </a:solidFill>
                          <a:latin typeface="Arial Narrow"/>
                          <a:ea typeface="Times New Roman"/>
                        </a:rPr>
                        <a:t> </a:t>
                      </a:r>
                      <a:r>
                        <a:rPr lang="es-PE" sz="1100" dirty="0" smtClean="0">
                          <a:solidFill>
                            <a:srgbClr val="000000"/>
                          </a:solidFill>
                          <a:latin typeface="Arial Narrow"/>
                          <a:ea typeface="Times New Roman"/>
                        </a:rPr>
                        <a:t>Gob. Loc., APCI</a:t>
                      </a:r>
                      <a:endParaRPr lang="es-ES" sz="11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300777">
                <a:tc>
                  <a:txBody>
                    <a:bodyPr/>
                    <a:lstStyle/>
                    <a:p>
                      <a:pPr>
                        <a:spcAft>
                          <a:spcPts val="0"/>
                        </a:spcAft>
                      </a:pPr>
                      <a:r>
                        <a:rPr lang="es-ES" sz="1200" dirty="0">
                          <a:solidFill>
                            <a:srgbClr val="000000"/>
                          </a:solidFill>
                          <a:latin typeface="Arial Narrow"/>
                          <a:ea typeface="Times New Roman"/>
                          <a:cs typeface="Arial"/>
                        </a:rPr>
                        <a:t>Programa de reforma </a:t>
                      </a:r>
                      <a:br>
                        <a:rPr lang="es-ES" sz="1200" dirty="0">
                          <a:solidFill>
                            <a:srgbClr val="000000"/>
                          </a:solidFill>
                          <a:latin typeface="Arial Narrow"/>
                          <a:ea typeface="Times New Roman"/>
                          <a:cs typeface="Arial"/>
                        </a:rPr>
                      </a:br>
                      <a:r>
                        <a:rPr lang="es-ES" sz="1200" dirty="0">
                          <a:solidFill>
                            <a:srgbClr val="000000"/>
                          </a:solidFill>
                          <a:latin typeface="Arial Narrow"/>
                          <a:ea typeface="Times New Roman"/>
                          <a:cs typeface="Arial"/>
                        </a:rPr>
                        <a:t>y mejoramiento de </a:t>
                      </a:r>
                      <a:br>
                        <a:rPr lang="es-ES" sz="1200" dirty="0">
                          <a:solidFill>
                            <a:srgbClr val="000000"/>
                          </a:solidFill>
                          <a:latin typeface="Arial Narrow"/>
                          <a:ea typeface="Times New Roman"/>
                          <a:cs typeface="Arial"/>
                        </a:rPr>
                      </a:br>
                      <a:r>
                        <a:rPr lang="es-ES" sz="1200" dirty="0">
                          <a:solidFill>
                            <a:srgbClr val="000000"/>
                          </a:solidFill>
                          <a:latin typeface="Arial Narrow"/>
                          <a:ea typeface="Times New Roman"/>
                          <a:cs typeface="Arial"/>
                        </a:rPr>
                        <a:t>infraestructura del sector salud</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PE" sz="1200" dirty="0">
                          <a:solidFill>
                            <a:srgbClr val="000000"/>
                          </a:solidFill>
                          <a:latin typeface="Arial Narrow"/>
                          <a:ea typeface="Times New Roman"/>
                        </a:rPr>
                        <a:t>Nacional</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ES" sz="1200" dirty="0">
                          <a:solidFill>
                            <a:srgbClr val="000000"/>
                          </a:solidFill>
                          <a:latin typeface="Arial Narrow"/>
                          <a:ea typeface="Times New Roman"/>
                          <a:cs typeface="Arial"/>
                        </a:rPr>
                        <a:t>Incluye: (i) Incremento en el uso de  servicios de salud materno infantil y reducción de la morbilidad infantil en zonas rurales; (ii) Programa de mantenimiento y reposición de equipamiento de los establecimientos de salud; (iii) Programa de construcción, equipamiento y fortalecimiento de la capacidad resolutiva de hospitales;  (iv) Programa de mejoramiento de la  atención de las personas con discapacidad de alta complejidad en el Instituto Nacional de Rehabilitación; (v)</a:t>
                      </a:r>
                      <a:r>
                        <a:rPr lang="es-ES" sz="1200" u="sng" dirty="0">
                          <a:solidFill>
                            <a:srgbClr val="000000"/>
                          </a:solidFill>
                          <a:latin typeface="Arial Narrow"/>
                          <a:ea typeface="Times New Roman"/>
                          <a:cs typeface="Arial"/>
                        </a:rPr>
                        <a:t> Programa de atención de urgencias con sistema móvil (SAMU) conectadas a </a:t>
                      </a:r>
                      <a:r>
                        <a:rPr lang="es-ES" sz="1200" u="sng" dirty="0" smtClean="0">
                          <a:solidFill>
                            <a:srgbClr val="000000"/>
                          </a:solidFill>
                          <a:latin typeface="Arial Narrow"/>
                          <a:ea typeface="Times New Roman"/>
                          <a:cs typeface="Arial"/>
                        </a:rPr>
                        <a:t>internet </a:t>
                      </a:r>
                      <a:r>
                        <a:rPr lang="es-ES" sz="1200" u="sng" dirty="0">
                          <a:solidFill>
                            <a:srgbClr val="000000"/>
                          </a:solidFill>
                          <a:latin typeface="Arial Narrow"/>
                          <a:ea typeface="Times New Roman"/>
                          <a:cs typeface="Arial"/>
                        </a:rPr>
                        <a:t>para atender por médicos especializados enfatizando las zonas rurales</a:t>
                      </a:r>
                      <a:endParaRPr lang="es-ES" sz="1200" u="sng"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ES" sz="1200" dirty="0">
                          <a:solidFill>
                            <a:srgbClr val="000000"/>
                          </a:solidFill>
                          <a:latin typeface="Arial Narrow"/>
                          <a:ea typeface="Times New Roman"/>
                          <a:cs typeface="Arial"/>
                        </a:rPr>
                        <a:t>7</a:t>
                      </a:r>
                      <a:r>
                        <a:rPr lang="es-ES" sz="1200" dirty="0" smtClean="0">
                          <a:solidFill>
                            <a:srgbClr val="000000"/>
                          </a:solidFill>
                          <a:latin typeface="Arial Narrow"/>
                          <a:ea typeface="Times New Roman"/>
                          <a:cs typeface="Arial"/>
                        </a:rPr>
                        <a:t> 000</a:t>
                      </a:r>
                      <a:r>
                        <a:rPr lang="es-PE" sz="1200" dirty="0" smtClean="0">
                          <a:solidFill>
                            <a:srgbClr val="000000"/>
                          </a:solidFill>
                          <a:latin typeface="Arial Narrow"/>
                          <a:ea typeface="Times New Roman"/>
                        </a:rPr>
                        <a:t> </a:t>
                      </a:r>
                      <a:r>
                        <a:rPr lang="es-PE" sz="1200" dirty="0">
                          <a:solidFill>
                            <a:srgbClr val="000000"/>
                          </a:solidFill>
                          <a:latin typeface="Arial Narrow"/>
                          <a:ea typeface="Times New Roman"/>
                        </a:rPr>
                        <a:t>millones</a:t>
                      </a:r>
                      <a:endParaRPr lang="es-ES" sz="12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100" dirty="0" smtClean="0">
                          <a:solidFill>
                            <a:srgbClr val="000000"/>
                          </a:solidFill>
                          <a:latin typeface="Arial Narrow"/>
                          <a:ea typeface="Times New Roman"/>
                        </a:rPr>
                        <a:t>MINSA- Gob.Reg.</a:t>
                      </a:r>
                      <a:r>
                        <a:rPr lang="es-PE" sz="1100" baseline="0" dirty="0" smtClean="0">
                          <a:solidFill>
                            <a:srgbClr val="000000"/>
                          </a:solidFill>
                          <a:latin typeface="Arial Narrow"/>
                          <a:ea typeface="Times New Roman"/>
                        </a:rPr>
                        <a:t> </a:t>
                      </a:r>
                      <a:r>
                        <a:rPr lang="es-PE" sz="1100" dirty="0" smtClean="0">
                          <a:solidFill>
                            <a:srgbClr val="000000"/>
                          </a:solidFill>
                          <a:latin typeface="Arial Narrow"/>
                          <a:ea typeface="Times New Roman"/>
                        </a:rPr>
                        <a:t>Gob. Loc., APCI</a:t>
                      </a:r>
                      <a:endParaRPr lang="es-ES" sz="1100" dirty="0">
                        <a:latin typeface="Times New Roman"/>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330920"/>
            <a:ext cx="7776864" cy="646331"/>
          </a:xfrm>
          <a:prstGeom prst="rect">
            <a:avLst/>
          </a:prstGeom>
        </p:spPr>
        <p:txBody>
          <a:bodyPr wrap="square">
            <a:spAutoFit/>
          </a:bodyPr>
          <a:lstStyle/>
          <a:p>
            <a:pPr algn="ctr"/>
            <a:r>
              <a:rPr lang="es-ES" b="1" u="sng" dirty="0" smtClean="0"/>
              <a:t>Objetivo específico 1.4:</a:t>
            </a:r>
            <a:r>
              <a:rPr lang="es-ES" b="1" dirty="0" smtClean="0"/>
              <a:t> </a:t>
            </a:r>
            <a:r>
              <a:rPr lang="es-ES_tradnl" i="1" dirty="0" smtClean="0"/>
              <a:t>Seguridad alimentaria con énfasis en la nutrición adecuada de  los infantes y las madres gestantes</a:t>
            </a:r>
            <a:endParaRPr lang="es-ES" dirty="0"/>
          </a:p>
        </p:txBody>
      </p:sp>
      <p:sp>
        <p:nvSpPr>
          <p:cNvPr id="3" name="4 Rectángulo"/>
          <p:cNvSpPr>
            <a:spLocks noChangeArrowheads="1"/>
          </p:cNvSpPr>
          <p:nvPr/>
        </p:nvSpPr>
        <p:spPr bwMode="auto">
          <a:xfrm>
            <a:off x="611560" y="2132856"/>
            <a:ext cx="1428750" cy="369888"/>
          </a:xfrm>
          <a:prstGeom prst="rect">
            <a:avLst/>
          </a:prstGeom>
          <a:noFill/>
          <a:ln w="9525">
            <a:noFill/>
            <a:miter lim="800000"/>
            <a:headEnd/>
            <a:tailEnd/>
          </a:ln>
        </p:spPr>
        <p:txBody>
          <a:bodyPr>
            <a:spAutoFit/>
          </a:bodyPr>
          <a:lstStyle/>
          <a:p>
            <a:r>
              <a:rPr lang="es-ES" b="1"/>
              <a:t>Resultados</a:t>
            </a:r>
            <a:endParaRPr lang="es-PE"/>
          </a:p>
        </p:txBody>
      </p:sp>
      <p:graphicFrame>
        <p:nvGraphicFramePr>
          <p:cNvPr id="4" name="3 Tabla"/>
          <p:cNvGraphicFramePr>
            <a:graphicFrameLocks noGrp="1"/>
          </p:cNvGraphicFramePr>
          <p:nvPr/>
        </p:nvGraphicFramePr>
        <p:xfrm>
          <a:off x="107504" y="2636912"/>
          <a:ext cx="8928992" cy="1994912"/>
        </p:xfrm>
        <a:graphic>
          <a:graphicData uri="http://schemas.openxmlformats.org/drawingml/2006/table">
            <a:tbl>
              <a:tblPr/>
              <a:tblGrid>
                <a:gridCol w="3293480"/>
                <a:gridCol w="5635512"/>
              </a:tblGrid>
              <a:tr h="288032">
                <a:tc>
                  <a:txBody>
                    <a:bodyPr/>
                    <a:lstStyle/>
                    <a:p>
                      <a:pPr algn="ctr">
                        <a:spcAft>
                          <a:spcPts val="0"/>
                        </a:spcAft>
                      </a:pPr>
                      <a:r>
                        <a:rPr lang="es-ES" sz="1600" b="1" dirty="0">
                          <a:solidFill>
                            <a:srgbClr val="FFFFFF"/>
                          </a:solidFill>
                          <a:latin typeface="Arial"/>
                          <a:ea typeface="Times New Roman"/>
                        </a:rPr>
                        <a:t>Resultado Final</a:t>
                      </a:r>
                      <a:endParaRPr lang="es-ES" sz="1600" dirty="0">
                        <a:latin typeface="Times New Roman"/>
                        <a:ea typeface="Times New Roman"/>
                      </a:endParaRPr>
                    </a:p>
                  </a:txBody>
                  <a:tcPr marL="57914" marR="57914"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algn="ctr">
                        <a:spcAft>
                          <a:spcPts val="0"/>
                        </a:spcAft>
                      </a:pPr>
                      <a:r>
                        <a:rPr lang="es-ES" sz="1600" b="1" dirty="0">
                          <a:solidFill>
                            <a:srgbClr val="FFFFFF"/>
                          </a:solidFill>
                          <a:latin typeface="Arial"/>
                          <a:ea typeface="Times New Roman"/>
                        </a:rPr>
                        <a:t>Resultados Específicos</a:t>
                      </a:r>
                      <a:endParaRPr lang="es-ES" sz="1600" dirty="0">
                        <a:latin typeface="Times New Roman"/>
                        <a:ea typeface="Times New Roman"/>
                      </a:endParaRPr>
                    </a:p>
                  </a:txBody>
                  <a:tcPr marL="57914" marR="57914"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288032">
                <a:tc rowSpan="3">
                  <a:txBody>
                    <a:bodyPr/>
                    <a:lstStyle/>
                    <a:p>
                      <a:pPr marL="0" indent="0" algn="ctr">
                        <a:spcAft>
                          <a:spcPts val="0"/>
                        </a:spcAft>
                      </a:pPr>
                      <a:r>
                        <a:rPr lang="es-ES" sz="1600" b="1" dirty="0" smtClean="0">
                          <a:latin typeface="Arial"/>
                          <a:ea typeface="Times New Roman"/>
                        </a:rPr>
                        <a:t>Reducción </a:t>
                      </a:r>
                      <a:r>
                        <a:rPr lang="es-ES" sz="1600" b="1" dirty="0">
                          <a:latin typeface="Arial"/>
                          <a:ea typeface="Times New Roman"/>
                        </a:rPr>
                        <a:t>de la desnutrición crónica</a:t>
                      </a:r>
                      <a:endParaRPr lang="es-ES" sz="1600" dirty="0">
                        <a:latin typeface="Times New Roman"/>
                        <a:ea typeface="Times New Roman"/>
                      </a:endParaRPr>
                    </a:p>
                  </a:txBody>
                  <a:tcPr marL="60960" marR="6096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61950" indent="-361950">
                        <a:spcAft>
                          <a:spcPts val="0"/>
                        </a:spcAft>
                      </a:pPr>
                      <a:r>
                        <a:rPr lang="es-ES" sz="1600" dirty="0" smtClean="0">
                          <a:latin typeface="Arial"/>
                          <a:ea typeface="Times New Roman"/>
                        </a:rPr>
                        <a:t>Reducción </a:t>
                      </a:r>
                      <a:r>
                        <a:rPr lang="es-ES" sz="1600" dirty="0">
                          <a:latin typeface="Arial"/>
                          <a:ea typeface="Times New Roman"/>
                        </a:rPr>
                        <a:t>de la morbilidad de EDAs, IRAs, anemias y otras prevalentes en menores 5 años</a:t>
                      </a:r>
                      <a:endParaRPr lang="es-ES" sz="1600" dirty="0">
                        <a:latin typeface="Times New Roman"/>
                        <a:ea typeface="Times New Roman"/>
                      </a:endParaRPr>
                    </a:p>
                  </a:txBody>
                  <a:tcPr marL="60960" marR="609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0304">
                <a:tc vMerge="1">
                  <a:txBody>
                    <a:bodyPr/>
                    <a:lstStyle/>
                    <a:p>
                      <a:endParaRPr lang="es-ES"/>
                    </a:p>
                  </a:txBody>
                  <a:tcPr/>
                </a:tc>
                <a:tc>
                  <a:txBody>
                    <a:bodyPr/>
                    <a:lstStyle/>
                    <a:p>
                      <a:pPr marL="361950" indent="-361950">
                        <a:spcAft>
                          <a:spcPts val="0"/>
                        </a:spcAft>
                      </a:pPr>
                      <a:r>
                        <a:rPr lang="es-ES" sz="1600" dirty="0" smtClean="0">
                          <a:latin typeface="Arial"/>
                          <a:ea typeface="Times New Roman"/>
                        </a:rPr>
                        <a:t>Mejora </a:t>
                      </a:r>
                      <a:r>
                        <a:rPr lang="es-ES" sz="1600" dirty="0">
                          <a:latin typeface="Arial"/>
                          <a:ea typeface="Times New Roman"/>
                        </a:rPr>
                        <a:t>la alimentación en menores de 36 meses</a:t>
                      </a:r>
                      <a:endParaRPr lang="es-ES" sz="1600" dirty="0">
                        <a:latin typeface="Times New Roman"/>
                        <a:ea typeface="Times New Roman"/>
                      </a:endParaRPr>
                    </a:p>
                  </a:txBody>
                  <a:tcPr marL="60960" marR="609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49013">
                <a:tc vMerge="1">
                  <a:txBody>
                    <a:bodyPr/>
                    <a:lstStyle/>
                    <a:p>
                      <a:endParaRPr lang="es-ES"/>
                    </a:p>
                  </a:txBody>
                  <a:tcPr/>
                </a:tc>
                <a:tc>
                  <a:txBody>
                    <a:bodyPr/>
                    <a:lstStyle/>
                    <a:p>
                      <a:pPr>
                        <a:spcAft>
                          <a:spcPts val="0"/>
                        </a:spcAft>
                      </a:pPr>
                      <a:r>
                        <a:rPr lang="es-ES" sz="1600" dirty="0" smtClean="0">
                          <a:latin typeface="Arial"/>
                          <a:ea typeface="Times New Roman"/>
                        </a:rPr>
                        <a:t>Control </a:t>
                      </a:r>
                      <a:r>
                        <a:rPr lang="es-ES" sz="1600" dirty="0">
                          <a:latin typeface="Arial"/>
                          <a:ea typeface="Times New Roman"/>
                        </a:rPr>
                        <a:t>del bajo peso al nacer</a:t>
                      </a:r>
                      <a:endParaRPr lang="es-ES" sz="1600" dirty="0">
                        <a:latin typeface="Times New Roman"/>
                        <a:ea typeface="Times New Roman"/>
                      </a:endParaRPr>
                    </a:p>
                  </a:txBody>
                  <a:tcPr marL="60960" marR="609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77160">
                <a:tc rowSpan="3">
                  <a:txBody>
                    <a:bodyPr/>
                    <a:lstStyle/>
                    <a:p>
                      <a:pPr algn="ctr">
                        <a:spcAft>
                          <a:spcPts val="0"/>
                        </a:spcAft>
                      </a:pPr>
                      <a:r>
                        <a:rPr lang="es-ES" sz="1600" b="1" dirty="0" smtClean="0">
                          <a:latin typeface="Arial"/>
                          <a:ea typeface="Times New Roman"/>
                        </a:rPr>
                        <a:t>Seguridad </a:t>
                      </a:r>
                      <a:r>
                        <a:rPr lang="es-ES" sz="1600" b="1" dirty="0">
                          <a:latin typeface="Arial"/>
                          <a:ea typeface="Times New Roman"/>
                        </a:rPr>
                        <a:t>alimentaria garantizada</a:t>
                      </a:r>
                      <a:endParaRPr lang="es-ES" sz="1600" dirty="0">
                        <a:latin typeface="Times New Roman"/>
                        <a:ea typeface="Times New Roman"/>
                      </a:endParaRPr>
                    </a:p>
                  </a:txBody>
                  <a:tcPr marL="60960" marR="6096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53060" indent="-353060">
                        <a:spcAft>
                          <a:spcPts val="0"/>
                        </a:spcAft>
                      </a:pPr>
                      <a:r>
                        <a:rPr lang="es-ES" sz="1600" dirty="0" smtClean="0">
                          <a:latin typeface="Arial"/>
                          <a:ea typeface="Times New Roman"/>
                        </a:rPr>
                        <a:t>Abastecimiento </a:t>
                      </a:r>
                      <a:r>
                        <a:rPr lang="es-ES" sz="1600" dirty="0">
                          <a:latin typeface="Arial"/>
                          <a:ea typeface="Times New Roman"/>
                        </a:rPr>
                        <a:t>de alimentos en cantidad y calidad</a:t>
                      </a:r>
                      <a:endParaRPr lang="es-ES" sz="1600" dirty="0">
                        <a:latin typeface="Times New Roman"/>
                        <a:ea typeface="Times New Roman"/>
                      </a:endParaRPr>
                    </a:p>
                  </a:txBody>
                  <a:tcPr marL="60960" marR="609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49013">
                <a:tc vMerge="1">
                  <a:txBody>
                    <a:bodyPr/>
                    <a:lstStyle/>
                    <a:p>
                      <a:endParaRPr lang="es-ES"/>
                    </a:p>
                  </a:txBody>
                  <a:tcPr/>
                </a:tc>
                <a:tc>
                  <a:txBody>
                    <a:bodyPr/>
                    <a:lstStyle/>
                    <a:p>
                      <a:pPr>
                        <a:spcAft>
                          <a:spcPts val="0"/>
                        </a:spcAft>
                      </a:pPr>
                      <a:r>
                        <a:rPr lang="es-ES" sz="1600" dirty="0" smtClean="0">
                          <a:latin typeface="Arial"/>
                          <a:ea typeface="Times New Roman"/>
                        </a:rPr>
                        <a:t>Acceso </a:t>
                      </a:r>
                      <a:r>
                        <a:rPr lang="es-ES" sz="1600" dirty="0">
                          <a:latin typeface="Arial"/>
                          <a:ea typeface="Times New Roman"/>
                        </a:rPr>
                        <a:t>de alimentos a la familia</a:t>
                      </a:r>
                      <a:endParaRPr lang="es-ES" sz="1600" dirty="0">
                        <a:latin typeface="Times New Roman"/>
                        <a:ea typeface="Times New Roman"/>
                      </a:endParaRPr>
                    </a:p>
                  </a:txBody>
                  <a:tcPr marL="60960" marR="609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49013">
                <a:tc vMerge="1">
                  <a:txBody>
                    <a:bodyPr/>
                    <a:lstStyle/>
                    <a:p>
                      <a:endParaRPr lang="es-ES"/>
                    </a:p>
                  </a:txBody>
                  <a:tcPr/>
                </a:tc>
                <a:tc>
                  <a:txBody>
                    <a:bodyPr/>
                    <a:lstStyle/>
                    <a:p>
                      <a:pPr>
                        <a:spcAft>
                          <a:spcPts val="0"/>
                        </a:spcAft>
                      </a:pPr>
                      <a:r>
                        <a:rPr lang="es-ES" sz="1600" dirty="0" smtClean="0">
                          <a:latin typeface="Arial"/>
                          <a:ea typeface="Times New Roman"/>
                        </a:rPr>
                        <a:t>Cultura </a:t>
                      </a:r>
                      <a:r>
                        <a:rPr lang="es-ES" sz="1600" dirty="0">
                          <a:latin typeface="Arial"/>
                          <a:ea typeface="Times New Roman"/>
                        </a:rPr>
                        <a:t>alimentaria pertinente</a:t>
                      </a:r>
                      <a:endParaRPr lang="es-ES" sz="1600" dirty="0">
                        <a:latin typeface="Times New Roman"/>
                        <a:ea typeface="Times New Roman"/>
                      </a:endParaRPr>
                    </a:p>
                  </a:txBody>
                  <a:tcPr marL="60960" marR="6096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5" name="4 Rectángulo"/>
          <p:cNvSpPr>
            <a:spLocks noChangeArrowheads="1"/>
          </p:cNvSpPr>
          <p:nvPr/>
        </p:nvSpPr>
        <p:spPr bwMode="auto">
          <a:xfrm>
            <a:off x="539552" y="4797152"/>
            <a:ext cx="2403475" cy="369888"/>
          </a:xfrm>
          <a:prstGeom prst="rect">
            <a:avLst/>
          </a:prstGeom>
          <a:noFill/>
          <a:ln w="9525">
            <a:noFill/>
            <a:miter lim="800000"/>
            <a:headEnd/>
            <a:tailEnd/>
          </a:ln>
        </p:spPr>
        <p:txBody>
          <a:bodyPr wrap="none">
            <a:spAutoFit/>
          </a:bodyPr>
          <a:lstStyle/>
          <a:p>
            <a:r>
              <a:rPr lang="es-ES" b="1" dirty="0"/>
              <a:t>Indicadores y metas</a:t>
            </a:r>
            <a:endParaRPr lang="es-PE" dirty="0"/>
          </a:p>
        </p:txBody>
      </p:sp>
      <p:graphicFrame>
        <p:nvGraphicFramePr>
          <p:cNvPr id="6" name="5 Tabla"/>
          <p:cNvGraphicFramePr>
            <a:graphicFrameLocks noGrp="1"/>
          </p:cNvGraphicFramePr>
          <p:nvPr/>
        </p:nvGraphicFramePr>
        <p:xfrm>
          <a:off x="107950" y="5416550"/>
          <a:ext cx="8856537" cy="1202040"/>
        </p:xfrm>
        <a:graphic>
          <a:graphicData uri="http://schemas.openxmlformats.org/drawingml/2006/table">
            <a:tbl>
              <a:tblPr/>
              <a:tblGrid>
                <a:gridCol w="601828"/>
                <a:gridCol w="4510294"/>
                <a:gridCol w="1440160"/>
                <a:gridCol w="1152128"/>
                <a:gridCol w="1152127"/>
              </a:tblGrid>
              <a:tr h="471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cs typeface="Times New Roman" pitchFamily="18" charset="0"/>
                        </a:rPr>
                        <a:t>N°</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cs typeface="Times New Roman" pitchFamily="18" charset="0"/>
                        </a:rPr>
                        <a:t>Indicador</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cs typeface="Times New Roman" pitchFamily="18" charset="0"/>
                        </a:rPr>
                        <a:t>Línea de base</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cs typeface="Times New Roman" pitchFamily="18" charset="0"/>
                        </a:rPr>
                        <a:t>Meta 2016</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cs typeface="Times New Roman" pitchFamily="18" charset="0"/>
                        </a:rPr>
                        <a:t>Meta 2021</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r>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cs typeface="Times New Roman" pitchFamily="18" charset="0"/>
                        </a:rPr>
                        <a:t>11</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mn-lt"/>
                          <a:cs typeface="Times New Roman" pitchFamily="18" charset="0"/>
                        </a:rPr>
                        <a:t>Tasa de desnutrición crónica infantil</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0000"/>
                          </a:solidFill>
                          <a:effectLst/>
                          <a:latin typeface="+mn-lt"/>
                          <a:ea typeface="Calibri" pitchFamily="34" charset="0"/>
                          <a:cs typeface="Arial MT"/>
                        </a:rPr>
                        <a:t>(2009) 18,3%</a:t>
                      </a:r>
                      <a:endParaRPr kumimoji="0" lang="es-ES" sz="1600" b="0" i="0" u="none" strike="noStrike" cap="none" normalizeH="0" baseline="0" dirty="0" smtClean="0">
                        <a:ln>
                          <a:noFill/>
                        </a:ln>
                        <a:solidFill>
                          <a:srgbClr val="000000"/>
                        </a:solidFill>
                        <a:effectLst/>
                        <a:latin typeface="+mn-lt"/>
                        <a:ea typeface="Calibri" pitchFamily="34" charset="0"/>
                        <a:cs typeface="Arial MT"/>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mn-lt"/>
                          <a:ea typeface="Calibri" pitchFamily="34" charset="0"/>
                          <a:cs typeface="Arial MT"/>
                        </a:rPr>
                        <a:t>0</a:t>
                      </a:r>
                      <a:endParaRPr kumimoji="0" lang="es-ES" sz="1600" b="0" i="0" u="none" strike="noStrike" cap="none" normalizeH="0" baseline="0" dirty="0" smtClean="0">
                        <a:ln>
                          <a:noFill/>
                        </a:ln>
                        <a:solidFill>
                          <a:schemeClr val="tx1"/>
                        </a:solidFill>
                        <a:effectLst/>
                        <a:latin typeface="+mn-lt"/>
                        <a:ea typeface="Calibri" pitchFamily="34" charset="0"/>
                        <a:cs typeface="Arial MT"/>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0000"/>
                          </a:solidFill>
                          <a:effectLst/>
                          <a:latin typeface="+mn-lt"/>
                          <a:ea typeface="Calibri" pitchFamily="34" charset="0"/>
                          <a:cs typeface="Arial MT"/>
                        </a:rPr>
                        <a:t>0%</a:t>
                      </a:r>
                      <a:endParaRPr kumimoji="0" lang="es-ES" sz="1600" b="0" i="0" u="none" strike="noStrike" cap="none" normalizeH="0" baseline="0" dirty="0" smtClean="0">
                        <a:ln>
                          <a:noFill/>
                        </a:ln>
                        <a:solidFill>
                          <a:srgbClr val="000000"/>
                        </a:solidFill>
                        <a:effectLst/>
                        <a:latin typeface="+mn-lt"/>
                        <a:ea typeface="Calibri" pitchFamily="34" charset="0"/>
                        <a:cs typeface="Arial MT"/>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A5D5E2"/>
                    </a:solidFill>
                  </a:tcPr>
                </a:tc>
              </a:tr>
              <a:tr h="35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mn-lt"/>
                          <a:cs typeface="Times New Roman" pitchFamily="18" charset="0"/>
                        </a:rPr>
                        <a:t>12</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chemeClr val="tx1"/>
                          </a:solidFill>
                          <a:effectLst/>
                          <a:latin typeface="+mn-lt"/>
                          <a:cs typeface="Times New Roman" pitchFamily="18" charset="0"/>
                        </a:rPr>
                        <a:t>Tasa de anemia en mujeres en edad fértil (MEF)</a:t>
                      </a:r>
                      <a:endParaRPr kumimoji="0" lang="es-ES" sz="1600" b="0" i="0" u="none" strike="noStrike" cap="none" normalizeH="0" baseline="0" dirty="0" smtClean="0">
                        <a:ln>
                          <a:noFill/>
                        </a:ln>
                        <a:solidFill>
                          <a:schemeClr val="tx1"/>
                        </a:solidFill>
                        <a:effectLst/>
                        <a:latin typeface="+mn-lt"/>
                        <a:cs typeface="Times New Roman" pitchFamily="18" charset="0"/>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0000"/>
                          </a:solidFill>
                          <a:effectLst/>
                          <a:latin typeface="+mn-lt"/>
                          <a:ea typeface="Calibri" pitchFamily="34" charset="0"/>
                          <a:cs typeface="Arial MT"/>
                        </a:rPr>
                        <a:t>(2009) 21%</a:t>
                      </a:r>
                      <a:endParaRPr kumimoji="0" lang="es-ES" sz="1600" b="0" i="0" u="none" strike="noStrike" cap="none" normalizeH="0" baseline="0" dirty="0" smtClean="0">
                        <a:ln>
                          <a:noFill/>
                        </a:ln>
                        <a:solidFill>
                          <a:srgbClr val="000000"/>
                        </a:solidFill>
                        <a:effectLst/>
                        <a:latin typeface="+mn-l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smtClean="0">
                          <a:ln>
                            <a:noFill/>
                          </a:ln>
                          <a:solidFill>
                            <a:srgbClr val="000000"/>
                          </a:solidFill>
                          <a:effectLst/>
                          <a:latin typeface="+mn-lt"/>
                          <a:ea typeface="Calibri" pitchFamily="34" charset="0"/>
                          <a:cs typeface="Arial MT"/>
                        </a:rPr>
                        <a:t>12</a:t>
                      </a:r>
                      <a:endParaRPr kumimoji="0" lang="es-ES" sz="1600" b="0" i="0" u="none" strike="noStrike" cap="none" normalizeH="0" baseline="0" dirty="0" smtClean="0">
                        <a:ln>
                          <a:noFill/>
                        </a:ln>
                        <a:solidFill>
                          <a:srgbClr val="000000"/>
                        </a:solidFill>
                        <a:effectLst/>
                        <a:latin typeface="+mn-lt"/>
                        <a:ea typeface="Calibri" pitchFamily="34" charset="0"/>
                        <a:cs typeface="Arial MT"/>
                      </a:endParaRPr>
                    </a:p>
                  </a:txBody>
                  <a:tcPr marL="59708" marR="59708"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600" b="1" i="0" u="none" strike="noStrike" cap="none" normalizeH="0" baseline="0" dirty="0" smtClean="0">
                          <a:ln>
                            <a:noFill/>
                          </a:ln>
                          <a:solidFill>
                            <a:srgbClr val="000000"/>
                          </a:solidFill>
                          <a:effectLst/>
                          <a:latin typeface="+mn-lt"/>
                          <a:ea typeface="Calibri" pitchFamily="34" charset="0"/>
                          <a:cs typeface="Arial MT"/>
                        </a:rPr>
                        <a:t>10%</a:t>
                      </a:r>
                      <a:endParaRPr kumimoji="0" lang="es-ES" sz="1600" b="0" i="0" u="none" strike="noStrike" cap="none" normalizeH="0" baseline="0" dirty="0" smtClean="0">
                        <a:ln>
                          <a:noFill/>
                        </a:ln>
                        <a:solidFill>
                          <a:srgbClr val="000000"/>
                        </a:solidFill>
                        <a:effectLst/>
                        <a:latin typeface="+mn-lt"/>
                        <a:ea typeface="Calibri" pitchFamily="34" charset="0"/>
                        <a:cs typeface="Arial MT"/>
                      </a:endParaRPr>
                    </a:p>
                  </a:txBody>
                  <a:tcPr marL="66341" marR="66341" marT="0" marB="0" anchor="ctr" horzOverflow="overflow">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r>
            </a:tbl>
          </a:graphicData>
        </a:graphic>
      </p:graphicFrame>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a:spLocks noChangeArrowheads="1"/>
          </p:cNvSpPr>
          <p:nvPr/>
        </p:nvSpPr>
        <p:spPr bwMode="auto">
          <a:xfrm>
            <a:off x="467544" y="1268760"/>
            <a:ext cx="3877985" cy="369332"/>
          </a:xfrm>
          <a:prstGeom prst="rect">
            <a:avLst/>
          </a:prstGeom>
          <a:noFill/>
          <a:ln w="9525">
            <a:noFill/>
            <a:miter lim="800000"/>
            <a:headEnd/>
            <a:tailEnd/>
          </a:ln>
        </p:spPr>
        <p:txBody>
          <a:bodyPr wrap="none">
            <a:spAutoFit/>
          </a:bodyPr>
          <a:lstStyle/>
          <a:p>
            <a:r>
              <a:rPr lang="es-ES" b="1" dirty="0"/>
              <a:t>Principales acciones </a:t>
            </a:r>
            <a:r>
              <a:rPr lang="es-ES" b="1" dirty="0" smtClean="0"/>
              <a:t>estratégicas</a:t>
            </a:r>
            <a:endParaRPr lang="es-PE" dirty="0"/>
          </a:p>
        </p:txBody>
      </p:sp>
      <p:graphicFrame>
        <p:nvGraphicFramePr>
          <p:cNvPr id="3" name="2 Tabla"/>
          <p:cNvGraphicFramePr>
            <a:graphicFrameLocks noGrp="1"/>
          </p:cNvGraphicFramePr>
          <p:nvPr/>
        </p:nvGraphicFramePr>
        <p:xfrm>
          <a:off x="107950" y="1840059"/>
          <a:ext cx="8928991" cy="4829301"/>
        </p:xfrm>
        <a:graphic>
          <a:graphicData uri="http://schemas.openxmlformats.org/drawingml/2006/table">
            <a:tbl>
              <a:tblPr/>
              <a:tblGrid>
                <a:gridCol w="7488386"/>
                <a:gridCol w="1440605"/>
              </a:tblGrid>
              <a:tr h="257301">
                <a:tc>
                  <a:txBody>
                    <a:bodyPr/>
                    <a:lstStyle/>
                    <a:p>
                      <a:pPr marL="1588" indent="0" algn="ctr">
                        <a:spcAft>
                          <a:spcPts val="0"/>
                        </a:spcAft>
                      </a:pPr>
                      <a:r>
                        <a:rPr lang="es-ES" sz="1400" b="1" dirty="0" smtClean="0">
                          <a:solidFill>
                            <a:srgbClr val="FFFFFF"/>
                          </a:solidFill>
                          <a:latin typeface="Arial Narrow" pitchFamily="34" charset="0"/>
                          <a:ea typeface="Times New Roman"/>
                        </a:rPr>
                        <a:t>ACCIONES</a:t>
                      </a:r>
                      <a:endParaRPr lang="es-ES" sz="1400" dirty="0">
                        <a:latin typeface="Arial Narrow" pitchFamily="34" charset="0"/>
                        <a:ea typeface="Times New Roman"/>
                      </a:endParaRPr>
                    </a:p>
                  </a:txBody>
                  <a:tcPr marL="21216" marR="21216"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indent="0" algn="ctr">
                        <a:spcAft>
                          <a:spcPts val="0"/>
                        </a:spcAft>
                      </a:pPr>
                      <a:r>
                        <a:rPr lang="es-ES" sz="1400" b="1" dirty="0">
                          <a:solidFill>
                            <a:srgbClr val="FFFFFF"/>
                          </a:solidFill>
                          <a:latin typeface="Arial Narrow" pitchFamily="34" charset="0"/>
                          <a:ea typeface="Times New Roman"/>
                        </a:rPr>
                        <a:t>RESPONSABLES</a:t>
                      </a:r>
                      <a:endParaRPr lang="es-ES" sz="1400" dirty="0">
                        <a:latin typeface="Arial Narrow" pitchFamily="34" charset="0"/>
                        <a:ea typeface="Times New Roman"/>
                      </a:endParaRPr>
                    </a:p>
                  </a:txBody>
                  <a:tcPr marL="21216" marR="21216"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1102716">
                <a:tc>
                  <a:txBody>
                    <a:bodyPr/>
                    <a:lstStyle/>
                    <a:p>
                      <a:pPr marL="180975" indent="-180975">
                        <a:spcAft>
                          <a:spcPts val="0"/>
                        </a:spcAft>
                      </a:pPr>
                      <a:r>
                        <a:rPr lang="es-ES_tradnl" sz="1200" u="none" spc="-5" dirty="0">
                          <a:solidFill>
                            <a:srgbClr val="000000"/>
                          </a:solidFill>
                          <a:latin typeface="+mn-lt"/>
                          <a:ea typeface="Times New Roman"/>
                        </a:rPr>
                        <a:t>MEJORAR HABITOS </a:t>
                      </a:r>
                      <a:r>
                        <a:rPr lang="es-ES_tradnl" sz="1200" u="none" spc="-5" dirty="0" smtClean="0">
                          <a:solidFill>
                            <a:srgbClr val="000000"/>
                          </a:solidFill>
                          <a:latin typeface="+mn-lt"/>
                          <a:ea typeface="Times New Roman"/>
                        </a:rPr>
                        <a:t>ALIMENTARIOS</a:t>
                      </a:r>
                    </a:p>
                    <a:p>
                      <a:pPr marL="180975" indent="-180975">
                        <a:spcAft>
                          <a:spcPts val="0"/>
                        </a:spcAft>
                      </a:pPr>
                      <a:endParaRPr lang="es-ES" sz="1200" u="none" dirty="0">
                        <a:latin typeface="+mn-lt"/>
                        <a:ea typeface="Times New Roman"/>
                      </a:endParaRPr>
                    </a:p>
                    <a:p>
                      <a:pPr marL="180975" lvl="0" indent="-180975">
                        <a:spcAft>
                          <a:spcPts val="0"/>
                        </a:spcAft>
                        <a:buFont typeface="Symbol"/>
                        <a:buChar char=""/>
                      </a:pPr>
                      <a:r>
                        <a:rPr lang="es-ES" sz="1200" u="none" dirty="0">
                          <a:latin typeface="+mn-lt"/>
                          <a:ea typeface="Times New Roman"/>
                        </a:rPr>
                        <a:t>Incorporar programas alimentarios con desayunos y almuerzos en las escuelas para la familia adaptados a la cultura alimentaria de cada zona</a:t>
                      </a:r>
                    </a:p>
                    <a:p>
                      <a:pPr marL="180975" lvl="0" indent="-180975">
                        <a:spcAft>
                          <a:spcPts val="0"/>
                        </a:spcAft>
                        <a:buFont typeface="Symbol"/>
                        <a:buChar char=""/>
                      </a:pPr>
                      <a:r>
                        <a:rPr lang="es-ES" sz="1200" u="none" dirty="0" smtClean="0">
                          <a:latin typeface="+mn-lt"/>
                          <a:ea typeface="Times New Roman"/>
                        </a:rPr>
                        <a:t>Generar </a:t>
                      </a:r>
                      <a:r>
                        <a:rPr lang="es-ES" sz="1200" u="none" dirty="0">
                          <a:latin typeface="+mn-lt"/>
                          <a:ea typeface="Times New Roman"/>
                        </a:rPr>
                        <a:t>y / o promover canastas alimentarias regionales en el consumo y oferta alimentaria</a:t>
                      </a:r>
                    </a:p>
                    <a:p>
                      <a:pPr marL="180975" lvl="0" indent="-180975">
                        <a:spcAft>
                          <a:spcPts val="0"/>
                        </a:spcAft>
                        <a:buFont typeface="Symbol"/>
                        <a:buChar char=""/>
                      </a:pPr>
                      <a:r>
                        <a:rPr lang="es-ES" sz="1200" u="none" dirty="0">
                          <a:latin typeface="+mn-lt"/>
                          <a:ea typeface="Times New Roman"/>
                        </a:rPr>
                        <a:t>Capacitaciones y campañas masivas sobre hábitos nutricionales para promover una alimentación saludable y prácticas que reduzcan el sobrepeso y </a:t>
                      </a:r>
                      <a:r>
                        <a:rPr lang="es-ES" sz="1200" u="none" dirty="0" smtClean="0">
                          <a:latin typeface="+mn-lt"/>
                          <a:ea typeface="Times New Roman"/>
                        </a:rPr>
                        <a:t>obesidad</a:t>
                      </a:r>
                      <a:endParaRPr lang="es-ES" sz="1200" u="none" dirty="0">
                        <a:latin typeface="+mn-lt"/>
                        <a:ea typeface="Times New Roman"/>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19050">
                        <a:spcAft>
                          <a:spcPts val="0"/>
                        </a:spcAft>
                      </a:pPr>
                      <a:r>
                        <a:rPr lang="es-ES" sz="1200" dirty="0">
                          <a:latin typeface="+mn-lt"/>
                          <a:ea typeface="Times New Roman"/>
                        </a:rPr>
                        <a:t>MINSA, Gobiernos Regionales y Locales</a:t>
                      </a: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562182">
                <a:tc>
                  <a:txBody>
                    <a:bodyPr/>
                    <a:lstStyle/>
                    <a:p>
                      <a:pPr marL="180975" indent="-180975">
                        <a:spcAft>
                          <a:spcPts val="0"/>
                        </a:spcAft>
                      </a:pPr>
                      <a:r>
                        <a:rPr lang="es-ES" sz="1200" u="none" dirty="0">
                          <a:latin typeface="+mn-lt"/>
                          <a:ea typeface="Times New Roman"/>
                        </a:rPr>
                        <a:t> PROGRAMA ARTICULADO </a:t>
                      </a:r>
                      <a:r>
                        <a:rPr lang="es-ES" sz="1200" u="none" dirty="0" smtClean="0">
                          <a:latin typeface="+mn-lt"/>
                          <a:ea typeface="Times New Roman"/>
                        </a:rPr>
                        <a:t>NUTRICIONAL</a:t>
                      </a:r>
                    </a:p>
                    <a:p>
                      <a:pPr marL="180975" indent="-180975">
                        <a:spcAft>
                          <a:spcPts val="0"/>
                        </a:spcAft>
                      </a:pPr>
                      <a:endParaRPr lang="es-ES" sz="1200" u="none" dirty="0">
                        <a:latin typeface="+mn-lt"/>
                        <a:ea typeface="Times New Roman"/>
                      </a:endParaRPr>
                    </a:p>
                    <a:p>
                      <a:pPr marL="180975" marR="0" lvl="0" indent="-180975" algn="l" defTabSz="914400" rtl="0" eaLnBrk="1" fontAlgn="auto" latinLnBrk="0" hangingPunct="1">
                        <a:lnSpc>
                          <a:spcPct val="100000"/>
                        </a:lnSpc>
                        <a:spcBef>
                          <a:spcPts val="0"/>
                        </a:spcBef>
                        <a:spcAft>
                          <a:spcPts val="0"/>
                        </a:spcAft>
                        <a:buClrTx/>
                        <a:buSzTx/>
                        <a:buFont typeface="Symbol"/>
                        <a:buChar char=""/>
                        <a:tabLst/>
                        <a:defRPr/>
                      </a:pPr>
                      <a:r>
                        <a:rPr lang="es-ES_tradnl" sz="1200" u="none" spc="-10" dirty="0" smtClean="0">
                          <a:solidFill>
                            <a:srgbClr val="000000"/>
                          </a:solidFill>
                          <a:latin typeface="+mn-lt"/>
                          <a:ea typeface="Times New Roman"/>
                        </a:rPr>
                        <a:t>Proveer atención integral en salud a la población infantil.</a:t>
                      </a:r>
                      <a:endParaRPr lang="es-ES" sz="1200" u="none" dirty="0" smtClean="0">
                        <a:latin typeface="+mn-lt"/>
                        <a:ea typeface="Times New Roman"/>
                      </a:endParaRPr>
                    </a:p>
                    <a:p>
                      <a:pPr marL="180975" lvl="0" indent="-180975">
                        <a:spcAft>
                          <a:spcPts val="0"/>
                        </a:spcAft>
                        <a:buFont typeface="Symbol"/>
                        <a:buChar char=""/>
                      </a:pPr>
                      <a:r>
                        <a:rPr lang="es-ES" sz="1200" u="none" dirty="0" smtClean="0">
                          <a:latin typeface="+mn-lt"/>
                          <a:ea typeface="Times New Roman"/>
                        </a:rPr>
                        <a:t>Incremento </a:t>
                      </a:r>
                      <a:r>
                        <a:rPr lang="es-ES" sz="1200" u="none" dirty="0">
                          <a:latin typeface="+mn-lt"/>
                          <a:ea typeface="Times New Roman"/>
                        </a:rPr>
                        <a:t>de cobertura de agua y saneamiento</a:t>
                      </a:r>
                    </a:p>
                    <a:p>
                      <a:pPr marL="180975" lvl="0" indent="-180975">
                        <a:spcAft>
                          <a:spcPts val="0"/>
                        </a:spcAft>
                        <a:buFont typeface="Symbol"/>
                        <a:buChar char=""/>
                      </a:pPr>
                      <a:r>
                        <a:rPr lang="es-ES" sz="1200" u="none" dirty="0">
                          <a:latin typeface="+mn-lt"/>
                          <a:ea typeface="Times New Roman"/>
                        </a:rPr>
                        <a:t>Incremento de la atención de parto institucional en zonas rurales</a:t>
                      </a:r>
                    </a:p>
                    <a:p>
                      <a:pPr marL="180975" lvl="0" indent="-180975">
                        <a:spcAft>
                          <a:spcPts val="0"/>
                        </a:spcAft>
                        <a:buFont typeface="Symbol"/>
                        <a:buChar char=""/>
                      </a:pPr>
                      <a:r>
                        <a:rPr lang="es-ES_tradnl" sz="1200" u="none" dirty="0">
                          <a:solidFill>
                            <a:srgbClr val="000000"/>
                          </a:solidFill>
                          <a:latin typeface="+mn-lt"/>
                          <a:ea typeface="Times New Roman"/>
                        </a:rPr>
                        <a:t>Proveer con programas sociales una complementación nutricional y alimentaria </a:t>
                      </a:r>
                      <a:r>
                        <a:rPr lang="es-ES_tradnl" sz="1200" u="none" spc="-5" dirty="0">
                          <a:solidFill>
                            <a:srgbClr val="000000"/>
                          </a:solidFill>
                          <a:latin typeface="+mn-lt"/>
                          <a:ea typeface="Times New Roman"/>
                        </a:rPr>
                        <a:t>adecuada, con inclusión de suplementos de micronutrientes necesarios para las madres gestantes y los niños menores de 5 años.</a:t>
                      </a:r>
                      <a:endParaRPr lang="es-ES" sz="1200" u="none" dirty="0">
                        <a:latin typeface="+mn-lt"/>
                        <a:ea typeface="Times New Roman"/>
                      </a:endParaRPr>
                    </a:p>
                    <a:p>
                      <a:pPr marL="180975" lvl="0" indent="-180975">
                        <a:spcAft>
                          <a:spcPts val="0"/>
                        </a:spcAft>
                        <a:buFont typeface="Symbol"/>
                        <a:buChar char=""/>
                      </a:pPr>
                      <a:r>
                        <a:rPr lang="es-ES_tradnl" sz="1200" u="none" spc="-5" dirty="0">
                          <a:solidFill>
                            <a:srgbClr val="000000"/>
                          </a:solidFill>
                          <a:latin typeface="+mn-lt"/>
                          <a:ea typeface="Times New Roman"/>
                        </a:rPr>
                        <a:t>Focalizar los programas sociales evitando la filtración en su ejecución.</a:t>
                      </a:r>
                      <a:endParaRPr lang="es-ES" sz="1200" u="none" dirty="0">
                        <a:latin typeface="+mn-lt"/>
                        <a:ea typeface="Times New Roman"/>
                      </a:endParaRPr>
                    </a:p>
                    <a:p>
                      <a:pPr marL="180975" lvl="0" indent="-180975">
                        <a:spcAft>
                          <a:spcPts val="0"/>
                        </a:spcAft>
                        <a:buFont typeface="Symbol"/>
                        <a:buChar char=""/>
                      </a:pPr>
                      <a:r>
                        <a:rPr lang="es-ES_tradnl" sz="1200" u="none" spc="-10" dirty="0" smtClean="0">
                          <a:solidFill>
                            <a:srgbClr val="000000"/>
                          </a:solidFill>
                          <a:latin typeface="+mn-lt"/>
                          <a:ea typeface="Times New Roman"/>
                        </a:rPr>
                        <a:t>Establecimiento </a:t>
                      </a:r>
                      <a:r>
                        <a:rPr lang="es-ES_tradnl" sz="1200" u="none" spc="-10" dirty="0">
                          <a:solidFill>
                            <a:srgbClr val="000000"/>
                          </a:solidFill>
                          <a:latin typeface="+mn-lt"/>
                          <a:ea typeface="Times New Roman"/>
                        </a:rPr>
                        <a:t>y uso del Registro de beneficiarios de los Programas </a:t>
                      </a:r>
                      <a:r>
                        <a:rPr lang="es-ES_tradnl" sz="1200" u="none" spc="-10" dirty="0" smtClean="0">
                          <a:solidFill>
                            <a:srgbClr val="000000"/>
                          </a:solidFill>
                          <a:latin typeface="+mn-lt"/>
                          <a:ea typeface="Times New Roman"/>
                        </a:rPr>
                        <a:t>Sociales</a:t>
                      </a:r>
                      <a:endParaRPr lang="es-ES" sz="1200" u="none" dirty="0">
                        <a:latin typeface="+mn-lt"/>
                        <a:ea typeface="Times New Roman"/>
                      </a:endParaRP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19050">
                        <a:spcAft>
                          <a:spcPts val="0"/>
                        </a:spcAft>
                      </a:pPr>
                      <a:r>
                        <a:rPr lang="es-ES" sz="1200" dirty="0">
                          <a:latin typeface="+mn-lt"/>
                          <a:ea typeface="Times New Roman"/>
                        </a:rPr>
                        <a:t>MINSA, </a:t>
                      </a:r>
                      <a:r>
                        <a:rPr lang="es-ES" sz="1200" dirty="0" smtClean="0">
                          <a:latin typeface="+mn-lt"/>
                          <a:ea typeface="Times New Roman"/>
                        </a:rPr>
                        <a:t>Gobiernos </a:t>
                      </a:r>
                      <a:r>
                        <a:rPr lang="es-ES" sz="1200" dirty="0">
                          <a:latin typeface="+mn-lt"/>
                          <a:ea typeface="Times New Roman"/>
                        </a:rPr>
                        <a:t>Regionales y Locales</a:t>
                      </a: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470289">
                <a:tc>
                  <a:txBody>
                    <a:bodyPr/>
                    <a:lstStyle/>
                    <a:p>
                      <a:pPr marL="180975" indent="-180975">
                        <a:spcAft>
                          <a:spcPts val="0"/>
                        </a:spcAft>
                      </a:pPr>
                      <a:r>
                        <a:rPr lang="es-ES" sz="1200" dirty="0">
                          <a:latin typeface="+mn-lt"/>
                          <a:ea typeface="Times New Roman"/>
                        </a:rPr>
                        <a:t>SEGURIDAD </a:t>
                      </a:r>
                      <a:r>
                        <a:rPr lang="es-ES" sz="1200" dirty="0" smtClean="0">
                          <a:latin typeface="+mn-lt"/>
                          <a:ea typeface="Times New Roman"/>
                        </a:rPr>
                        <a:t>ALIMENTARIA</a:t>
                      </a:r>
                    </a:p>
                    <a:p>
                      <a:pPr marL="180975" indent="-180975">
                        <a:spcAft>
                          <a:spcPts val="0"/>
                        </a:spcAft>
                      </a:pPr>
                      <a:endParaRPr lang="es-ES" sz="1200" dirty="0">
                        <a:latin typeface="+mn-lt"/>
                        <a:ea typeface="Times New Roman"/>
                      </a:endParaRPr>
                    </a:p>
                    <a:p>
                      <a:pPr marL="180975" lvl="0" indent="-180975">
                        <a:spcAft>
                          <a:spcPts val="0"/>
                        </a:spcAft>
                        <a:buFont typeface="Symbol"/>
                        <a:buChar char=""/>
                      </a:pPr>
                      <a:r>
                        <a:rPr lang="es-ES" sz="1200" dirty="0">
                          <a:latin typeface="+mn-lt"/>
                          <a:ea typeface="Times New Roman"/>
                        </a:rPr>
                        <a:t>Promover la producción y exportación de productos alimentarios orgánicos</a:t>
                      </a:r>
                    </a:p>
                    <a:p>
                      <a:pPr marL="180975" lvl="0" indent="-180975">
                        <a:spcAft>
                          <a:spcPts val="0"/>
                        </a:spcAft>
                        <a:buFont typeface="Symbol"/>
                        <a:buChar char=""/>
                      </a:pPr>
                      <a:r>
                        <a:rPr lang="es-ES" sz="1200" dirty="0">
                          <a:latin typeface="+mn-lt"/>
                          <a:ea typeface="Times New Roman"/>
                        </a:rPr>
                        <a:t>Implementar intervenciones alimentarias en la población rural deficitaria en acceso alimentario para la época de vacaciones escolares.</a:t>
                      </a:r>
                    </a:p>
                    <a:p>
                      <a:pPr marL="180975" lvl="0" indent="-180975">
                        <a:spcAft>
                          <a:spcPts val="0"/>
                        </a:spcAft>
                        <a:buFont typeface="Symbol"/>
                        <a:buChar char=""/>
                      </a:pPr>
                      <a:r>
                        <a:rPr lang="es-ES" sz="1200" dirty="0">
                          <a:latin typeface="+mn-lt"/>
                          <a:ea typeface="Times New Roman"/>
                        </a:rPr>
                        <a:t>Generar un programa de protección de precios y reservas alimentarias en productos de alto valor en consumo calórico y proteico para la población</a:t>
                      </a:r>
                    </a:p>
                    <a:p>
                      <a:pPr marL="180975" lvl="0" indent="-180975">
                        <a:spcAft>
                          <a:spcPts val="0"/>
                        </a:spcAft>
                        <a:buFont typeface="Symbol"/>
                        <a:buChar char=""/>
                      </a:pPr>
                      <a:r>
                        <a:rPr lang="es-ES" sz="1200" dirty="0">
                          <a:latin typeface="+mn-lt"/>
                          <a:ea typeface="Times New Roman"/>
                        </a:rPr>
                        <a:t>Importar alimentos de calidad que tengan problemas de producción</a:t>
                      </a:r>
                    </a:p>
                    <a:p>
                      <a:pPr marL="180975" lvl="0" indent="-180975">
                        <a:spcAft>
                          <a:spcPts val="0"/>
                        </a:spcAft>
                        <a:buFont typeface="Symbol"/>
                        <a:buChar char=""/>
                      </a:pPr>
                      <a:r>
                        <a:rPr lang="es-ES" sz="1200" dirty="0">
                          <a:latin typeface="+mn-lt"/>
                          <a:ea typeface="Times New Roman"/>
                        </a:rPr>
                        <a:t>Promover la adaptación productiva en agricultores para afrontar el cambio climático</a:t>
                      </a:r>
                    </a:p>
                  </a:txBody>
                  <a:tcPr marL="68580" marR="68580" marT="0" marB="0" anchor="ctr">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19050">
                        <a:spcAft>
                          <a:spcPts val="0"/>
                        </a:spcAft>
                      </a:pPr>
                      <a:r>
                        <a:rPr lang="es-ES" sz="1200" dirty="0">
                          <a:latin typeface="+mn-lt"/>
                          <a:ea typeface="Times New Roman"/>
                        </a:rPr>
                        <a:t>MINAG, Gobiernos Regionales y Locales</a:t>
                      </a:r>
                    </a:p>
                  </a:txBody>
                  <a:tcPr marL="68580" marR="68580" marT="0" marB="0" anchor="ctr">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p:cNvSpPr>
            <a:spLocks noChangeArrowheads="1"/>
          </p:cNvSpPr>
          <p:nvPr/>
        </p:nvSpPr>
        <p:spPr bwMode="auto">
          <a:xfrm>
            <a:off x="428625" y="1571625"/>
            <a:ext cx="2762250" cy="369888"/>
          </a:xfrm>
          <a:prstGeom prst="rect">
            <a:avLst/>
          </a:prstGeom>
          <a:noFill/>
          <a:ln w="9525">
            <a:noFill/>
            <a:miter lim="800000"/>
            <a:headEnd/>
            <a:tailEnd/>
          </a:ln>
        </p:spPr>
        <p:txBody>
          <a:bodyPr wrap="none">
            <a:spAutoFit/>
          </a:bodyPr>
          <a:lstStyle/>
          <a:p>
            <a:r>
              <a:rPr lang="es-ES" b="1" dirty="0"/>
              <a:t>Programas y Proyectos</a:t>
            </a:r>
            <a:endParaRPr lang="es-PE" dirty="0"/>
          </a:p>
        </p:txBody>
      </p:sp>
      <p:graphicFrame>
        <p:nvGraphicFramePr>
          <p:cNvPr id="3" name="2 Tabla"/>
          <p:cNvGraphicFramePr>
            <a:graphicFrameLocks noGrp="1"/>
          </p:cNvGraphicFramePr>
          <p:nvPr/>
        </p:nvGraphicFramePr>
        <p:xfrm>
          <a:off x="107950" y="2152650"/>
          <a:ext cx="8712523" cy="3759703"/>
        </p:xfrm>
        <a:graphic>
          <a:graphicData uri="http://schemas.openxmlformats.org/drawingml/2006/table">
            <a:tbl>
              <a:tblPr/>
              <a:tblGrid>
                <a:gridCol w="1702326"/>
                <a:gridCol w="1301779"/>
                <a:gridCol w="3304514"/>
                <a:gridCol w="1101505"/>
                <a:gridCol w="1302399"/>
              </a:tblGrid>
              <a:tr h="268238">
                <a:tc>
                  <a:txBody>
                    <a:bodyPr/>
                    <a:lstStyle/>
                    <a:p>
                      <a:pPr algn="ctr">
                        <a:spcAft>
                          <a:spcPts val="0"/>
                        </a:spcAft>
                      </a:pPr>
                      <a:r>
                        <a:rPr lang="es-PE" sz="1400" b="1" dirty="0">
                          <a:solidFill>
                            <a:srgbClr val="000000"/>
                          </a:solidFill>
                          <a:latin typeface="+mn-lt"/>
                          <a:ea typeface="Times New Roman"/>
                        </a:rPr>
                        <a:t>Título</a:t>
                      </a:r>
                      <a:endParaRPr lang="es-ES" sz="14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400" b="1" dirty="0">
                          <a:solidFill>
                            <a:srgbClr val="000000"/>
                          </a:solidFill>
                          <a:latin typeface="+mn-lt"/>
                          <a:ea typeface="Times New Roman"/>
                        </a:rPr>
                        <a:t>Ámbito</a:t>
                      </a:r>
                      <a:endParaRPr lang="es-ES" sz="14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400" b="1" dirty="0">
                          <a:solidFill>
                            <a:srgbClr val="000000"/>
                          </a:solidFill>
                          <a:latin typeface="+mn-lt"/>
                          <a:ea typeface="Times New Roman"/>
                        </a:rPr>
                        <a:t>Descripción - Resultado esperado</a:t>
                      </a:r>
                      <a:endParaRPr lang="es-ES" sz="14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400" b="1" dirty="0">
                          <a:solidFill>
                            <a:srgbClr val="000000"/>
                          </a:solidFill>
                          <a:latin typeface="+mn-lt"/>
                          <a:ea typeface="Times New Roman"/>
                        </a:rPr>
                        <a:t>Monto</a:t>
                      </a:r>
                      <a:endParaRPr lang="es-ES" sz="1400" dirty="0">
                        <a:latin typeface="+mn-lt"/>
                        <a:ea typeface="Times New Roman"/>
                      </a:endParaRPr>
                    </a:p>
                    <a:p>
                      <a:pPr algn="ctr">
                        <a:spcAft>
                          <a:spcPts val="0"/>
                        </a:spcAft>
                      </a:pPr>
                      <a:r>
                        <a:rPr lang="es-PE" sz="1400" b="1" dirty="0">
                          <a:solidFill>
                            <a:srgbClr val="000000"/>
                          </a:solidFill>
                          <a:latin typeface="+mn-lt"/>
                          <a:ea typeface="Times New Roman"/>
                        </a:rPr>
                        <a:t>( S/.)</a:t>
                      </a:r>
                      <a:endParaRPr lang="es-ES" sz="1400" dirty="0">
                        <a:latin typeface="+mn-lt"/>
                        <a:ea typeface="Times New Roman"/>
                      </a:endParaRPr>
                    </a:p>
                  </a:txBody>
                  <a:tcPr marL="45286" marR="45286"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PE" sz="1400" b="1" dirty="0" smtClean="0">
                          <a:solidFill>
                            <a:srgbClr val="000000"/>
                          </a:solidFill>
                          <a:latin typeface="+mn-lt"/>
                          <a:ea typeface="Times New Roman"/>
                          <a:cs typeface="Arial" pitchFamily="34" charset="0"/>
                        </a:rPr>
                        <a:t>Responsable</a:t>
                      </a:r>
                      <a:endParaRPr lang="es-ES" sz="1400" dirty="0">
                        <a:latin typeface="+mn-lt"/>
                        <a:ea typeface="Times New Roman"/>
                        <a:cs typeface="Arial" pitchFamily="34" charset="0"/>
                      </a:endParaRPr>
                    </a:p>
                  </a:txBody>
                  <a:tcPr marL="45286" marR="45286"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325072">
                <a:tc>
                  <a:txBody>
                    <a:bodyPr/>
                    <a:lstStyle/>
                    <a:p>
                      <a:pPr>
                        <a:spcAft>
                          <a:spcPts val="0"/>
                        </a:spcAft>
                      </a:pPr>
                      <a:r>
                        <a:rPr lang="es-ES" sz="1400" dirty="0">
                          <a:latin typeface="+mn-lt"/>
                          <a:ea typeface="Times New Roman"/>
                          <a:cs typeface="Arial"/>
                        </a:rPr>
                        <a:t>Programa Articulado Nutricional</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PE" sz="1400" dirty="0">
                          <a:solidFill>
                            <a:srgbClr val="000000"/>
                          </a:solidFill>
                          <a:latin typeface="+mn-lt"/>
                          <a:ea typeface="Times New Roman"/>
                        </a:rPr>
                        <a:t>Nacional</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ES" sz="1400" dirty="0">
                          <a:solidFill>
                            <a:srgbClr val="000000"/>
                          </a:solidFill>
                          <a:latin typeface="+mn-lt"/>
                          <a:ea typeface="Times New Roman"/>
                          <a:cs typeface="Arial"/>
                        </a:rPr>
                        <a:t>Programa que busca </a:t>
                      </a:r>
                      <a:r>
                        <a:rPr lang="es-ES" sz="1400" u="sng" dirty="0">
                          <a:solidFill>
                            <a:srgbClr val="000000"/>
                          </a:solidFill>
                          <a:latin typeface="+mn-lt"/>
                          <a:ea typeface="Times New Roman"/>
                          <a:cs typeface="Arial"/>
                        </a:rPr>
                        <a:t>reducir la prevalencia de desnutrición </a:t>
                      </a:r>
                      <a:r>
                        <a:rPr lang="es-ES" sz="1400" dirty="0">
                          <a:solidFill>
                            <a:srgbClr val="000000"/>
                          </a:solidFill>
                          <a:latin typeface="+mn-lt"/>
                          <a:ea typeface="Times New Roman"/>
                          <a:cs typeface="Arial"/>
                        </a:rPr>
                        <a:t>crónica en menores de 5 años. Incluye alimentación en desayunos y almuerzos en escuelas y para la familia adaptada a su cultura</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ES" sz="1400" dirty="0" smtClean="0">
                          <a:solidFill>
                            <a:srgbClr val="000000"/>
                          </a:solidFill>
                          <a:latin typeface="+mn-lt"/>
                          <a:ea typeface="Times New Roman"/>
                          <a:cs typeface="Arial"/>
                        </a:rPr>
                        <a:t>14 000 </a:t>
                      </a:r>
                      <a:r>
                        <a:rPr lang="es-PE" sz="1400" dirty="0" smtClean="0">
                          <a:solidFill>
                            <a:srgbClr val="000000"/>
                          </a:solidFill>
                          <a:latin typeface="+mn-lt"/>
                          <a:ea typeface="Times New Roman"/>
                        </a:rPr>
                        <a:t>millones</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PE" sz="1400" dirty="0">
                          <a:solidFill>
                            <a:srgbClr val="000000"/>
                          </a:solidFill>
                          <a:latin typeface="+mn-lt"/>
                          <a:ea typeface="Times New Roman"/>
                        </a:rPr>
                        <a:t>MINSA- </a:t>
                      </a:r>
                      <a:r>
                        <a:rPr lang="es-PE" sz="1400" dirty="0" smtClean="0">
                          <a:solidFill>
                            <a:srgbClr val="000000"/>
                          </a:solidFill>
                          <a:latin typeface="+mn-lt"/>
                          <a:ea typeface="Times New Roman"/>
                        </a:rPr>
                        <a:t>Gob.Reg.</a:t>
                      </a:r>
                      <a:r>
                        <a:rPr lang="es-PE" sz="1400" baseline="0" dirty="0" smtClean="0">
                          <a:solidFill>
                            <a:srgbClr val="000000"/>
                          </a:solidFill>
                          <a:latin typeface="+mn-lt"/>
                          <a:ea typeface="Times New Roman"/>
                        </a:rPr>
                        <a:t> </a:t>
                      </a:r>
                      <a:r>
                        <a:rPr lang="es-PE" sz="1400" dirty="0" smtClean="0">
                          <a:solidFill>
                            <a:srgbClr val="000000"/>
                          </a:solidFill>
                          <a:latin typeface="+mn-lt"/>
                          <a:ea typeface="Times New Roman"/>
                        </a:rPr>
                        <a:t>Gob. Loc.</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993803">
                <a:tc>
                  <a:txBody>
                    <a:bodyPr/>
                    <a:lstStyle/>
                    <a:p>
                      <a:pPr>
                        <a:spcAft>
                          <a:spcPts val="0"/>
                        </a:spcAft>
                      </a:pPr>
                      <a:r>
                        <a:rPr lang="es-ES" sz="1400" dirty="0" smtClean="0">
                          <a:latin typeface="+mn-lt"/>
                          <a:ea typeface="Times New Roman"/>
                          <a:cs typeface="Arial"/>
                        </a:rPr>
                        <a:t>Programa</a:t>
                      </a:r>
                      <a:r>
                        <a:rPr lang="es-ES" sz="1400" baseline="0" dirty="0" smtClean="0">
                          <a:latin typeface="+mn-lt"/>
                          <a:ea typeface="Times New Roman"/>
                          <a:cs typeface="Arial"/>
                        </a:rPr>
                        <a:t> de s</a:t>
                      </a:r>
                      <a:r>
                        <a:rPr lang="es-ES" sz="1400" dirty="0" smtClean="0">
                          <a:latin typeface="+mn-lt"/>
                          <a:ea typeface="Times New Roman"/>
                          <a:cs typeface="Arial"/>
                        </a:rPr>
                        <a:t>eguridad </a:t>
                      </a:r>
                      <a:r>
                        <a:rPr lang="es-ES" sz="1400" dirty="0">
                          <a:latin typeface="+mn-lt"/>
                          <a:ea typeface="Times New Roman"/>
                          <a:cs typeface="Arial"/>
                        </a:rPr>
                        <a:t>alimentaria</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spcAft>
                          <a:spcPts val="0"/>
                        </a:spcAft>
                      </a:pPr>
                      <a:r>
                        <a:rPr lang="es-PE" sz="1400" dirty="0">
                          <a:solidFill>
                            <a:srgbClr val="000000"/>
                          </a:solidFill>
                          <a:latin typeface="+mn-lt"/>
                          <a:ea typeface="Times New Roman"/>
                        </a:rPr>
                        <a:t>Nacional</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spcAft>
                          <a:spcPts val="0"/>
                        </a:spcAft>
                      </a:pPr>
                      <a:r>
                        <a:rPr lang="es-ES" sz="1400" dirty="0">
                          <a:solidFill>
                            <a:srgbClr val="000000"/>
                          </a:solidFill>
                          <a:latin typeface="+mn-lt"/>
                          <a:ea typeface="Times New Roman"/>
                          <a:cs typeface="Arial"/>
                        </a:rPr>
                        <a:t>Reducir el déficit calórico y mejorar la calidad de la alimentación de la población bajo inseguridad alimentaria.</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spcAft>
                          <a:spcPts val="0"/>
                        </a:spcAft>
                      </a:pPr>
                      <a:r>
                        <a:rPr lang="es-ES" sz="1400" dirty="0">
                          <a:solidFill>
                            <a:srgbClr val="000000"/>
                          </a:solidFill>
                          <a:latin typeface="+mn-lt"/>
                          <a:ea typeface="Times New Roman"/>
                          <a:cs typeface="Arial"/>
                        </a:rPr>
                        <a:t>5</a:t>
                      </a:r>
                      <a:r>
                        <a:rPr lang="es-ES" sz="1400" dirty="0" smtClean="0">
                          <a:solidFill>
                            <a:srgbClr val="000000"/>
                          </a:solidFill>
                          <a:latin typeface="+mn-lt"/>
                          <a:ea typeface="Times New Roman"/>
                          <a:cs typeface="Arial"/>
                        </a:rPr>
                        <a:t> 000 </a:t>
                      </a:r>
                      <a:r>
                        <a:rPr lang="es-PE" sz="1400" dirty="0">
                          <a:solidFill>
                            <a:srgbClr val="000000"/>
                          </a:solidFill>
                          <a:latin typeface="+mn-lt"/>
                          <a:ea typeface="Times New Roman"/>
                        </a:rPr>
                        <a:t>millones</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spcAft>
                          <a:spcPts val="0"/>
                        </a:spcAft>
                      </a:pPr>
                      <a:r>
                        <a:rPr lang="es-PE" sz="1400" dirty="0">
                          <a:solidFill>
                            <a:srgbClr val="000000"/>
                          </a:solidFill>
                          <a:latin typeface="+mn-lt"/>
                          <a:ea typeface="Times New Roman"/>
                        </a:rPr>
                        <a:t>MINSA- </a:t>
                      </a:r>
                      <a:r>
                        <a:rPr lang="es-PE" sz="1400" dirty="0" smtClean="0">
                          <a:solidFill>
                            <a:srgbClr val="000000"/>
                          </a:solidFill>
                          <a:latin typeface="+mn-lt"/>
                          <a:ea typeface="Times New Roman"/>
                        </a:rPr>
                        <a:t>Gob.Reg.</a:t>
                      </a:r>
                      <a:r>
                        <a:rPr lang="es-PE" sz="1400" baseline="0" dirty="0" smtClean="0">
                          <a:solidFill>
                            <a:srgbClr val="000000"/>
                          </a:solidFill>
                          <a:latin typeface="+mn-lt"/>
                          <a:ea typeface="Times New Roman"/>
                        </a:rPr>
                        <a:t> </a:t>
                      </a:r>
                      <a:r>
                        <a:rPr lang="es-PE" sz="1400" dirty="0" smtClean="0">
                          <a:solidFill>
                            <a:srgbClr val="000000"/>
                          </a:solidFill>
                          <a:latin typeface="+mn-lt"/>
                          <a:ea typeface="Times New Roman"/>
                        </a:rPr>
                        <a:t>Gob. Loc., </a:t>
                      </a:r>
                      <a:r>
                        <a:rPr lang="es-PE" sz="1400" dirty="0">
                          <a:solidFill>
                            <a:srgbClr val="000000"/>
                          </a:solidFill>
                          <a:latin typeface="+mn-lt"/>
                          <a:ea typeface="Times New Roman"/>
                        </a:rPr>
                        <a:t>APCI</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014108">
                <a:tc>
                  <a:txBody>
                    <a:bodyPr/>
                    <a:lstStyle/>
                    <a:p>
                      <a:pPr>
                        <a:spcAft>
                          <a:spcPts val="0"/>
                        </a:spcAft>
                      </a:pPr>
                      <a:r>
                        <a:rPr lang="es-ES" sz="1400" dirty="0">
                          <a:solidFill>
                            <a:srgbClr val="000000"/>
                          </a:solidFill>
                          <a:latin typeface="+mn-lt"/>
                          <a:ea typeface="Times New Roman"/>
                          <a:cs typeface="Arial"/>
                        </a:rPr>
                        <a:t>Programa de asistencia a la pequeña agricultura</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PE" sz="1400" dirty="0">
                          <a:solidFill>
                            <a:srgbClr val="000000"/>
                          </a:solidFill>
                          <a:latin typeface="+mn-lt"/>
                          <a:ea typeface="Times New Roman"/>
                        </a:rPr>
                        <a:t>Nacional</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ES" sz="1400" dirty="0">
                          <a:solidFill>
                            <a:srgbClr val="000000"/>
                          </a:solidFill>
                          <a:latin typeface="+mn-lt"/>
                          <a:ea typeface="Times New Roman"/>
                          <a:cs typeface="Arial"/>
                        </a:rPr>
                        <a:t>Provee asistencia técnica, capacitación y pequeñas obras para el desarrollo de la pequeña agricultura.</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ctr">
                        <a:spcAft>
                          <a:spcPts val="0"/>
                        </a:spcAft>
                      </a:pPr>
                      <a:r>
                        <a:rPr lang="es-ES" sz="1400" dirty="0" smtClean="0">
                          <a:solidFill>
                            <a:srgbClr val="000000"/>
                          </a:solidFill>
                          <a:latin typeface="+mn-lt"/>
                          <a:ea typeface="Times New Roman"/>
                          <a:cs typeface="Arial"/>
                        </a:rPr>
                        <a:t>2 </a:t>
                      </a:r>
                      <a:r>
                        <a:rPr lang="es-ES" sz="1400" dirty="0">
                          <a:solidFill>
                            <a:srgbClr val="000000"/>
                          </a:solidFill>
                          <a:latin typeface="+mn-lt"/>
                          <a:ea typeface="Times New Roman"/>
                          <a:cs typeface="Arial"/>
                        </a:rPr>
                        <a:t>000 </a:t>
                      </a:r>
                      <a:r>
                        <a:rPr lang="es-PE" sz="1400" dirty="0">
                          <a:solidFill>
                            <a:srgbClr val="000000"/>
                          </a:solidFill>
                          <a:latin typeface="+mn-lt"/>
                          <a:ea typeface="Times New Roman"/>
                        </a:rPr>
                        <a:t>millones</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spcAft>
                          <a:spcPts val="0"/>
                        </a:spcAft>
                      </a:pPr>
                      <a:r>
                        <a:rPr lang="es-PE" sz="1400" dirty="0">
                          <a:solidFill>
                            <a:srgbClr val="000000"/>
                          </a:solidFill>
                          <a:latin typeface="+mn-lt"/>
                          <a:ea typeface="Times New Roman"/>
                        </a:rPr>
                        <a:t>MINSA- </a:t>
                      </a:r>
                      <a:r>
                        <a:rPr lang="es-PE" sz="1400" dirty="0" smtClean="0">
                          <a:solidFill>
                            <a:srgbClr val="000000"/>
                          </a:solidFill>
                          <a:latin typeface="+mn-lt"/>
                          <a:ea typeface="Times New Roman"/>
                        </a:rPr>
                        <a:t>Gob.Reg.</a:t>
                      </a:r>
                      <a:r>
                        <a:rPr lang="es-PE" sz="1400" baseline="0" dirty="0" smtClean="0">
                          <a:solidFill>
                            <a:srgbClr val="000000"/>
                          </a:solidFill>
                          <a:latin typeface="+mn-lt"/>
                          <a:ea typeface="Times New Roman"/>
                        </a:rPr>
                        <a:t> </a:t>
                      </a:r>
                      <a:r>
                        <a:rPr lang="es-PE" sz="1400" dirty="0" smtClean="0">
                          <a:solidFill>
                            <a:srgbClr val="000000"/>
                          </a:solidFill>
                          <a:latin typeface="+mn-lt"/>
                          <a:ea typeface="Times New Roman"/>
                        </a:rPr>
                        <a:t>Gob. Loc., </a:t>
                      </a:r>
                      <a:r>
                        <a:rPr lang="es-PE" sz="1400" dirty="0">
                          <a:solidFill>
                            <a:srgbClr val="000000"/>
                          </a:solidFill>
                          <a:latin typeface="+mn-lt"/>
                          <a:ea typeface="Times New Roman"/>
                        </a:rPr>
                        <a:t>APCI</a:t>
                      </a:r>
                      <a:endParaRPr lang="es-ES" sz="1400" dirty="0">
                        <a:latin typeface="+mn-lt"/>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511" y="2049453"/>
          <a:ext cx="8712969" cy="4547900"/>
        </p:xfrm>
        <a:graphic>
          <a:graphicData uri="http://schemas.openxmlformats.org/drawingml/2006/table">
            <a:tbl>
              <a:tblPr/>
              <a:tblGrid>
                <a:gridCol w="1464370"/>
                <a:gridCol w="1757244"/>
                <a:gridCol w="2050118"/>
                <a:gridCol w="1787823"/>
                <a:gridCol w="1653414"/>
              </a:tblGrid>
              <a:tr h="1394763">
                <a:tc>
                  <a:txBody>
                    <a:bodyPr/>
                    <a:lstStyle/>
                    <a:p>
                      <a:pPr algn="ctr" fontAlgn="ctr"/>
                      <a:r>
                        <a:rPr lang="es-ES" sz="2400" b="1" i="0" u="none" strike="noStrike" dirty="0">
                          <a:solidFill>
                            <a:srgbClr val="000000"/>
                          </a:solidFill>
                          <a:latin typeface="Arial Narrow"/>
                        </a:rPr>
                        <a:t>Objetivo Nacional</a:t>
                      </a: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S" sz="2400" b="1" i="0" u="none" strike="noStrike" dirty="0">
                          <a:solidFill>
                            <a:srgbClr val="000000"/>
                          </a:solidFill>
                          <a:latin typeface="Arial Narrow"/>
                        </a:rPr>
                        <a:t>Objetivo específico</a:t>
                      </a: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s-ES" sz="2400" b="1" i="0" u="none" strike="noStrike" dirty="0" smtClean="0">
                          <a:solidFill>
                            <a:srgbClr val="000000"/>
                          </a:solidFill>
                          <a:latin typeface="Arial Narrow"/>
                        </a:rPr>
                        <a:t>Objetivo estratégico</a:t>
                      </a:r>
                      <a:r>
                        <a:rPr lang="es-ES" sz="2400" b="1" i="0" u="none" strike="noStrike" baseline="0" dirty="0" smtClean="0">
                          <a:solidFill>
                            <a:srgbClr val="000000"/>
                          </a:solidFill>
                          <a:latin typeface="Arial Narrow"/>
                        </a:rPr>
                        <a:t> PESEM-PEI</a:t>
                      </a:r>
                      <a:endParaRPr lang="es-ES" sz="24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2400" b="1" i="0" u="none" strike="noStrike" dirty="0" smtClean="0">
                          <a:solidFill>
                            <a:srgbClr val="000000"/>
                          </a:solidFill>
                          <a:latin typeface="Arial Narrow"/>
                        </a:rPr>
                        <a:t>Objetivo estratégico</a:t>
                      </a:r>
                      <a:r>
                        <a:rPr lang="es-ES" sz="2400" b="1" i="0" u="none" strike="noStrike" baseline="0" dirty="0" smtClean="0">
                          <a:solidFill>
                            <a:srgbClr val="000000"/>
                          </a:solidFill>
                          <a:latin typeface="Arial Narrow"/>
                        </a:rPr>
                        <a:t> específico PESEM-PEI</a:t>
                      </a:r>
                      <a:endParaRPr lang="es-ES" sz="24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es-ES" sz="2400" b="1" i="0" u="none" strike="noStrike" dirty="0">
                          <a:solidFill>
                            <a:srgbClr val="000000"/>
                          </a:solidFill>
                          <a:latin typeface="Arial Narrow"/>
                        </a:rPr>
                        <a:t>Programas </a:t>
                      </a: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r>
              <a:tr h="165110">
                <a:tc rowSpan="9">
                  <a:txBody>
                    <a:bodyPr/>
                    <a:lstStyle/>
                    <a:p>
                      <a:pPr algn="ctr"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1100" b="1" i="0" u="none" strike="noStrike" dirty="0">
                        <a:solidFill>
                          <a:srgbClr val="000000"/>
                        </a:solidFill>
                        <a:latin typeface="Arial Narrow"/>
                      </a:endParaRPr>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endParaRPr lang="es-ES" sz="1100"/>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66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t"/>
                      <a:endParaRPr lang="es-ES" sz="1100" b="1" i="0" u="none" strike="noStrike" dirty="0">
                        <a:solidFill>
                          <a:srgbClr val="000000"/>
                        </a:solidFill>
                        <a:latin typeface="Arial Narrow"/>
                      </a:endParaRPr>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290418">
                <a:tc vMerge="1">
                  <a:txBody>
                    <a:bodyPr/>
                    <a:lstStyle/>
                    <a:p>
                      <a:endParaRPr lang="es-ES"/>
                    </a:p>
                  </a:txBody>
                  <a:tcPr/>
                </a:tc>
                <a:tc vMerge="1">
                  <a:txBody>
                    <a:bodyPr/>
                    <a:lstStyle/>
                    <a:p>
                      <a:endParaRPr lang="es-ES"/>
                    </a:p>
                  </a:txBody>
                  <a:tcPr/>
                </a:tc>
                <a:tc rowSpan="2">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1100" b="1" i="0" u="none" strike="noStrike" dirty="0">
                        <a:solidFill>
                          <a:srgbClr val="000000"/>
                        </a:solidFill>
                        <a:latin typeface="Arial Narrow"/>
                      </a:endParaRPr>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33882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l" fontAlgn="t"/>
                      <a:endParaRPr lang="es-ES" sz="1100" b="1" i="0" u="none" strike="noStrike" dirty="0">
                        <a:solidFill>
                          <a:srgbClr val="000000"/>
                        </a:solidFill>
                        <a:latin typeface="Arial Narrow"/>
                      </a:endParaRPr>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S"/>
                    </a:p>
                  </a:txBody>
                  <a:tcPr/>
                </a:tc>
              </a:tr>
              <a:tr h="594446">
                <a:tc vMerge="1">
                  <a:txBody>
                    <a:bodyPr/>
                    <a:lstStyle/>
                    <a:p>
                      <a:endParaRPr lang="es-ES"/>
                    </a:p>
                  </a:txBody>
                  <a:tcPr/>
                </a:tc>
                <a:tc vMerge="1">
                  <a:txBody>
                    <a:bodyPr/>
                    <a:lstStyle/>
                    <a:p>
                      <a:endParaRPr lang="es-ES"/>
                    </a:p>
                  </a:txBody>
                  <a:tcPr/>
                </a:tc>
                <a:tc>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ES" sz="1100" dirty="0"/>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660">
                <a:tc vMerge="1">
                  <a:txBody>
                    <a:bodyPr/>
                    <a:lstStyle/>
                    <a:p>
                      <a:endParaRPr lang="es-ES"/>
                    </a:p>
                  </a:txBody>
                  <a:tcPr/>
                </a:tc>
                <a:tc vMerge="1">
                  <a:txBody>
                    <a:bodyPr/>
                    <a:lstStyle/>
                    <a:p>
                      <a:endParaRPr lang="es-E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ES" dirty="0"/>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ES" sz="1100" b="1" i="0" u="none" strike="noStrike" kern="1200" dirty="0" smtClean="0">
                        <a:solidFill>
                          <a:srgbClr val="000000"/>
                        </a:solidFill>
                        <a:latin typeface="Arial Narrow"/>
                        <a:ea typeface="+mn-ea"/>
                        <a:cs typeface="+mn-cs"/>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ES" sz="1100"/>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660">
                <a:tc vMerge="1">
                  <a:txBody>
                    <a:bodyPr/>
                    <a:lstStyle/>
                    <a:p>
                      <a:endParaRPr lang="es-ES"/>
                    </a:p>
                  </a:txBody>
                  <a:tcPr/>
                </a:tc>
                <a:tc rowSpan="2">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1100" b="1" i="0" u="none" strike="noStrike" dirty="0">
                        <a:solidFill>
                          <a:srgbClr val="000000"/>
                        </a:solidFill>
                        <a:latin typeface="Arial Narrow"/>
                      </a:endParaRPr>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ES" sz="1100" dirty="0"/>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987">
                <a:tc vMerge="1">
                  <a:txBody>
                    <a:bodyPr/>
                    <a:lstStyle/>
                    <a:p>
                      <a:endParaRPr lang="es-ES"/>
                    </a:p>
                  </a:txBody>
                  <a:tcPr/>
                </a:tc>
                <a:tc vMerge="1">
                  <a:txBody>
                    <a:bodyPr/>
                    <a:lstStyle/>
                    <a:p>
                      <a:endParaRPr lang="es-ES"/>
                    </a:p>
                  </a:txBody>
                  <a:tcPr/>
                </a:tc>
                <a:tc>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1100" b="1" i="0" u="none" strike="noStrike" dirty="0">
                        <a:solidFill>
                          <a:srgbClr val="000000"/>
                        </a:solidFill>
                        <a:latin typeface="Arial Narrow"/>
                      </a:endParaRPr>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ES" sz="1100" dirty="0"/>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972">
                <a:tc vMerge="1">
                  <a:txBody>
                    <a:bodyPr/>
                    <a:lstStyle/>
                    <a:p>
                      <a:endParaRPr lang="es-ES"/>
                    </a:p>
                  </a:txBody>
                  <a:tcPr/>
                </a:tc>
                <a:tc>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s-ES" sz="1100" b="1" i="0" u="none" strike="noStrike" dirty="0">
                        <a:solidFill>
                          <a:srgbClr val="000000"/>
                        </a:solidFill>
                        <a:latin typeface="Arial Narrow"/>
                      </a:endParaRPr>
                    </a:p>
                  </a:txBody>
                  <a:tcPr marL="6298" marR="6298" marT="6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1100" b="1" i="0" u="none" strike="noStrike" dirty="0">
                        <a:solidFill>
                          <a:srgbClr val="000000"/>
                        </a:solidFill>
                        <a:latin typeface="Arial Narrow"/>
                      </a:endParaRPr>
                    </a:p>
                  </a:txBody>
                  <a:tcPr marL="6298" marR="6298" marT="6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1 Título"/>
          <p:cNvSpPr txBox="1">
            <a:spLocks/>
          </p:cNvSpPr>
          <p:nvPr/>
        </p:nvSpPr>
        <p:spPr bwMode="auto">
          <a:xfrm>
            <a:off x="179512" y="1412776"/>
            <a:ext cx="8712968" cy="404887"/>
          </a:xfrm>
          <a:prstGeom prst="rect">
            <a:avLst/>
          </a:prstGeom>
          <a:solidFill>
            <a:srgbClr val="FF0000"/>
          </a:solidFill>
          <a:ln w="9525">
            <a:noFill/>
            <a:miter lim="800000"/>
            <a:headEnd/>
            <a:tailEnd/>
          </a:ln>
        </p:spPr>
        <p:txBody>
          <a:bodyPr/>
          <a:lstStyle/>
          <a:p>
            <a:pPr algn="ctr"/>
            <a:r>
              <a:rPr lang="es-ES" sz="2000" b="1" dirty="0">
                <a:solidFill>
                  <a:schemeClr val="bg1"/>
                </a:solidFill>
              </a:rPr>
              <a:t>Objetivos del </a:t>
            </a:r>
            <a:r>
              <a:rPr lang="es-ES" sz="2000" b="1" dirty="0" smtClean="0">
                <a:solidFill>
                  <a:schemeClr val="bg1"/>
                </a:solidFill>
              </a:rPr>
              <a:t>PEDN, PESEM-PEI y Programas por Objetivo Nacional</a:t>
            </a:r>
            <a:endParaRPr lang="es-ES" sz="2000" b="1" dirty="0">
              <a:solidFill>
                <a:schemeClr val="bg1"/>
              </a:solidFill>
            </a:endParaRP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285750" y="1214438"/>
            <a:ext cx="8401050" cy="5429250"/>
          </a:xfrm>
        </p:spPr>
        <p:txBody>
          <a:bodyPr/>
          <a:lstStyle/>
          <a:p>
            <a:pPr marL="0" indent="0" algn="just">
              <a:buFontTx/>
              <a:buNone/>
              <a:defRPr/>
            </a:pPr>
            <a:r>
              <a:rPr lang="es-MX" sz="2200" i="1" dirty="0" smtClean="0"/>
              <a:t>“Mirar alto y lejos hacia el futuro no tiene nada de malo. Tener objetivos ambiciosos no tiene qué ser malo, si uno tiene la voluntad de trabajar para lograrlos. Si seguimos haciendo lo mismo que en el pasado, no lograremos nuestros sueños. Necesitamos modificar los paradigmas que guían nuestros pensamientos. Necesitamos tener acceso a los activos físicos e intelectuales que nos permitan lograr control sobre nuestro futuro. Necesitamos la energía colectiva que nos permita crecer y desarrollarnos. Hoy no es el idealismo el que nos empuja a cambiar y a soñar en nuevos caminos; es la necesidad la que lo hace. Las visiones no podrán venir de fuera, somos nosotros quienes tendremos que construirlas. Sin duda se requieren medios para lograr los objetivos, pero los medios también se construyen”.</a:t>
            </a:r>
          </a:p>
          <a:p>
            <a:pPr marL="0" indent="0" algn="r">
              <a:buFontTx/>
              <a:buNone/>
              <a:defRPr/>
            </a:pPr>
            <a:r>
              <a:rPr lang="es-MX" sz="2200" i="1" dirty="0" smtClean="0"/>
              <a:t>ANTONIO ALONSO CONCHEIRO, 2010</a:t>
            </a:r>
            <a:endParaRPr lang="es-ES" sz="2200" i="1" dirty="0"/>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42938" y="2857500"/>
            <a:ext cx="8229600" cy="1143000"/>
          </a:xfrm>
        </p:spPr>
        <p:txBody>
          <a:bodyPr/>
          <a:lstStyle/>
          <a:p>
            <a:pPr eaLnBrk="1" hangingPunct="1"/>
            <a:r>
              <a:rPr lang="es-PE" smtClean="0"/>
              <a:t>Gracias…</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471488" y="1628775"/>
            <a:ext cx="8201025" cy="4752975"/>
          </a:xfrm>
          <a:prstGeom prst="rect">
            <a:avLst/>
          </a:prstGeom>
          <a:noFill/>
          <a:ln w="9525">
            <a:noFill/>
            <a:miter lim="800000"/>
            <a:headEnd/>
            <a:tailEnd/>
          </a:ln>
        </p:spPr>
      </p:pic>
      <p:cxnSp>
        <p:nvCxnSpPr>
          <p:cNvPr id="4" name="3 Conector recto de flecha"/>
          <p:cNvCxnSpPr/>
          <p:nvPr/>
        </p:nvCxnSpPr>
        <p:spPr>
          <a:xfrm flipV="1">
            <a:off x="3276600" y="5300663"/>
            <a:ext cx="2519363"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5 CuadroTexto"/>
          <p:cNvSpPr txBox="1">
            <a:spLocks noChangeArrowheads="1"/>
          </p:cNvSpPr>
          <p:nvPr/>
        </p:nvSpPr>
        <p:spPr bwMode="auto">
          <a:xfrm>
            <a:off x="5940425" y="5084763"/>
            <a:ext cx="1944688" cy="369887"/>
          </a:xfrm>
          <a:prstGeom prst="rect">
            <a:avLst/>
          </a:prstGeom>
          <a:noFill/>
          <a:ln w="9525">
            <a:noFill/>
            <a:miter lim="800000"/>
            <a:headEnd/>
            <a:tailEnd/>
          </a:ln>
        </p:spPr>
        <p:txBody>
          <a:bodyPr>
            <a:spAutoFit/>
          </a:bodyPr>
          <a:lstStyle/>
          <a:p>
            <a:r>
              <a:rPr lang="es-PE">
                <a:latin typeface="Calibri" pitchFamily="34" charset="0"/>
              </a:rPr>
              <a:t>Tendencia actual</a:t>
            </a:r>
          </a:p>
        </p:txBody>
      </p:sp>
      <p:sp>
        <p:nvSpPr>
          <p:cNvPr id="6" name="Rectangle 10"/>
          <p:cNvSpPr>
            <a:spLocks noChangeArrowheads="1"/>
          </p:cNvSpPr>
          <p:nvPr/>
        </p:nvSpPr>
        <p:spPr bwMode="auto">
          <a:xfrm>
            <a:off x="5940425" y="4148138"/>
            <a:ext cx="1368425" cy="365125"/>
          </a:xfrm>
          <a:prstGeom prst="rect">
            <a:avLst/>
          </a:prstGeom>
          <a:solidFill>
            <a:srgbClr val="FFFFFF"/>
          </a:solidFill>
          <a:ln w="9525">
            <a:solidFill>
              <a:srgbClr val="000000"/>
            </a:solidFill>
            <a:miter lim="800000"/>
            <a:headEnd/>
            <a:tailEnd/>
          </a:ln>
        </p:spPr>
        <p:txBody>
          <a:bodyPr lIns="0" tIns="0" rIns="0" bIns="0"/>
          <a:lstStyle/>
          <a:p>
            <a:pPr algn="ctr"/>
            <a:r>
              <a:rPr lang="es-ES_tradnl" sz="2400">
                <a:solidFill>
                  <a:schemeClr val="hlink"/>
                </a:solidFill>
                <a:latin typeface="Calibri" pitchFamily="34" charset="0"/>
              </a:rPr>
              <a:t>FUTURO</a:t>
            </a:r>
            <a:endParaRPr lang="es-ES" sz="2400">
              <a:solidFill>
                <a:schemeClr val="hlink"/>
              </a:solidFill>
              <a:latin typeface="Calibri" pitchFamily="34" charset="0"/>
            </a:endParaRPr>
          </a:p>
        </p:txBody>
      </p:sp>
      <p:sp>
        <p:nvSpPr>
          <p:cNvPr id="7" name="Line 11"/>
          <p:cNvSpPr>
            <a:spLocks noChangeShapeType="1"/>
          </p:cNvSpPr>
          <p:nvPr/>
        </p:nvSpPr>
        <p:spPr bwMode="auto">
          <a:xfrm flipV="1">
            <a:off x="7308850" y="4056063"/>
            <a:ext cx="547688" cy="274637"/>
          </a:xfrm>
          <a:prstGeom prst="line">
            <a:avLst/>
          </a:prstGeom>
          <a:noFill/>
          <a:ln w="9525">
            <a:solidFill>
              <a:srgbClr val="000000"/>
            </a:solidFill>
            <a:round/>
            <a:headEnd/>
            <a:tailEnd/>
          </a:ln>
        </p:spPr>
        <p:txBody>
          <a:bodyPr/>
          <a:lstStyle/>
          <a:p>
            <a:endParaRPr lang="es-ES"/>
          </a:p>
        </p:txBody>
      </p:sp>
      <p:sp>
        <p:nvSpPr>
          <p:cNvPr id="8" name="Line 12"/>
          <p:cNvSpPr>
            <a:spLocks noChangeShapeType="1"/>
          </p:cNvSpPr>
          <p:nvPr/>
        </p:nvSpPr>
        <p:spPr bwMode="auto">
          <a:xfrm>
            <a:off x="7308850" y="4330700"/>
            <a:ext cx="547688" cy="0"/>
          </a:xfrm>
          <a:prstGeom prst="line">
            <a:avLst/>
          </a:prstGeom>
          <a:noFill/>
          <a:ln w="9525">
            <a:solidFill>
              <a:srgbClr val="000000"/>
            </a:solidFill>
            <a:round/>
            <a:headEnd/>
            <a:tailEnd/>
          </a:ln>
        </p:spPr>
        <p:txBody>
          <a:bodyPr/>
          <a:lstStyle/>
          <a:p>
            <a:endParaRPr lang="es-ES"/>
          </a:p>
        </p:txBody>
      </p:sp>
      <p:sp>
        <p:nvSpPr>
          <p:cNvPr id="9" name="Line 13"/>
          <p:cNvSpPr>
            <a:spLocks noChangeShapeType="1"/>
          </p:cNvSpPr>
          <p:nvPr/>
        </p:nvSpPr>
        <p:spPr bwMode="auto">
          <a:xfrm>
            <a:off x="7308850" y="4330700"/>
            <a:ext cx="547688" cy="182563"/>
          </a:xfrm>
          <a:prstGeom prst="line">
            <a:avLst/>
          </a:prstGeom>
          <a:noFill/>
          <a:ln w="9525">
            <a:solidFill>
              <a:srgbClr val="000000"/>
            </a:solidFill>
            <a:round/>
            <a:headEnd/>
            <a:tailEnd/>
          </a:ln>
        </p:spPr>
        <p:txBody>
          <a:bodyPr/>
          <a:lstStyle/>
          <a:p>
            <a:endParaRPr lang="es-ES"/>
          </a:p>
        </p:txBody>
      </p:sp>
      <p:sp>
        <p:nvSpPr>
          <p:cNvPr id="10" name="Text Box 14"/>
          <p:cNvSpPr txBox="1">
            <a:spLocks noChangeArrowheads="1"/>
          </p:cNvSpPr>
          <p:nvPr/>
        </p:nvSpPr>
        <p:spPr bwMode="auto">
          <a:xfrm>
            <a:off x="7956550" y="3932238"/>
            <a:ext cx="720725" cy="214312"/>
          </a:xfrm>
          <a:prstGeom prst="rect">
            <a:avLst/>
          </a:prstGeom>
          <a:noFill/>
          <a:ln w="9525">
            <a:noFill/>
            <a:miter lim="800000"/>
            <a:headEnd/>
            <a:tailEnd/>
          </a:ln>
        </p:spPr>
        <p:txBody>
          <a:bodyPr lIns="0" tIns="0" rIns="0" bIns="0">
            <a:spAutoFit/>
          </a:bodyPr>
          <a:lstStyle/>
          <a:p>
            <a:pPr>
              <a:spcBef>
                <a:spcPct val="50000"/>
              </a:spcBef>
            </a:pPr>
            <a:r>
              <a:rPr lang="es-ES" sz="1400">
                <a:latin typeface="Calibri" pitchFamily="34" charset="0"/>
              </a:rPr>
              <a:t>deseable</a:t>
            </a:r>
          </a:p>
        </p:txBody>
      </p:sp>
      <p:sp>
        <p:nvSpPr>
          <p:cNvPr id="11" name="Text Box 15"/>
          <p:cNvSpPr txBox="1">
            <a:spLocks noChangeArrowheads="1"/>
          </p:cNvSpPr>
          <p:nvPr/>
        </p:nvSpPr>
        <p:spPr bwMode="auto">
          <a:xfrm>
            <a:off x="8029575" y="4222750"/>
            <a:ext cx="720725" cy="214313"/>
          </a:xfrm>
          <a:prstGeom prst="rect">
            <a:avLst/>
          </a:prstGeom>
          <a:noFill/>
          <a:ln w="9525">
            <a:noFill/>
            <a:miter lim="800000"/>
            <a:headEnd/>
            <a:tailEnd/>
          </a:ln>
        </p:spPr>
        <p:txBody>
          <a:bodyPr lIns="0" tIns="0" rIns="0" bIns="0">
            <a:spAutoFit/>
          </a:bodyPr>
          <a:lstStyle/>
          <a:p>
            <a:pPr>
              <a:spcBef>
                <a:spcPct val="50000"/>
              </a:spcBef>
            </a:pPr>
            <a:r>
              <a:rPr lang="es-ES" sz="1400">
                <a:latin typeface="Calibri" pitchFamily="34" charset="0"/>
              </a:rPr>
              <a:t>posible</a:t>
            </a:r>
          </a:p>
        </p:txBody>
      </p:sp>
      <p:sp>
        <p:nvSpPr>
          <p:cNvPr id="12" name="Text Box 16"/>
          <p:cNvSpPr txBox="1">
            <a:spLocks noChangeArrowheads="1"/>
          </p:cNvSpPr>
          <p:nvPr/>
        </p:nvSpPr>
        <p:spPr bwMode="auto">
          <a:xfrm>
            <a:off x="7956550" y="4510088"/>
            <a:ext cx="720725" cy="214312"/>
          </a:xfrm>
          <a:prstGeom prst="rect">
            <a:avLst/>
          </a:prstGeom>
          <a:noFill/>
          <a:ln w="9525">
            <a:noFill/>
            <a:miter lim="800000"/>
            <a:headEnd/>
            <a:tailEnd/>
          </a:ln>
        </p:spPr>
        <p:txBody>
          <a:bodyPr lIns="0" tIns="0" rIns="0" bIns="0">
            <a:spAutoFit/>
          </a:bodyPr>
          <a:lstStyle/>
          <a:p>
            <a:pPr>
              <a:spcBef>
                <a:spcPct val="50000"/>
              </a:spcBef>
            </a:pPr>
            <a:r>
              <a:rPr lang="es-ES" sz="1400">
                <a:latin typeface="Calibri" pitchFamily="34" charset="0"/>
              </a:rPr>
              <a:t>probable</a:t>
            </a:r>
          </a:p>
        </p:txBody>
      </p:sp>
      <p:sp>
        <p:nvSpPr>
          <p:cNvPr id="13" name="12 CuadroTexto"/>
          <p:cNvSpPr txBox="1"/>
          <p:nvPr/>
        </p:nvSpPr>
        <p:spPr>
          <a:xfrm>
            <a:off x="2411413" y="2133600"/>
            <a:ext cx="2324100" cy="369888"/>
          </a:xfrm>
          <a:prstGeom prst="rect">
            <a:avLst/>
          </a:prstGeom>
          <a:noFill/>
        </p:spPr>
        <p:txBody>
          <a:bodyPr wrap="none">
            <a:spAutoFit/>
          </a:bodyPr>
          <a:lstStyle/>
          <a:p>
            <a:pPr fontAlgn="auto">
              <a:spcBef>
                <a:spcPts val="0"/>
              </a:spcBef>
              <a:spcAft>
                <a:spcPts val="0"/>
              </a:spcAft>
              <a:defRPr/>
            </a:pPr>
            <a:r>
              <a:rPr lang="es-PE" dirty="0">
                <a:solidFill>
                  <a:schemeClr val="accent1">
                    <a:lumMod val="75000"/>
                  </a:schemeClr>
                </a:solidFill>
                <a:effectLst>
                  <a:outerShdw blurRad="38100" dist="38100" dir="2700000" algn="tl">
                    <a:srgbClr val="000000">
                      <a:alpha val="43137"/>
                    </a:srgbClr>
                  </a:outerShdw>
                </a:effectLst>
                <a:latin typeface="+mn-lt"/>
                <a:cs typeface="+mn-cs"/>
              </a:rPr>
              <a:t>Construcción de futuro</a:t>
            </a:r>
            <a:endParaRPr lang="es-ES" dirty="0">
              <a:solidFill>
                <a:schemeClr val="accent1">
                  <a:lumMod val="75000"/>
                </a:schemeClr>
              </a:solidFill>
              <a:effectLst>
                <a:outerShdw blurRad="38100" dist="38100" dir="2700000" algn="tl">
                  <a:srgbClr val="000000">
                    <a:alpha val="43137"/>
                  </a:srgbClr>
                </a:outerShdw>
              </a:effectLst>
              <a:latin typeface="+mn-lt"/>
              <a:cs typeface="+mn-cs"/>
            </a:endParaRPr>
          </a:p>
        </p:txBody>
      </p:sp>
      <p:sp>
        <p:nvSpPr>
          <p:cNvPr id="14" name="13 Rectángulo"/>
          <p:cNvSpPr/>
          <p:nvPr/>
        </p:nvSpPr>
        <p:spPr>
          <a:xfrm>
            <a:off x="357158" y="1214422"/>
            <a:ext cx="8286808" cy="584775"/>
          </a:xfrm>
          <a:prstGeom prst="rect">
            <a:avLst/>
          </a:prstGeom>
        </p:spPr>
        <p:txBody>
          <a:bodyPr wrap="square">
            <a:spAutoFit/>
          </a:bodyPr>
          <a:lstStyle/>
          <a:p>
            <a:pPr algn="ctr" eaLnBrk="0" hangingPunct="0"/>
            <a:r>
              <a:rPr lang="es-PE" sz="3200" dirty="0" smtClean="0">
                <a:solidFill>
                  <a:srgbClr val="800000"/>
                </a:solidFill>
                <a:effectLst>
                  <a:outerShdw blurRad="38100" dist="38100" dir="2700000" algn="tl">
                    <a:srgbClr val="000000">
                      <a:alpha val="43137"/>
                    </a:srgbClr>
                  </a:outerShdw>
                </a:effectLst>
                <a:latin typeface="+mj-lt"/>
                <a:ea typeface="+mj-ea"/>
                <a:cs typeface="+mj-cs"/>
              </a:rPr>
              <a:t>Esquema del planeamiento estratégico</a:t>
            </a:r>
          </a:p>
        </p:txBody>
      </p:sp>
      <p:sp>
        <p:nvSpPr>
          <p:cNvPr id="15" name="14 Rectángulo"/>
          <p:cNvSpPr/>
          <p:nvPr/>
        </p:nvSpPr>
        <p:spPr>
          <a:xfrm>
            <a:off x="4071934" y="6357958"/>
            <a:ext cx="4864922" cy="307777"/>
          </a:xfrm>
          <a:prstGeom prst="rect">
            <a:avLst/>
          </a:prstGeom>
        </p:spPr>
        <p:txBody>
          <a:bodyPr wrap="none">
            <a:spAutoFit/>
          </a:bodyPr>
          <a:lstStyle/>
          <a:p>
            <a:r>
              <a:rPr lang="es-PE" sz="1400" dirty="0" smtClean="0"/>
              <a:t>Luis Lira, Revalorización de la Planificación. </a:t>
            </a:r>
            <a:r>
              <a:rPr lang="es-PE" sz="1400" dirty="0" err="1" smtClean="0"/>
              <a:t>ILPES</a:t>
            </a:r>
            <a:r>
              <a:rPr lang="es-PE" sz="1400" dirty="0" smtClean="0"/>
              <a:t> CEPAL</a:t>
            </a:r>
            <a:endParaRPr lang="es-ES" sz="1400" dirty="0"/>
          </a:p>
        </p:txBody>
      </p:sp>
      <p:sp>
        <p:nvSpPr>
          <p:cNvPr id="16" name="14 Marcador de número de diapositiva"/>
          <p:cNvSpPr>
            <a:spLocks noGrp="1"/>
          </p:cNvSpPr>
          <p:nvPr>
            <p:ph type="sldNum" sz="quarter" idx="12"/>
          </p:nvPr>
        </p:nvSpPr>
        <p:spPr>
          <a:xfrm>
            <a:off x="6553200" y="6245225"/>
            <a:ext cx="2133600" cy="476250"/>
          </a:xfrm>
        </p:spPr>
        <p:txBody>
          <a:bodyPr/>
          <a:lstStyle/>
          <a:p>
            <a:pPr>
              <a:defRPr/>
            </a:pPr>
            <a:fld id="{816BEA81-C7D4-4E89-9A53-024C87C1C4F9}" type="slidenum">
              <a:rPr lang="es-ES" smtClean="0"/>
              <a:pPr>
                <a:defRPr/>
              </a:pPr>
              <a:t>5</a:t>
            </a:fld>
            <a:endParaRPr lang="es-ES" dirty="0"/>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553200" y="6356350"/>
            <a:ext cx="2133600" cy="365125"/>
          </a:xfrm>
        </p:spPr>
        <p:txBody>
          <a:bodyPr/>
          <a:lstStyle/>
          <a:p>
            <a:pPr>
              <a:defRPr/>
            </a:pPr>
            <a:fld id="{0C0F26AE-46D1-4D67-9D33-4813F7C2219C}" type="slidenum">
              <a:rPr lang="es-ES" smtClean="0"/>
              <a:pPr>
                <a:defRPr/>
              </a:pPr>
              <a:t>6</a:t>
            </a:fld>
            <a:endParaRPr lang="es-ES"/>
          </a:p>
        </p:txBody>
      </p:sp>
      <p:sp>
        <p:nvSpPr>
          <p:cNvPr id="3" name="2 Rectángulo"/>
          <p:cNvSpPr/>
          <p:nvPr/>
        </p:nvSpPr>
        <p:spPr>
          <a:xfrm>
            <a:off x="179388" y="3860800"/>
            <a:ext cx="8785225" cy="19446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 name="3 Rectángulo"/>
          <p:cNvSpPr/>
          <p:nvPr/>
        </p:nvSpPr>
        <p:spPr>
          <a:xfrm>
            <a:off x="179388" y="1779588"/>
            <a:ext cx="8785225" cy="20812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aphicFrame>
        <p:nvGraphicFramePr>
          <p:cNvPr id="5" name="4 Diagrama"/>
          <p:cNvGraphicFramePr/>
          <p:nvPr/>
        </p:nvGraphicFramePr>
        <p:xfrm>
          <a:off x="899592" y="1772816"/>
          <a:ext cx="6840760" cy="5085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23850" y="2781300"/>
            <a:ext cx="2143125" cy="923925"/>
          </a:xfrm>
          <a:prstGeom prst="rect">
            <a:avLst/>
          </a:prstGeom>
          <a:noFill/>
        </p:spPr>
        <p:txBody>
          <a:bodyPr>
            <a:spAutoFit/>
          </a:bodyPr>
          <a:lstStyle/>
          <a:p>
            <a:pPr>
              <a:defRPr/>
            </a:pPr>
            <a:r>
              <a:rPr lang="es-PE" dirty="0">
                <a:solidFill>
                  <a:schemeClr val="tx2"/>
                </a:solidFill>
                <a:effectLst>
                  <a:outerShdw blurRad="38100" dist="38100" dir="2700000" algn="tl">
                    <a:srgbClr val="000000">
                      <a:alpha val="43137"/>
                    </a:srgbClr>
                  </a:outerShdw>
                </a:effectLst>
                <a:latin typeface="Arial" charset="0"/>
              </a:rPr>
              <a:t>POLÍTICAS SECTORIALES DE DESARROLLO</a:t>
            </a:r>
            <a:endParaRPr lang="es-ES" dirty="0">
              <a:solidFill>
                <a:schemeClr val="tx2"/>
              </a:solidFill>
              <a:effectLst>
                <a:outerShdw blurRad="38100" dist="38100" dir="2700000" algn="tl">
                  <a:srgbClr val="000000">
                    <a:alpha val="43137"/>
                  </a:srgbClr>
                </a:outerShdw>
              </a:effectLst>
              <a:latin typeface="Arial" charset="0"/>
            </a:endParaRPr>
          </a:p>
        </p:txBody>
      </p:sp>
      <p:sp>
        <p:nvSpPr>
          <p:cNvPr id="7" name="6 CuadroTexto"/>
          <p:cNvSpPr txBox="1"/>
          <p:nvPr/>
        </p:nvSpPr>
        <p:spPr>
          <a:xfrm>
            <a:off x="6786563" y="4149725"/>
            <a:ext cx="2071687" cy="923925"/>
          </a:xfrm>
          <a:prstGeom prst="rect">
            <a:avLst/>
          </a:prstGeom>
          <a:noFill/>
        </p:spPr>
        <p:txBody>
          <a:bodyPr>
            <a:spAutoFit/>
          </a:bodyPr>
          <a:lstStyle/>
          <a:p>
            <a:pPr>
              <a:defRPr/>
            </a:pPr>
            <a:r>
              <a:rPr lang="es-PE" dirty="0">
                <a:solidFill>
                  <a:schemeClr val="tx2"/>
                </a:solidFill>
                <a:effectLst>
                  <a:outerShdw blurRad="38100" dist="38100" dir="2700000" algn="tl">
                    <a:srgbClr val="000000">
                      <a:alpha val="43137"/>
                    </a:srgbClr>
                  </a:outerShdw>
                </a:effectLst>
                <a:latin typeface="Arial" charset="0"/>
              </a:rPr>
              <a:t>POLÍTICAS REGIONALES DE DESARROLLO</a:t>
            </a:r>
            <a:endParaRPr lang="es-ES" dirty="0">
              <a:solidFill>
                <a:schemeClr val="tx2"/>
              </a:solidFill>
              <a:effectLst>
                <a:outerShdw blurRad="38100" dist="38100" dir="2700000" algn="tl">
                  <a:srgbClr val="000000">
                    <a:alpha val="43137"/>
                  </a:srgbClr>
                </a:outerShdw>
              </a:effectLst>
              <a:latin typeface="Arial" charset="0"/>
            </a:endParaRPr>
          </a:p>
        </p:txBody>
      </p:sp>
      <p:sp>
        <p:nvSpPr>
          <p:cNvPr id="8" name="7 CuadroTexto"/>
          <p:cNvSpPr txBox="1"/>
          <p:nvPr/>
        </p:nvSpPr>
        <p:spPr>
          <a:xfrm>
            <a:off x="7486650" y="5838825"/>
            <a:ext cx="1657350" cy="830263"/>
          </a:xfrm>
          <a:prstGeom prst="rect">
            <a:avLst/>
          </a:prstGeom>
          <a:noFill/>
        </p:spPr>
        <p:txBody>
          <a:bodyPr>
            <a:spAutoFit/>
          </a:bodyPr>
          <a:lstStyle/>
          <a:p>
            <a:pPr>
              <a:defRPr/>
            </a:pPr>
            <a:r>
              <a:rPr lang="es-PE" sz="1600" dirty="0">
                <a:solidFill>
                  <a:schemeClr val="tx2"/>
                </a:solidFill>
                <a:effectLst>
                  <a:outerShdw blurRad="38100" dist="38100" dir="2700000" algn="tl">
                    <a:srgbClr val="000000">
                      <a:alpha val="43137"/>
                    </a:srgbClr>
                  </a:outerShdw>
                </a:effectLst>
                <a:latin typeface="Arial" charset="0"/>
              </a:rPr>
              <a:t>POLÍTICAS LOCALES DE DESARROLLO</a:t>
            </a:r>
            <a:endParaRPr lang="es-ES" sz="1600" dirty="0">
              <a:solidFill>
                <a:schemeClr val="tx2"/>
              </a:solidFill>
              <a:effectLst>
                <a:outerShdw blurRad="38100" dist="38100" dir="2700000" algn="tl">
                  <a:srgbClr val="000000">
                    <a:alpha val="43137"/>
                  </a:srgbClr>
                </a:outerShdw>
              </a:effectLst>
              <a:latin typeface="Arial" charset="0"/>
            </a:endParaRPr>
          </a:p>
        </p:txBody>
      </p:sp>
      <p:sp>
        <p:nvSpPr>
          <p:cNvPr id="9" name="8 CuadroTexto"/>
          <p:cNvSpPr txBox="1"/>
          <p:nvPr/>
        </p:nvSpPr>
        <p:spPr>
          <a:xfrm>
            <a:off x="395288" y="2060575"/>
            <a:ext cx="1992312" cy="646113"/>
          </a:xfrm>
          <a:prstGeom prst="rect">
            <a:avLst/>
          </a:prstGeom>
          <a:noFill/>
        </p:spPr>
        <p:txBody>
          <a:bodyPr>
            <a:spAutoFit/>
          </a:bodyPr>
          <a:lstStyle/>
          <a:p>
            <a:pPr>
              <a:defRPr/>
            </a:pPr>
            <a:r>
              <a:rPr lang="es-PE" dirty="0">
                <a:solidFill>
                  <a:schemeClr val="accent2">
                    <a:lumMod val="75000"/>
                  </a:schemeClr>
                </a:solidFill>
                <a:effectLst>
                  <a:outerShdw blurRad="38100" dist="38100" dir="2700000" algn="tl">
                    <a:srgbClr val="000000">
                      <a:alpha val="43137"/>
                    </a:srgbClr>
                  </a:outerShdw>
                </a:effectLst>
                <a:latin typeface="Arial" charset="0"/>
              </a:rPr>
              <a:t>GOBIERNO NACIONAL</a:t>
            </a:r>
            <a:endParaRPr lang="es-ES" dirty="0">
              <a:solidFill>
                <a:schemeClr val="accent2">
                  <a:lumMod val="75000"/>
                </a:schemeClr>
              </a:solidFill>
              <a:effectLst>
                <a:outerShdw blurRad="38100" dist="38100" dir="2700000" algn="tl">
                  <a:srgbClr val="000000">
                    <a:alpha val="43137"/>
                  </a:srgbClr>
                </a:outerShdw>
              </a:effectLst>
              <a:latin typeface="Arial" charset="0"/>
            </a:endParaRPr>
          </a:p>
        </p:txBody>
      </p:sp>
      <p:sp>
        <p:nvSpPr>
          <p:cNvPr id="10" name="9 CuadroTexto"/>
          <p:cNvSpPr txBox="1"/>
          <p:nvPr/>
        </p:nvSpPr>
        <p:spPr>
          <a:xfrm>
            <a:off x="407988" y="4292600"/>
            <a:ext cx="1571625" cy="646113"/>
          </a:xfrm>
          <a:prstGeom prst="rect">
            <a:avLst/>
          </a:prstGeom>
          <a:noFill/>
        </p:spPr>
        <p:txBody>
          <a:bodyPr>
            <a:spAutoFit/>
          </a:bodyPr>
          <a:lstStyle/>
          <a:p>
            <a:pPr>
              <a:defRPr/>
            </a:pPr>
            <a:r>
              <a:rPr lang="es-PE" dirty="0">
                <a:solidFill>
                  <a:schemeClr val="accent2">
                    <a:lumMod val="75000"/>
                  </a:schemeClr>
                </a:solidFill>
                <a:effectLst>
                  <a:outerShdw blurRad="38100" dist="38100" dir="2700000" algn="tl">
                    <a:srgbClr val="000000">
                      <a:alpha val="43137"/>
                    </a:srgbClr>
                  </a:outerShdw>
                </a:effectLst>
                <a:latin typeface="Arial" charset="0"/>
              </a:rPr>
              <a:t>GOBIERNO REGIONAL</a:t>
            </a:r>
            <a:endParaRPr lang="es-ES" dirty="0">
              <a:solidFill>
                <a:schemeClr val="accent2">
                  <a:lumMod val="75000"/>
                </a:schemeClr>
              </a:solidFill>
              <a:effectLst>
                <a:outerShdw blurRad="38100" dist="38100" dir="2700000" algn="tl">
                  <a:srgbClr val="000000">
                    <a:alpha val="43137"/>
                  </a:srgbClr>
                </a:outerShdw>
              </a:effectLst>
              <a:latin typeface="Arial" charset="0"/>
            </a:endParaRPr>
          </a:p>
        </p:txBody>
      </p:sp>
      <p:sp>
        <p:nvSpPr>
          <p:cNvPr id="11" name="10 CuadroTexto"/>
          <p:cNvSpPr txBox="1"/>
          <p:nvPr/>
        </p:nvSpPr>
        <p:spPr>
          <a:xfrm>
            <a:off x="179388" y="5878513"/>
            <a:ext cx="1500187" cy="646112"/>
          </a:xfrm>
          <a:prstGeom prst="rect">
            <a:avLst/>
          </a:prstGeom>
          <a:noFill/>
        </p:spPr>
        <p:txBody>
          <a:bodyPr>
            <a:spAutoFit/>
          </a:bodyPr>
          <a:lstStyle/>
          <a:p>
            <a:pPr>
              <a:defRPr/>
            </a:pPr>
            <a:r>
              <a:rPr lang="es-PE" dirty="0">
                <a:solidFill>
                  <a:schemeClr val="accent2">
                    <a:lumMod val="75000"/>
                  </a:schemeClr>
                </a:solidFill>
                <a:effectLst>
                  <a:outerShdw blurRad="38100" dist="38100" dir="2700000" algn="tl">
                    <a:srgbClr val="000000">
                      <a:alpha val="43137"/>
                    </a:srgbClr>
                  </a:outerShdw>
                </a:effectLst>
                <a:latin typeface="Arial" charset="0"/>
              </a:rPr>
              <a:t>GOBIERNO LOCAL</a:t>
            </a:r>
            <a:endParaRPr lang="es-ES" dirty="0">
              <a:solidFill>
                <a:schemeClr val="accent2">
                  <a:lumMod val="75000"/>
                </a:schemeClr>
              </a:solidFill>
              <a:effectLst>
                <a:outerShdw blurRad="38100" dist="38100" dir="2700000" algn="tl">
                  <a:srgbClr val="000000">
                    <a:alpha val="43137"/>
                  </a:srgbClr>
                </a:outerShdw>
              </a:effectLst>
              <a:latin typeface="Arial" charset="0"/>
            </a:endParaRPr>
          </a:p>
        </p:txBody>
      </p:sp>
      <p:sp>
        <p:nvSpPr>
          <p:cNvPr id="12" name="11 CuadroTexto"/>
          <p:cNvSpPr txBox="1"/>
          <p:nvPr/>
        </p:nvSpPr>
        <p:spPr>
          <a:xfrm>
            <a:off x="6156325" y="2289175"/>
            <a:ext cx="2143125" cy="923925"/>
          </a:xfrm>
          <a:prstGeom prst="rect">
            <a:avLst/>
          </a:prstGeom>
          <a:noFill/>
        </p:spPr>
        <p:txBody>
          <a:bodyPr>
            <a:spAutoFit/>
          </a:bodyPr>
          <a:lstStyle/>
          <a:p>
            <a:pPr>
              <a:defRPr/>
            </a:pPr>
            <a:r>
              <a:rPr lang="es-PE" dirty="0">
                <a:solidFill>
                  <a:schemeClr val="tx2"/>
                </a:solidFill>
                <a:effectLst>
                  <a:outerShdw blurRad="38100" dist="38100" dir="2700000" algn="tl">
                    <a:srgbClr val="000000">
                      <a:alpha val="43137"/>
                    </a:srgbClr>
                  </a:outerShdw>
                </a:effectLst>
                <a:latin typeface="Arial" charset="0"/>
              </a:rPr>
              <a:t>POLÍTICAS NACIONALES DE DESARROLLO</a:t>
            </a:r>
            <a:endParaRPr lang="es-ES" dirty="0">
              <a:solidFill>
                <a:schemeClr val="tx2"/>
              </a:solidFill>
              <a:effectLst>
                <a:outerShdw blurRad="38100" dist="38100" dir="2700000" algn="tl">
                  <a:srgbClr val="000000">
                    <a:alpha val="43137"/>
                  </a:srgbClr>
                </a:outerShdw>
              </a:effectLst>
              <a:latin typeface="Arial" charset="0"/>
            </a:endParaRPr>
          </a:p>
        </p:txBody>
      </p:sp>
      <p:sp>
        <p:nvSpPr>
          <p:cNvPr id="13" name="22 Título"/>
          <p:cNvSpPr>
            <a:spLocks/>
          </p:cNvSpPr>
          <p:nvPr/>
        </p:nvSpPr>
        <p:spPr bwMode="auto">
          <a:xfrm>
            <a:off x="446088" y="1201738"/>
            <a:ext cx="8229600" cy="571500"/>
          </a:xfrm>
          <a:prstGeom prst="rect">
            <a:avLst/>
          </a:prstGeom>
          <a:noFill/>
          <a:ln w="9525">
            <a:noFill/>
            <a:miter lim="800000"/>
            <a:headEnd/>
            <a:tailEnd/>
          </a:ln>
        </p:spPr>
        <p:txBody>
          <a:bodyPr anchor="ctr"/>
          <a:lstStyle/>
          <a:p>
            <a:pPr algn="ctr">
              <a:defRPr/>
            </a:pPr>
            <a:r>
              <a:rPr lang="es-PE" sz="2900" b="1" dirty="0">
                <a:solidFill>
                  <a:srgbClr val="C00000"/>
                </a:solidFill>
                <a:latin typeface="+mj-lt"/>
                <a:ea typeface="+mj-ea"/>
                <a:cs typeface="+mj-cs"/>
              </a:rPr>
              <a:t>NIVELES DE PLANEAMIENTO</a:t>
            </a:r>
            <a:endParaRPr lang="es-ES" sz="2900" b="1" dirty="0">
              <a:solidFill>
                <a:srgbClr val="C00000"/>
              </a:solidFill>
              <a:latin typeface="+mj-lt"/>
              <a:ea typeface="+mj-ea"/>
              <a:cs typeface="+mj-cs"/>
            </a:endParaRPr>
          </a:p>
        </p:txBody>
      </p:sp>
      <p:sp>
        <p:nvSpPr>
          <p:cNvPr id="14" name="13 Cerrar llave"/>
          <p:cNvSpPr/>
          <p:nvPr/>
        </p:nvSpPr>
        <p:spPr>
          <a:xfrm>
            <a:off x="5643563" y="1989138"/>
            <a:ext cx="500062" cy="15843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5" name="14 Cerrar llave"/>
          <p:cNvSpPr/>
          <p:nvPr/>
        </p:nvSpPr>
        <p:spPr>
          <a:xfrm>
            <a:off x="6500813" y="4143375"/>
            <a:ext cx="500062" cy="1143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par>
                          <p:cTn id="38" fill="hold">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Graphic spid="5" grpId="0">
        <p:bldAsOne/>
      </p:bldGraphic>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47664" y="1772816"/>
            <a:ext cx="5976664" cy="430213"/>
          </a:xfrm>
          <a:prstGeom prst="rect">
            <a:avLst/>
          </a:prstGeom>
          <a:solidFill>
            <a:srgbClr val="CCDAEC"/>
          </a:solidFill>
          <a:ln w="9525">
            <a:solidFill>
              <a:schemeClr val="tx1"/>
            </a:solidFill>
            <a:miter lim="800000"/>
            <a:headEnd/>
            <a:tailEnd/>
          </a:ln>
        </p:spPr>
        <p:txBody>
          <a:bodyPr wrap="none" anchor="ctr"/>
          <a:lstStyle/>
          <a:p>
            <a:pPr algn="ctr"/>
            <a:r>
              <a:rPr lang="es-ES" sz="1400" b="1" dirty="0" smtClean="0">
                <a:latin typeface="Arial Narrow" pitchFamily="34" charset="0"/>
              </a:rPr>
              <a:t>PLAN ESTRATÉGICO DE DESARROLLO NACIONAL PERÚ AL 2021</a:t>
            </a:r>
            <a:endParaRPr lang="es-ES" sz="1400" b="1" dirty="0">
              <a:latin typeface="Arial Narrow" pitchFamily="34" charset="0"/>
            </a:endParaRPr>
          </a:p>
        </p:txBody>
      </p:sp>
      <p:sp>
        <p:nvSpPr>
          <p:cNvPr id="3" name="Rectangle 10"/>
          <p:cNvSpPr>
            <a:spLocks noChangeArrowheads="1"/>
          </p:cNvSpPr>
          <p:nvPr/>
        </p:nvSpPr>
        <p:spPr bwMode="auto">
          <a:xfrm>
            <a:off x="1857375" y="2928938"/>
            <a:ext cx="1785938" cy="576262"/>
          </a:xfrm>
          <a:prstGeom prst="rect">
            <a:avLst/>
          </a:prstGeom>
          <a:solidFill>
            <a:srgbClr val="FFCCFF"/>
          </a:solidFill>
          <a:ln w="9525">
            <a:solidFill>
              <a:schemeClr val="tx1"/>
            </a:solidFill>
            <a:miter lim="800000"/>
            <a:headEnd/>
            <a:tailEnd/>
          </a:ln>
        </p:spPr>
        <p:txBody>
          <a:bodyPr wrap="none" anchor="ctr"/>
          <a:lstStyle/>
          <a:p>
            <a:pPr algn="ctr"/>
            <a:r>
              <a:rPr lang="es-PE" sz="1000" b="1">
                <a:latin typeface="Arial Narrow" pitchFamily="34" charset="0"/>
              </a:rPr>
              <a:t>PLANES ESTRATÉGICOS </a:t>
            </a:r>
          </a:p>
          <a:p>
            <a:pPr algn="ctr"/>
            <a:r>
              <a:rPr lang="es-PE" sz="1000" b="1">
                <a:latin typeface="Arial Narrow" pitchFamily="34" charset="0"/>
              </a:rPr>
              <a:t>SECTORIALES  MULTIANUALES </a:t>
            </a:r>
          </a:p>
          <a:p>
            <a:pPr algn="ctr"/>
            <a:r>
              <a:rPr lang="es-PE" sz="1000" b="1">
                <a:latin typeface="Arial Narrow" pitchFamily="34" charset="0"/>
              </a:rPr>
              <a:t>(PESEM)</a:t>
            </a:r>
          </a:p>
        </p:txBody>
      </p:sp>
      <p:sp>
        <p:nvSpPr>
          <p:cNvPr id="4" name="Rectangle 11"/>
          <p:cNvSpPr>
            <a:spLocks noChangeArrowheads="1"/>
          </p:cNvSpPr>
          <p:nvPr/>
        </p:nvSpPr>
        <p:spPr bwMode="auto">
          <a:xfrm>
            <a:off x="5643563" y="2928938"/>
            <a:ext cx="1643062" cy="571500"/>
          </a:xfrm>
          <a:prstGeom prst="rect">
            <a:avLst/>
          </a:prstGeom>
          <a:solidFill>
            <a:srgbClr val="C5FA90"/>
          </a:solidFill>
          <a:ln w="9525">
            <a:solidFill>
              <a:schemeClr val="tx1"/>
            </a:solidFill>
            <a:miter lim="800000"/>
            <a:headEnd/>
            <a:tailEnd/>
          </a:ln>
        </p:spPr>
        <p:txBody>
          <a:bodyPr wrap="none"/>
          <a:lstStyle/>
          <a:p>
            <a:pPr algn="ctr"/>
            <a:r>
              <a:rPr lang="es-PE" sz="1000" b="1" dirty="0">
                <a:latin typeface="Arial Narrow" pitchFamily="34" charset="0"/>
              </a:rPr>
              <a:t>PLANES </a:t>
            </a:r>
            <a:r>
              <a:rPr lang="es-PE" sz="1000" b="1" dirty="0" smtClean="0">
                <a:latin typeface="Arial Narrow" pitchFamily="34" charset="0"/>
              </a:rPr>
              <a:t>ESTRATÉGICOS DE</a:t>
            </a:r>
            <a:endParaRPr lang="es-PE" sz="1000" b="1" dirty="0">
              <a:latin typeface="Arial Narrow" pitchFamily="34" charset="0"/>
            </a:endParaRPr>
          </a:p>
          <a:p>
            <a:pPr algn="ctr"/>
            <a:r>
              <a:rPr lang="es-PE" sz="1000" b="1" dirty="0" smtClean="0">
                <a:latin typeface="Arial Narrow" pitchFamily="34" charset="0"/>
              </a:rPr>
              <a:t>DESARROLLO PROVINCIALES </a:t>
            </a:r>
            <a:endParaRPr lang="es-PE" sz="1000" b="1" dirty="0">
              <a:latin typeface="Arial Narrow" pitchFamily="34" charset="0"/>
            </a:endParaRPr>
          </a:p>
          <a:p>
            <a:pPr algn="ctr"/>
            <a:r>
              <a:rPr lang="es-PE" sz="1000" b="1" dirty="0">
                <a:latin typeface="Arial Narrow" pitchFamily="34" charset="0"/>
              </a:rPr>
              <a:t>CONCERTADOS</a:t>
            </a:r>
            <a:endParaRPr lang="es-ES" sz="1000" b="1" dirty="0">
              <a:latin typeface="Arial Narrow" pitchFamily="34" charset="0"/>
            </a:endParaRPr>
          </a:p>
        </p:txBody>
      </p:sp>
      <p:sp>
        <p:nvSpPr>
          <p:cNvPr id="5" name="Rectangle 13"/>
          <p:cNvSpPr>
            <a:spLocks noChangeArrowheads="1"/>
          </p:cNvSpPr>
          <p:nvPr/>
        </p:nvSpPr>
        <p:spPr bwMode="auto">
          <a:xfrm>
            <a:off x="7500938" y="2928938"/>
            <a:ext cx="1500187" cy="571500"/>
          </a:xfrm>
          <a:prstGeom prst="rect">
            <a:avLst/>
          </a:prstGeom>
          <a:solidFill>
            <a:srgbClr val="C5FA90"/>
          </a:solidFill>
          <a:ln w="9525">
            <a:solidFill>
              <a:schemeClr val="tx1"/>
            </a:solidFill>
            <a:miter lim="800000"/>
            <a:headEnd/>
            <a:tailEnd/>
          </a:ln>
        </p:spPr>
        <p:txBody>
          <a:bodyPr wrap="none"/>
          <a:lstStyle/>
          <a:p>
            <a:pPr algn="ctr"/>
            <a:r>
              <a:rPr lang="es-PE" sz="1000" b="1" dirty="0" smtClean="0">
                <a:latin typeface="Arial Narrow" pitchFamily="34" charset="0"/>
              </a:rPr>
              <a:t>PLANES ESTRATÉGICOS DE</a:t>
            </a:r>
          </a:p>
          <a:p>
            <a:pPr algn="ctr"/>
            <a:r>
              <a:rPr lang="es-PE" sz="1000" b="1" dirty="0" smtClean="0">
                <a:latin typeface="Arial Narrow" pitchFamily="34" charset="0"/>
              </a:rPr>
              <a:t>DESARROLLO DISTRITALES </a:t>
            </a:r>
            <a:endParaRPr lang="es-PE" sz="1000" b="1" dirty="0">
              <a:latin typeface="Arial Narrow" pitchFamily="34" charset="0"/>
            </a:endParaRPr>
          </a:p>
          <a:p>
            <a:pPr algn="ctr"/>
            <a:r>
              <a:rPr lang="es-PE" sz="1000" b="1" dirty="0">
                <a:latin typeface="Arial Narrow" pitchFamily="34" charset="0"/>
              </a:rPr>
              <a:t>CONCERTADOS</a:t>
            </a:r>
            <a:endParaRPr lang="es-ES" sz="1000" b="1" dirty="0">
              <a:latin typeface="Arial Narrow" pitchFamily="34" charset="0"/>
            </a:endParaRPr>
          </a:p>
        </p:txBody>
      </p:sp>
      <p:sp>
        <p:nvSpPr>
          <p:cNvPr id="6" name="Rectangle 14"/>
          <p:cNvSpPr>
            <a:spLocks noChangeArrowheads="1"/>
          </p:cNvSpPr>
          <p:nvPr/>
        </p:nvSpPr>
        <p:spPr bwMode="auto">
          <a:xfrm>
            <a:off x="3929063" y="3714750"/>
            <a:ext cx="1500187" cy="501650"/>
          </a:xfrm>
          <a:prstGeom prst="rect">
            <a:avLst/>
          </a:prstGeom>
          <a:solidFill>
            <a:srgbClr val="CCFF99"/>
          </a:solidFill>
          <a:ln w="9525">
            <a:solidFill>
              <a:schemeClr val="tx1"/>
            </a:solidFill>
            <a:miter lim="800000"/>
            <a:headEnd/>
            <a:tailEnd/>
          </a:ln>
        </p:spPr>
        <p:txBody>
          <a:bodyPr wrap="none" anchor="ctr"/>
          <a:lstStyle/>
          <a:p>
            <a:pPr algn="ctr"/>
            <a:r>
              <a:rPr lang="es-PE" sz="1100" b="1">
                <a:latin typeface="Arial Narrow" pitchFamily="34" charset="0"/>
              </a:rPr>
              <a:t>PLAN EST. INST.</a:t>
            </a:r>
          </a:p>
          <a:p>
            <a:pPr algn="ctr"/>
            <a:r>
              <a:rPr lang="es-PE" sz="1100" b="1">
                <a:latin typeface="Arial Narrow" pitchFamily="34" charset="0"/>
              </a:rPr>
              <a:t>( PEI )</a:t>
            </a:r>
            <a:endParaRPr lang="es-ES" sz="1100" b="1">
              <a:latin typeface="Arial Narrow" pitchFamily="34" charset="0"/>
            </a:endParaRPr>
          </a:p>
        </p:txBody>
      </p:sp>
      <p:sp>
        <p:nvSpPr>
          <p:cNvPr id="7" name="Rectangle 15"/>
          <p:cNvSpPr>
            <a:spLocks noChangeArrowheads="1"/>
          </p:cNvSpPr>
          <p:nvPr/>
        </p:nvSpPr>
        <p:spPr bwMode="auto">
          <a:xfrm>
            <a:off x="4071938" y="4857750"/>
            <a:ext cx="1366837" cy="571500"/>
          </a:xfrm>
          <a:prstGeom prst="rect">
            <a:avLst/>
          </a:prstGeom>
          <a:solidFill>
            <a:srgbClr val="CCFF99"/>
          </a:solidFill>
          <a:ln w="9525">
            <a:solidFill>
              <a:schemeClr val="tx1"/>
            </a:solidFill>
            <a:miter lim="800000"/>
            <a:headEnd/>
            <a:tailEnd/>
          </a:ln>
        </p:spPr>
        <p:txBody>
          <a:bodyPr wrap="none" anchor="ctr"/>
          <a:lstStyle/>
          <a:p>
            <a:pPr algn="ctr"/>
            <a:r>
              <a:rPr lang="es-PE" sz="1100" b="1">
                <a:latin typeface="Arial Narrow" pitchFamily="34" charset="0"/>
              </a:rPr>
              <a:t>PLAN OPERATIVO</a:t>
            </a:r>
          </a:p>
          <a:p>
            <a:pPr algn="ctr"/>
            <a:r>
              <a:rPr lang="es-PE" sz="1100" b="1">
                <a:latin typeface="Arial Narrow" pitchFamily="34" charset="0"/>
              </a:rPr>
              <a:t>INSTITUCIONAL</a:t>
            </a:r>
          </a:p>
          <a:p>
            <a:pPr algn="ctr"/>
            <a:r>
              <a:rPr lang="es-PE" sz="1100" b="1">
                <a:latin typeface="Arial Narrow" pitchFamily="34" charset="0"/>
              </a:rPr>
              <a:t>(POI)</a:t>
            </a:r>
            <a:endParaRPr lang="es-ES" sz="1100" b="1">
              <a:latin typeface="Arial Narrow" pitchFamily="34" charset="0"/>
            </a:endParaRPr>
          </a:p>
        </p:txBody>
      </p:sp>
      <p:sp>
        <p:nvSpPr>
          <p:cNvPr id="8" name="Rectangle 16"/>
          <p:cNvSpPr>
            <a:spLocks noChangeArrowheads="1"/>
          </p:cNvSpPr>
          <p:nvPr/>
        </p:nvSpPr>
        <p:spPr bwMode="auto">
          <a:xfrm>
            <a:off x="3857625" y="2928938"/>
            <a:ext cx="1584325" cy="571500"/>
          </a:xfrm>
          <a:prstGeom prst="rect">
            <a:avLst/>
          </a:prstGeom>
          <a:solidFill>
            <a:srgbClr val="CCFF99"/>
          </a:solidFill>
          <a:ln w="9525">
            <a:solidFill>
              <a:schemeClr val="tx1"/>
            </a:solidFill>
            <a:miter lim="800000"/>
            <a:headEnd/>
            <a:tailEnd/>
          </a:ln>
        </p:spPr>
        <p:txBody>
          <a:bodyPr wrap="none" anchor="ctr"/>
          <a:lstStyle/>
          <a:p>
            <a:pPr algn="ctr"/>
            <a:r>
              <a:rPr lang="es-PE" sz="1100" b="1" dirty="0" smtClean="0">
                <a:latin typeface="Arial Narrow" pitchFamily="34" charset="0"/>
              </a:rPr>
              <a:t>PLANES ESTRATÉGICOS</a:t>
            </a:r>
          </a:p>
          <a:p>
            <a:pPr algn="ctr"/>
            <a:r>
              <a:rPr lang="es-PE" sz="1100" b="1" dirty="0" smtClean="0">
                <a:latin typeface="Arial Narrow" pitchFamily="34" charset="0"/>
              </a:rPr>
              <a:t>DE  DESARROLLO REG-</a:t>
            </a:r>
          </a:p>
          <a:p>
            <a:pPr algn="ctr"/>
            <a:r>
              <a:rPr lang="es-PE" sz="1100" b="1" dirty="0" smtClean="0">
                <a:latin typeface="Arial Narrow" pitchFamily="34" charset="0"/>
              </a:rPr>
              <a:t>CONCERTADO  </a:t>
            </a:r>
            <a:endParaRPr lang="es-ES" sz="1100" b="1" dirty="0">
              <a:latin typeface="Arial Narrow" pitchFamily="34" charset="0"/>
            </a:endParaRPr>
          </a:p>
        </p:txBody>
      </p:sp>
      <p:sp>
        <p:nvSpPr>
          <p:cNvPr id="9" name="Line 12"/>
          <p:cNvSpPr>
            <a:spLocks noChangeShapeType="1"/>
          </p:cNvSpPr>
          <p:nvPr/>
        </p:nvSpPr>
        <p:spPr bwMode="auto">
          <a:xfrm>
            <a:off x="7358063" y="3214688"/>
            <a:ext cx="144462" cy="1587"/>
          </a:xfrm>
          <a:prstGeom prst="line">
            <a:avLst/>
          </a:prstGeom>
          <a:noFill/>
          <a:ln w="38100">
            <a:solidFill>
              <a:srgbClr val="009900"/>
            </a:solidFill>
            <a:round/>
            <a:headEnd type="diamond" w="med" len="med"/>
            <a:tailEnd type="triangle" w="med" len="med"/>
          </a:ln>
        </p:spPr>
        <p:txBody>
          <a:bodyPr/>
          <a:lstStyle/>
          <a:p>
            <a:endParaRPr lang="es-ES"/>
          </a:p>
        </p:txBody>
      </p:sp>
      <p:sp>
        <p:nvSpPr>
          <p:cNvPr id="10" name="Line 13"/>
          <p:cNvSpPr>
            <a:spLocks noChangeShapeType="1"/>
          </p:cNvSpPr>
          <p:nvPr/>
        </p:nvSpPr>
        <p:spPr bwMode="auto">
          <a:xfrm>
            <a:off x="3643313" y="3214688"/>
            <a:ext cx="215900" cy="0"/>
          </a:xfrm>
          <a:prstGeom prst="line">
            <a:avLst/>
          </a:prstGeom>
          <a:noFill/>
          <a:ln w="38100">
            <a:solidFill>
              <a:schemeClr val="tx1"/>
            </a:solidFill>
            <a:prstDash val="sysDot"/>
            <a:round/>
            <a:headEnd type="triangle" w="med" len="med"/>
            <a:tailEnd type="triangle" w="med" len="med"/>
          </a:ln>
        </p:spPr>
        <p:txBody>
          <a:bodyPr/>
          <a:lstStyle/>
          <a:p>
            <a:endParaRPr lang="es-ES"/>
          </a:p>
        </p:txBody>
      </p:sp>
      <p:sp>
        <p:nvSpPr>
          <p:cNvPr id="11" name="Line 16"/>
          <p:cNvSpPr>
            <a:spLocks noChangeShapeType="1"/>
          </p:cNvSpPr>
          <p:nvPr/>
        </p:nvSpPr>
        <p:spPr bwMode="auto">
          <a:xfrm>
            <a:off x="4714875" y="3500438"/>
            <a:ext cx="0" cy="214312"/>
          </a:xfrm>
          <a:prstGeom prst="line">
            <a:avLst/>
          </a:prstGeom>
          <a:noFill/>
          <a:ln w="38100">
            <a:solidFill>
              <a:srgbClr val="009900"/>
            </a:solidFill>
            <a:round/>
            <a:headEnd/>
            <a:tailEnd type="triangle" w="med" len="med"/>
          </a:ln>
        </p:spPr>
        <p:txBody>
          <a:bodyPr/>
          <a:lstStyle/>
          <a:p>
            <a:endParaRPr lang="es-ES"/>
          </a:p>
        </p:txBody>
      </p:sp>
      <p:sp>
        <p:nvSpPr>
          <p:cNvPr id="12" name="Rectangle 14"/>
          <p:cNvSpPr>
            <a:spLocks noChangeArrowheads="1"/>
          </p:cNvSpPr>
          <p:nvPr/>
        </p:nvSpPr>
        <p:spPr bwMode="auto">
          <a:xfrm>
            <a:off x="5715000" y="3714750"/>
            <a:ext cx="1571625" cy="500063"/>
          </a:xfrm>
          <a:prstGeom prst="rect">
            <a:avLst/>
          </a:prstGeom>
          <a:solidFill>
            <a:srgbClr val="C5FA90"/>
          </a:solidFill>
          <a:ln w="9525">
            <a:solidFill>
              <a:schemeClr val="tx1"/>
            </a:solidFill>
            <a:miter lim="800000"/>
            <a:headEnd/>
            <a:tailEnd/>
          </a:ln>
        </p:spPr>
        <p:txBody>
          <a:bodyPr wrap="none" anchor="ctr"/>
          <a:lstStyle/>
          <a:p>
            <a:pPr algn="ctr"/>
            <a:r>
              <a:rPr lang="es-PE" sz="1100" b="1">
                <a:latin typeface="Arial Narrow" pitchFamily="34" charset="0"/>
              </a:rPr>
              <a:t>PLAN  EST. INST.</a:t>
            </a:r>
          </a:p>
          <a:p>
            <a:pPr algn="ctr"/>
            <a:r>
              <a:rPr lang="es-PE" sz="1100" b="1">
                <a:latin typeface="Arial Narrow" pitchFamily="34" charset="0"/>
              </a:rPr>
              <a:t>( PEI )</a:t>
            </a:r>
            <a:endParaRPr lang="es-ES" sz="1100" b="1">
              <a:latin typeface="Arial Narrow" pitchFamily="34" charset="0"/>
            </a:endParaRPr>
          </a:p>
        </p:txBody>
      </p:sp>
      <p:sp>
        <p:nvSpPr>
          <p:cNvPr id="13" name="Rectangle 15"/>
          <p:cNvSpPr>
            <a:spLocks noChangeArrowheads="1"/>
          </p:cNvSpPr>
          <p:nvPr/>
        </p:nvSpPr>
        <p:spPr bwMode="auto">
          <a:xfrm>
            <a:off x="5929313" y="4857750"/>
            <a:ext cx="1357312" cy="571500"/>
          </a:xfrm>
          <a:prstGeom prst="rect">
            <a:avLst/>
          </a:prstGeom>
          <a:solidFill>
            <a:srgbClr val="C5FA90"/>
          </a:solidFill>
          <a:ln w="9525">
            <a:solidFill>
              <a:schemeClr val="tx1"/>
            </a:solidFill>
            <a:miter lim="800000"/>
            <a:headEnd/>
            <a:tailEnd/>
          </a:ln>
        </p:spPr>
        <p:txBody>
          <a:bodyPr wrap="none" anchor="ctr"/>
          <a:lstStyle/>
          <a:p>
            <a:pPr algn="ctr"/>
            <a:r>
              <a:rPr lang="es-PE" sz="1100" b="1">
                <a:latin typeface="Arial Narrow" pitchFamily="34" charset="0"/>
              </a:rPr>
              <a:t>PLAN OPERATIVO</a:t>
            </a:r>
          </a:p>
          <a:p>
            <a:pPr algn="ctr"/>
            <a:r>
              <a:rPr lang="es-PE" sz="1100" b="1">
                <a:latin typeface="Arial Narrow" pitchFamily="34" charset="0"/>
              </a:rPr>
              <a:t>INSTITUCIONAL</a:t>
            </a:r>
          </a:p>
          <a:p>
            <a:pPr algn="ctr"/>
            <a:r>
              <a:rPr lang="es-PE" sz="1100" b="1">
                <a:latin typeface="Arial Narrow" pitchFamily="34" charset="0"/>
              </a:rPr>
              <a:t>(POI)</a:t>
            </a:r>
            <a:endParaRPr lang="es-ES" sz="1100" b="1">
              <a:latin typeface="Arial Narrow" pitchFamily="34" charset="0"/>
            </a:endParaRPr>
          </a:p>
        </p:txBody>
      </p:sp>
      <p:sp>
        <p:nvSpPr>
          <p:cNvPr id="14" name="Rectangle 14"/>
          <p:cNvSpPr>
            <a:spLocks noChangeArrowheads="1"/>
          </p:cNvSpPr>
          <p:nvPr/>
        </p:nvSpPr>
        <p:spPr bwMode="auto">
          <a:xfrm>
            <a:off x="7572375" y="3714750"/>
            <a:ext cx="1428750" cy="500063"/>
          </a:xfrm>
          <a:prstGeom prst="rect">
            <a:avLst/>
          </a:prstGeom>
          <a:solidFill>
            <a:srgbClr val="C5FA90"/>
          </a:solidFill>
          <a:ln w="9525">
            <a:solidFill>
              <a:schemeClr val="tx1"/>
            </a:solidFill>
            <a:miter lim="800000"/>
            <a:headEnd/>
            <a:tailEnd/>
          </a:ln>
        </p:spPr>
        <p:txBody>
          <a:bodyPr wrap="none" anchor="ctr"/>
          <a:lstStyle/>
          <a:p>
            <a:pPr algn="ctr"/>
            <a:r>
              <a:rPr lang="es-PE" sz="1100" b="1">
                <a:latin typeface="Arial Narrow" pitchFamily="34" charset="0"/>
              </a:rPr>
              <a:t>PLAN  EST. INST.</a:t>
            </a:r>
          </a:p>
          <a:p>
            <a:pPr algn="ctr"/>
            <a:r>
              <a:rPr lang="es-PE" sz="1100" b="1">
                <a:latin typeface="Arial Narrow" pitchFamily="34" charset="0"/>
              </a:rPr>
              <a:t>( PEI)</a:t>
            </a:r>
            <a:endParaRPr lang="es-ES" sz="1100" b="1">
              <a:latin typeface="Arial Narrow" pitchFamily="34" charset="0"/>
            </a:endParaRPr>
          </a:p>
        </p:txBody>
      </p:sp>
      <p:sp>
        <p:nvSpPr>
          <p:cNvPr id="15" name="Rectangle 15"/>
          <p:cNvSpPr>
            <a:spLocks noChangeArrowheads="1"/>
          </p:cNvSpPr>
          <p:nvPr/>
        </p:nvSpPr>
        <p:spPr bwMode="auto">
          <a:xfrm>
            <a:off x="7715250" y="4857750"/>
            <a:ext cx="1223963" cy="571500"/>
          </a:xfrm>
          <a:prstGeom prst="rect">
            <a:avLst/>
          </a:prstGeom>
          <a:solidFill>
            <a:srgbClr val="C5FA90"/>
          </a:solidFill>
          <a:ln w="9525">
            <a:solidFill>
              <a:schemeClr val="tx1"/>
            </a:solidFill>
            <a:miter lim="800000"/>
            <a:headEnd/>
            <a:tailEnd/>
          </a:ln>
        </p:spPr>
        <p:txBody>
          <a:bodyPr wrap="none" anchor="ctr"/>
          <a:lstStyle/>
          <a:p>
            <a:pPr algn="ctr"/>
            <a:r>
              <a:rPr lang="es-PE" sz="1100" b="1">
                <a:latin typeface="Arial Narrow" pitchFamily="34" charset="0"/>
              </a:rPr>
              <a:t>PLAN OPERATIVO</a:t>
            </a:r>
          </a:p>
          <a:p>
            <a:pPr algn="ctr"/>
            <a:r>
              <a:rPr lang="es-PE" sz="1100" b="1">
                <a:latin typeface="Arial Narrow" pitchFamily="34" charset="0"/>
              </a:rPr>
              <a:t>INSTITUCIONAL</a:t>
            </a:r>
          </a:p>
          <a:p>
            <a:pPr algn="ctr"/>
            <a:r>
              <a:rPr lang="es-PE" sz="1100" b="1">
                <a:latin typeface="Arial Narrow" pitchFamily="34" charset="0"/>
              </a:rPr>
              <a:t>(POI)</a:t>
            </a:r>
            <a:endParaRPr lang="es-ES" sz="800">
              <a:latin typeface="Arial Narrow" pitchFamily="34" charset="0"/>
            </a:endParaRPr>
          </a:p>
        </p:txBody>
      </p:sp>
      <p:sp>
        <p:nvSpPr>
          <p:cNvPr id="16" name="Line 21"/>
          <p:cNvSpPr>
            <a:spLocks noChangeShapeType="1"/>
          </p:cNvSpPr>
          <p:nvPr/>
        </p:nvSpPr>
        <p:spPr bwMode="auto">
          <a:xfrm>
            <a:off x="5429250" y="3214688"/>
            <a:ext cx="215900" cy="0"/>
          </a:xfrm>
          <a:prstGeom prst="line">
            <a:avLst/>
          </a:prstGeom>
          <a:noFill/>
          <a:ln w="38100">
            <a:solidFill>
              <a:srgbClr val="009900"/>
            </a:solidFill>
            <a:round/>
            <a:headEnd type="triangle" w="med" len="med"/>
            <a:tailEnd type="triangle" w="med" len="med"/>
          </a:ln>
        </p:spPr>
        <p:txBody>
          <a:bodyPr/>
          <a:lstStyle/>
          <a:p>
            <a:endParaRPr lang="es-ES"/>
          </a:p>
        </p:txBody>
      </p:sp>
      <p:sp>
        <p:nvSpPr>
          <p:cNvPr id="17" name="Rectangle 14"/>
          <p:cNvSpPr>
            <a:spLocks noChangeArrowheads="1"/>
          </p:cNvSpPr>
          <p:nvPr/>
        </p:nvSpPr>
        <p:spPr bwMode="auto">
          <a:xfrm>
            <a:off x="142875" y="3714750"/>
            <a:ext cx="1500188" cy="573088"/>
          </a:xfrm>
          <a:prstGeom prst="rect">
            <a:avLst/>
          </a:prstGeom>
          <a:solidFill>
            <a:srgbClr val="ECECEC"/>
          </a:solidFill>
          <a:ln w="9525">
            <a:solidFill>
              <a:schemeClr val="tx1"/>
            </a:solidFill>
            <a:miter lim="800000"/>
            <a:headEnd/>
            <a:tailEnd/>
          </a:ln>
        </p:spPr>
        <p:txBody>
          <a:bodyPr wrap="none" anchor="ctr"/>
          <a:lstStyle/>
          <a:p>
            <a:pPr algn="ctr"/>
            <a:r>
              <a:rPr lang="es-PE" sz="1100" b="1">
                <a:latin typeface="Arial Narrow" pitchFamily="34" charset="0"/>
              </a:rPr>
              <a:t>PLAN ESTRATÉGICO</a:t>
            </a:r>
          </a:p>
          <a:p>
            <a:pPr algn="ctr"/>
            <a:r>
              <a:rPr lang="es-PE" sz="1100" b="1">
                <a:latin typeface="Arial Narrow" pitchFamily="34" charset="0"/>
              </a:rPr>
              <a:t> INSTITUCIONAL(PEI)</a:t>
            </a:r>
            <a:endParaRPr lang="es-ES" sz="1100" b="1">
              <a:latin typeface="Arial Narrow" pitchFamily="34" charset="0"/>
            </a:endParaRPr>
          </a:p>
        </p:txBody>
      </p:sp>
      <p:sp>
        <p:nvSpPr>
          <p:cNvPr id="18" name="Rectangle 15"/>
          <p:cNvSpPr>
            <a:spLocks noChangeArrowheads="1"/>
          </p:cNvSpPr>
          <p:nvPr/>
        </p:nvSpPr>
        <p:spPr bwMode="auto">
          <a:xfrm>
            <a:off x="1714500" y="4857750"/>
            <a:ext cx="1071563" cy="642938"/>
          </a:xfrm>
          <a:prstGeom prst="rect">
            <a:avLst/>
          </a:prstGeom>
          <a:solidFill>
            <a:srgbClr val="FFCCFF"/>
          </a:solidFill>
          <a:ln w="9525">
            <a:solidFill>
              <a:schemeClr val="tx1"/>
            </a:solidFill>
            <a:miter lim="800000"/>
            <a:headEnd/>
            <a:tailEnd/>
          </a:ln>
        </p:spPr>
        <p:txBody>
          <a:bodyPr wrap="none" anchor="ctr"/>
          <a:lstStyle/>
          <a:p>
            <a:pPr algn="ctr"/>
            <a:r>
              <a:rPr lang="es-PE" sz="1100" b="1">
                <a:latin typeface="Arial Narrow" pitchFamily="34" charset="0"/>
              </a:rPr>
              <a:t>PLAN </a:t>
            </a:r>
          </a:p>
          <a:p>
            <a:pPr algn="ctr"/>
            <a:r>
              <a:rPr lang="es-PE" sz="1100" b="1">
                <a:latin typeface="Arial Narrow" pitchFamily="34" charset="0"/>
              </a:rPr>
              <a:t>OPERATIVO</a:t>
            </a:r>
          </a:p>
          <a:p>
            <a:pPr algn="ctr"/>
            <a:r>
              <a:rPr lang="es-PE" sz="1100" b="1">
                <a:latin typeface="Arial Narrow" pitchFamily="34" charset="0"/>
              </a:rPr>
              <a:t>INSTITUCIONAL</a:t>
            </a:r>
          </a:p>
          <a:p>
            <a:pPr algn="ctr"/>
            <a:r>
              <a:rPr lang="es-PE" sz="1100" b="1">
                <a:latin typeface="Arial Narrow" pitchFamily="34" charset="0"/>
              </a:rPr>
              <a:t>(POI)</a:t>
            </a:r>
            <a:endParaRPr lang="es-ES" sz="1100" b="1">
              <a:latin typeface="Arial Narrow" pitchFamily="34" charset="0"/>
            </a:endParaRPr>
          </a:p>
        </p:txBody>
      </p:sp>
      <p:sp>
        <p:nvSpPr>
          <p:cNvPr id="19" name="Line 24"/>
          <p:cNvSpPr>
            <a:spLocks noChangeShapeType="1"/>
          </p:cNvSpPr>
          <p:nvPr/>
        </p:nvSpPr>
        <p:spPr bwMode="auto">
          <a:xfrm>
            <a:off x="4714875" y="4214813"/>
            <a:ext cx="0" cy="647700"/>
          </a:xfrm>
          <a:prstGeom prst="line">
            <a:avLst/>
          </a:prstGeom>
          <a:noFill/>
          <a:ln w="38100">
            <a:solidFill>
              <a:srgbClr val="009900"/>
            </a:solidFill>
            <a:round/>
            <a:headEnd/>
            <a:tailEnd type="triangle" w="med" len="med"/>
          </a:ln>
        </p:spPr>
        <p:txBody>
          <a:bodyPr/>
          <a:lstStyle/>
          <a:p>
            <a:endParaRPr lang="es-ES"/>
          </a:p>
        </p:txBody>
      </p:sp>
      <p:sp>
        <p:nvSpPr>
          <p:cNvPr id="20" name="Line 25"/>
          <p:cNvSpPr>
            <a:spLocks noChangeShapeType="1"/>
          </p:cNvSpPr>
          <p:nvPr/>
        </p:nvSpPr>
        <p:spPr bwMode="auto">
          <a:xfrm>
            <a:off x="6572250" y="3500438"/>
            <a:ext cx="0" cy="214312"/>
          </a:xfrm>
          <a:prstGeom prst="line">
            <a:avLst/>
          </a:prstGeom>
          <a:noFill/>
          <a:ln w="38100">
            <a:solidFill>
              <a:srgbClr val="009900"/>
            </a:solidFill>
            <a:round/>
            <a:headEnd/>
            <a:tailEnd type="triangle" w="med" len="med"/>
          </a:ln>
        </p:spPr>
        <p:txBody>
          <a:bodyPr/>
          <a:lstStyle/>
          <a:p>
            <a:endParaRPr lang="es-ES"/>
          </a:p>
        </p:txBody>
      </p:sp>
      <p:sp>
        <p:nvSpPr>
          <p:cNvPr id="21" name="Line 26"/>
          <p:cNvSpPr>
            <a:spLocks noChangeShapeType="1"/>
          </p:cNvSpPr>
          <p:nvPr/>
        </p:nvSpPr>
        <p:spPr bwMode="auto">
          <a:xfrm>
            <a:off x="6500813" y="4214813"/>
            <a:ext cx="0" cy="647700"/>
          </a:xfrm>
          <a:prstGeom prst="line">
            <a:avLst/>
          </a:prstGeom>
          <a:noFill/>
          <a:ln w="38100">
            <a:solidFill>
              <a:srgbClr val="009900"/>
            </a:solidFill>
            <a:round/>
            <a:headEnd/>
            <a:tailEnd type="triangle" w="med" len="med"/>
          </a:ln>
        </p:spPr>
        <p:txBody>
          <a:bodyPr/>
          <a:lstStyle/>
          <a:p>
            <a:endParaRPr lang="es-ES"/>
          </a:p>
        </p:txBody>
      </p:sp>
      <p:sp>
        <p:nvSpPr>
          <p:cNvPr id="22" name="Line 27"/>
          <p:cNvSpPr>
            <a:spLocks noChangeShapeType="1"/>
          </p:cNvSpPr>
          <p:nvPr/>
        </p:nvSpPr>
        <p:spPr bwMode="auto">
          <a:xfrm>
            <a:off x="8286750" y="3500438"/>
            <a:ext cx="0" cy="214312"/>
          </a:xfrm>
          <a:prstGeom prst="line">
            <a:avLst/>
          </a:prstGeom>
          <a:noFill/>
          <a:ln w="38100">
            <a:solidFill>
              <a:srgbClr val="009900"/>
            </a:solidFill>
            <a:round/>
            <a:headEnd/>
            <a:tailEnd type="triangle" w="med" len="med"/>
          </a:ln>
        </p:spPr>
        <p:txBody>
          <a:bodyPr/>
          <a:lstStyle/>
          <a:p>
            <a:endParaRPr lang="es-ES"/>
          </a:p>
        </p:txBody>
      </p:sp>
      <p:sp>
        <p:nvSpPr>
          <p:cNvPr id="23" name="Rectangle 14"/>
          <p:cNvSpPr>
            <a:spLocks noChangeArrowheads="1"/>
          </p:cNvSpPr>
          <p:nvPr/>
        </p:nvSpPr>
        <p:spPr bwMode="auto">
          <a:xfrm>
            <a:off x="1714500" y="4071938"/>
            <a:ext cx="1079500" cy="500062"/>
          </a:xfrm>
          <a:prstGeom prst="rect">
            <a:avLst/>
          </a:prstGeom>
          <a:solidFill>
            <a:srgbClr val="FFCCFF"/>
          </a:solidFill>
          <a:ln w="9525">
            <a:solidFill>
              <a:schemeClr val="tx1"/>
            </a:solidFill>
            <a:miter lim="800000"/>
            <a:headEnd/>
            <a:tailEnd/>
          </a:ln>
        </p:spPr>
        <p:txBody>
          <a:bodyPr wrap="none" anchor="ctr"/>
          <a:lstStyle/>
          <a:p>
            <a:pPr algn="ctr"/>
            <a:r>
              <a:rPr lang="es-PE" sz="900" b="1">
                <a:latin typeface="Arial Narrow" pitchFamily="34" charset="0"/>
              </a:rPr>
              <a:t>PLAN  ESTRATÉGICO </a:t>
            </a:r>
          </a:p>
          <a:p>
            <a:pPr algn="ctr"/>
            <a:r>
              <a:rPr lang="es-PE" sz="900" b="1">
                <a:latin typeface="Arial Narrow" pitchFamily="34" charset="0"/>
              </a:rPr>
              <a:t>INSTITUCIONAL</a:t>
            </a:r>
          </a:p>
          <a:p>
            <a:pPr algn="ctr"/>
            <a:r>
              <a:rPr lang="es-PE" sz="900" b="1">
                <a:latin typeface="Arial Narrow" pitchFamily="34" charset="0"/>
              </a:rPr>
              <a:t>( PE I)</a:t>
            </a:r>
            <a:endParaRPr lang="es-ES" sz="900" b="1">
              <a:latin typeface="Arial Narrow" pitchFamily="34" charset="0"/>
            </a:endParaRPr>
          </a:p>
        </p:txBody>
      </p:sp>
      <p:sp>
        <p:nvSpPr>
          <p:cNvPr id="24" name="Line 30"/>
          <p:cNvSpPr>
            <a:spLocks noChangeShapeType="1"/>
          </p:cNvSpPr>
          <p:nvPr/>
        </p:nvSpPr>
        <p:spPr bwMode="auto">
          <a:xfrm>
            <a:off x="3286125" y="3500438"/>
            <a:ext cx="0" cy="214312"/>
          </a:xfrm>
          <a:prstGeom prst="line">
            <a:avLst/>
          </a:prstGeom>
          <a:noFill/>
          <a:ln w="38100">
            <a:solidFill>
              <a:srgbClr val="0000FF"/>
            </a:solidFill>
            <a:round/>
            <a:headEnd/>
            <a:tailEnd type="triangle" w="med" len="med"/>
          </a:ln>
        </p:spPr>
        <p:txBody>
          <a:bodyPr/>
          <a:lstStyle/>
          <a:p>
            <a:endParaRPr lang="es-ES"/>
          </a:p>
        </p:txBody>
      </p:sp>
      <p:sp>
        <p:nvSpPr>
          <p:cNvPr id="25" name="Line 31"/>
          <p:cNvSpPr>
            <a:spLocks noChangeShapeType="1"/>
          </p:cNvSpPr>
          <p:nvPr/>
        </p:nvSpPr>
        <p:spPr bwMode="auto">
          <a:xfrm>
            <a:off x="2214563" y="3500438"/>
            <a:ext cx="0" cy="214312"/>
          </a:xfrm>
          <a:prstGeom prst="line">
            <a:avLst/>
          </a:prstGeom>
          <a:noFill/>
          <a:ln w="38100">
            <a:solidFill>
              <a:srgbClr val="0000FF"/>
            </a:solidFill>
            <a:round/>
            <a:headEnd/>
            <a:tailEnd type="triangle" w="med" len="med"/>
          </a:ln>
        </p:spPr>
        <p:txBody>
          <a:bodyPr/>
          <a:lstStyle/>
          <a:p>
            <a:endParaRPr lang="es-ES"/>
          </a:p>
        </p:txBody>
      </p:sp>
      <p:sp>
        <p:nvSpPr>
          <p:cNvPr id="26" name="Line 32"/>
          <p:cNvSpPr>
            <a:spLocks noChangeShapeType="1"/>
          </p:cNvSpPr>
          <p:nvPr/>
        </p:nvSpPr>
        <p:spPr bwMode="auto">
          <a:xfrm>
            <a:off x="928688" y="4286250"/>
            <a:ext cx="0" cy="576263"/>
          </a:xfrm>
          <a:prstGeom prst="line">
            <a:avLst/>
          </a:prstGeom>
          <a:noFill/>
          <a:ln w="38100">
            <a:solidFill>
              <a:srgbClr val="B80000"/>
            </a:solidFill>
            <a:round/>
            <a:headEnd/>
            <a:tailEnd type="triangle" w="med" len="med"/>
          </a:ln>
        </p:spPr>
        <p:txBody>
          <a:bodyPr/>
          <a:lstStyle/>
          <a:p>
            <a:endParaRPr lang="es-ES"/>
          </a:p>
        </p:txBody>
      </p:sp>
      <p:sp>
        <p:nvSpPr>
          <p:cNvPr id="27" name="Rectangle 15"/>
          <p:cNvSpPr>
            <a:spLocks noChangeArrowheads="1"/>
          </p:cNvSpPr>
          <p:nvPr/>
        </p:nvSpPr>
        <p:spPr bwMode="auto">
          <a:xfrm>
            <a:off x="357188" y="4857750"/>
            <a:ext cx="1071562" cy="569913"/>
          </a:xfrm>
          <a:prstGeom prst="rect">
            <a:avLst/>
          </a:prstGeom>
          <a:solidFill>
            <a:srgbClr val="F3F3F3"/>
          </a:solidFill>
          <a:ln w="9525">
            <a:solidFill>
              <a:schemeClr val="tx1"/>
            </a:solidFill>
            <a:miter lim="800000"/>
            <a:headEnd/>
            <a:tailEnd/>
          </a:ln>
        </p:spPr>
        <p:txBody>
          <a:bodyPr wrap="none" anchor="ctr"/>
          <a:lstStyle/>
          <a:p>
            <a:pPr algn="ctr"/>
            <a:r>
              <a:rPr lang="es-PE" sz="1100" b="1">
                <a:latin typeface="Arial Narrow" pitchFamily="34" charset="0"/>
              </a:rPr>
              <a:t>PLAN OPERATIVO</a:t>
            </a:r>
          </a:p>
          <a:p>
            <a:pPr algn="ctr"/>
            <a:r>
              <a:rPr lang="es-PE" sz="1100" b="1">
                <a:latin typeface="Arial Narrow" pitchFamily="34" charset="0"/>
              </a:rPr>
              <a:t>INSTITUCIONA L</a:t>
            </a:r>
          </a:p>
          <a:p>
            <a:pPr algn="ctr"/>
            <a:r>
              <a:rPr lang="es-PE" sz="1100" b="1">
                <a:latin typeface="Arial Narrow" pitchFamily="34" charset="0"/>
              </a:rPr>
              <a:t>(POI)</a:t>
            </a:r>
            <a:endParaRPr lang="es-ES" sz="1100" b="1">
              <a:latin typeface="Arial Narrow" pitchFamily="34" charset="0"/>
            </a:endParaRPr>
          </a:p>
        </p:txBody>
      </p:sp>
      <p:sp>
        <p:nvSpPr>
          <p:cNvPr id="28" name="Rectangle 14"/>
          <p:cNvSpPr>
            <a:spLocks noChangeArrowheads="1"/>
          </p:cNvSpPr>
          <p:nvPr/>
        </p:nvSpPr>
        <p:spPr bwMode="auto">
          <a:xfrm>
            <a:off x="2857500" y="3714750"/>
            <a:ext cx="928688" cy="857250"/>
          </a:xfrm>
          <a:prstGeom prst="rect">
            <a:avLst/>
          </a:prstGeom>
          <a:solidFill>
            <a:srgbClr val="FFCCFF"/>
          </a:solidFill>
          <a:ln w="9525">
            <a:solidFill>
              <a:srgbClr val="0000FF"/>
            </a:solidFill>
            <a:miter lim="800000"/>
            <a:headEnd/>
            <a:tailEnd/>
          </a:ln>
        </p:spPr>
        <p:txBody>
          <a:bodyPr wrap="none" anchor="ctr"/>
          <a:lstStyle/>
          <a:p>
            <a:pPr algn="ctr"/>
            <a:r>
              <a:rPr lang="es-PE" sz="1100" b="1">
                <a:latin typeface="Arial Narrow" pitchFamily="34" charset="0"/>
              </a:rPr>
              <a:t>PLAN  ESTRAT. </a:t>
            </a:r>
          </a:p>
          <a:p>
            <a:pPr algn="ctr"/>
            <a:r>
              <a:rPr lang="es-PE" sz="1100" b="1">
                <a:latin typeface="Arial Narrow" pitchFamily="34" charset="0"/>
              </a:rPr>
              <a:t>INSTITUCIONAL </a:t>
            </a:r>
          </a:p>
          <a:p>
            <a:pPr algn="ctr"/>
            <a:r>
              <a:rPr lang="es-PE" sz="1100" b="1">
                <a:latin typeface="Arial Narrow" pitchFamily="34" charset="0"/>
              </a:rPr>
              <a:t>DEL SECTOR</a:t>
            </a:r>
          </a:p>
          <a:p>
            <a:pPr algn="ctr"/>
            <a:r>
              <a:rPr lang="es-PE" sz="1100" b="1">
                <a:latin typeface="Arial Narrow" pitchFamily="34" charset="0"/>
              </a:rPr>
              <a:t>( PE I)</a:t>
            </a:r>
            <a:endParaRPr lang="es-ES" sz="1100" b="1">
              <a:latin typeface="Arial Narrow" pitchFamily="34" charset="0"/>
            </a:endParaRPr>
          </a:p>
        </p:txBody>
      </p:sp>
      <p:sp>
        <p:nvSpPr>
          <p:cNvPr id="29" name="Line 38"/>
          <p:cNvSpPr>
            <a:spLocks noChangeShapeType="1"/>
          </p:cNvSpPr>
          <p:nvPr/>
        </p:nvSpPr>
        <p:spPr bwMode="auto">
          <a:xfrm>
            <a:off x="2214563" y="4572000"/>
            <a:ext cx="0" cy="287338"/>
          </a:xfrm>
          <a:prstGeom prst="line">
            <a:avLst/>
          </a:prstGeom>
          <a:noFill/>
          <a:ln w="38100">
            <a:solidFill>
              <a:srgbClr val="0000FF"/>
            </a:solidFill>
            <a:round/>
            <a:headEnd/>
            <a:tailEnd type="triangle" w="med" len="med"/>
          </a:ln>
        </p:spPr>
        <p:txBody>
          <a:bodyPr/>
          <a:lstStyle/>
          <a:p>
            <a:endParaRPr lang="es-ES"/>
          </a:p>
        </p:txBody>
      </p:sp>
      <p:sp>
        <p:nvSpPr>
          <p:cNvPr id="30" name="Line 39"/>
          <p:cNvSpPr>
            <a:spLocks noChangeShapeType="1"/>
          </p:cNvSpPr>
          <p:nvPr/>
        </p:nvSpPr>
        <p:spPr bwMode="auto">
          <a:xfrm>
            <a:off x="3286125" y="4572000"/>
            <a:ext cx="0" cy="287338"/>
          </a:xfrm>
          <a:prstGeom prst="line">
            <a:avLst/>
          </a:prstGeom>
          <a:noFill/>
          <a:ln w="38100">
            <a:solidFill>
              <a:srgbClr val="0000FF"/>
            </a:solidFill>
            <a:round/>
            <a:headEnd/>
            <a:tailEnd type="triangle" w="med" len="med"/>
          </a:ln>
        </p:spPr>
        <p:txBody>
          <a:bodyPr/>
          <a:lstStyle/>
          <a:p>
            <a:endParaRPr lang="es-ES"/>
          </a:p>
        </p:txBody>
      </p:sp>
      <p:sp>
        <p:nvSpPr>
          <p:cNvPr id="31" name="Rectangle 15"/>
          <p:cNvSpPr>
            <a:spLocks noChangeArrowheads="1"/>
          </p:cNvSpPr>
          <p:nvPr/>
        </p:nvSpPr>
        <p:spPr bwMode="auto">
          <a:xfrm>
            <a:off x="1714500" y="5643563"/>
            <a:ext cx="1071563" cy="1097805"/>
          </a:xfrm>
          <a:prstGeom prst="rect">
            <a:avLst/>
          </a:prstGeom>
          <a:solidFill>
            <a:srgbClr val="FFCCFF"/>
          </a:solidFill>
          <a:ln w="9525">
            <a:solidFill>
              <a:schemeClr val="tx1"/>
            </a:solidFill>
            <a:miter lim="800000"/>
            <a:headEnd/>
            <a:tailEnd/>
          </a:ln>
        </p:spPr>
        <p:txBody>
          <a:bodyPr wrap="none" anchor="ctr"/>
          <a:lstStyle/>
          <a:p>
            <a:pPr algn="ctr"/>
            <a:endParaRPr lang="es-PE" sz="1100" b="1" dirty="0">
              <a:latin typeface="Arial Narrow" pitchFamily="34" charset="0"/>
            </a:endParaRPr>
          </a:p>
          <a:p>
            <a:pPr algn="ctr"/>
            <a:r>
              <a:rPr lang="es-PE" sz="1100" b="1" dirty="0" smtClean="0">
                <a:latin typeface="Arial Narrow" pitchFamily="34" charset="0"/>
              </a:rPr>
              <a:t>PRESUPUESTO -</a:t>
            </a:r>
          </a:p>
          <a:p>
            <a:pPr algn="ctr"/>
            <a:r>
              <a:rPr lang="es-PE" sz="1100" b="1" dirty="0" smtClean="0">
                <a:latin typeface="Arial Narrow" pitchFamily="34" charset="0"/>
              </a:rPr>
              <a:t>Programas </a:t>
            </a:r>
          </a:p>
          <a:p>
            <a:pPr algn="ctr"/>
            <a:r>
              <a:rPr lang="es-PE" sz="1100" b="1" dirty="0" smtClean="0">
                <a:latin typeface="Arial Narrow" pitchFamily="34" charset="0"/>
              </a:rPr>
              <a:t>Presupuestales </a:t>
            </a:r>
          </a:p>
          <a:p>
            <a:pPr algn="ctr"/>
            <a:r>
              <a:rPr lang="es-PE" sz="1100" b="1" dirty="0" smtClean="0">
                <a:latin typeface="Arial Narrow" pitchFamily="34" charset="0"/>
              </a:rPr>
              <a:t>con enfoque </a:t>
            </a:r>
          </a:p>
          <a:p>
            <a:pPr algn="ctr"/>
            <a:r>
              <a:rPr lang="es-PE" sz="1100" b="1" dirty="0" smtClean="0">
                <a:latin typeface="Arial Narrow" pitchFamily="34" charset="0"/>
              </a:rPr>
              <a:t>por resultados</a:t>
            </a:r>
          </a:p>
          <a:p>
            <a:pPr algn="ctr"/>
            <a:r>
              <a:rPr lang="es-PE" sz="1100" b="1" dirty="0" smtClean="0">
                <a:latin typeface="Arial Narrow" pitchFamily="34" charset="0"/>
              </a:rPr>
              <a:t>(PPER)</a:t>
            </a:r>
            <a:endParaRPr lang="es-ES" sz="1100" b="1" dirty="0" smtClean="0">
              <a:latin typeface="Arial Narrow" pitchFamily="34" charset="0"/>
            </a:endParaRPr>
          </a:p>
          <a:p>
            <a:pPr algn="ctr"/>
            <a:endParaRPr lang="es-ES" sz="1100" b="1" dirty="0">
              <a:latin typeface="Arial Narrow" pitchFamily="34" charset="0"/>
            </a:endParaRPr>
          </a:p>
        </p:txBody>
      </p:sp>
      <p:sp>
        <p:nvSpPr>
          <p:cNvPr id="32" name="Line 38"/>
          <p:cNvSpPr>
            <a:spLocks noChangeShapeType="1"/>
          </p:cNvSpPr>
          <p:nvPr/>
        </p:nvSpPr>
        <p:spPr bwMode="auto">
          <a:xfrm>
            <a:off x="2214563" y="5500688"/>
            <a:ext cx="0" cy="144462"/>
          </a:xfrm>
          <a:prstGeom prst="line">
            <a:avLst/>
          </a:prstGeom>
          <a:noFill/>
          <a:ln w="38100">
            <a:solidFill>
              <a:srgbClr val="0000FF"/>
            </a:solidFill>
            <a:round/>
            <a:headEnd/>
            <a:tailEnd type="triangle" w="med" len="med"/>
          </a:ln>
        </p:spPr>
        <p:txBody>
          <a:bodyPr/>
          <a:lstStyle/>
          <a:p>
            <a:endParaRPr lang="es-ES"/>
          </a:p>
        </p:txBody>
      </p:sp>
      <p:sp>
        <p:nvSpPr>
          <p:cNvPr id="33" name="Rectangle 15"/>
          <p:cNvSpPr>
            <a:spLocks noChangeArrowheads="1"/>
          </p:cNvSpPr>
          <p:nvPr/>
        </p:nvSpPr>
        <p:spPr bwMode="auto">
          <a:xfrm>
            <a:off x="357188" y="5643563"/>
            <a:ext cx="1071562" cy="1073150"/>
          </a:xfrm>
          <a:prstGeom prst="rect">
            <a:avLst/>
          </a:prstGeom>
          <a:solidFill>
            <a:srgbClr val="F3F3F3"/>
          </a:solidFill>
          <a:ln w="9525">
            <a:solidFill>
              <a:schemeClr val="tx1"/>
            </a:solidFill>
            <a:miter lim="800000"/>
            <a:headEnd/>
            <a:tailEnd/>
          </a:ln>
        </p:spPr>
        <p:txBody>
          <a:bodyPr wrap="none"/>
          <a:lstStyle/>
          <a:p>
            <a:pPr algn="ctr"/>
            <a:r>
              <a:rPr lang="es-PE" sz="1100" b="1">
                <a:latin typeface="Arial Narrow" pitchFamily="34" charset="0"/>
              </a:rPr>
              <a:t>PRESUPUESTO</a:t>
            </a:r>
          </a:p>
          <a:p>
            <a:pPr algn="ctr"/>
            <a:r>
              <a:rPr lang="es-PE" sz="1100" b="1">
                <a:latin typeface="Arial Narrow" pitchFamily="34" charset="0"/>
              </a:rPr>
              <a:t>Programas </a:t>
            </a:r>
          </a:p>
          <a:p>
            <a:pPr algn="ctr"/>
            <a:r>
              <a:rPr lang="es-PE" sz="1100" b="1">
                <a:latin typeface="Arial Narrow" pitchFamily="34" charset="0"/>
              </a:rPr>
              <a:t>Presupuestales </a:t>
            </a:r>
          </a:p>
          <a:p>
            <a:pPr algn="ctr"/>
            <a:r>
              <a:rPr lang="es-PE" sz="1100" b="1">
                <a:latin typeface="Arial Narrow" pitchFamily="34" charset="0"/>
              </a:rPr>
              <a:t>con enfoque  </a:t>
            </a:r>
          </a:p>
          <a:p>
            <a:pPr algn="ctr"/>
            <a:r>
              <a:rPr lang="es-PE" sz="1100" b="1">
                <a:latin typeface="Arial Narrow" pitchFamily="34" charset="0"/>
              </a:rPr>
              <a:t>por resultados</a:t>
            </a:r>
          </a:p>
          <a:p>
            <a:pPr algn="ctr"/>
            <a:r>
              <a:rPr lang="es-PE" sz="1100" b="1">
                <a:latin typeface="Arial Narrow" pitchFamily="34" charset="0"/>
              </a:rPr>
              <a:t>(PPER)</a:t>
            </a:r>
            <a:endParaRPr lang="es-ES" sz="1100" b="1">
              <a:latin typeface="Arial Narrow" pitchFamily="34" charset="0"/>
            </a:endParaRPr>
          </a:p>
        </p:txBody>
      </p:sp>
      <p:sp>
        <p:nvSpPr>
          <p:cNvPr id="34" name="Line 38"/>
          <p:cNvSpPr>
            <a:spLocks noChangeShapeType="1"/>
          </p:cNvSpPr>
          <p:nvPr/>
        </p:nvSpPr>
        <p:spPr bwMode="auto">
          <a:xfrm>
            <a:off x="928688" y="5429250"/>
            <a:ext cx="0" cy="214313"/>
          </a:xfrm>
          <a:prstGeom prst="line">
            <a:avLst/>
          </a:prstGeom>
          <a:noFill/>
          <a:ln w="38100">
            <a:solidFill>
              <a:srgbClr val="B80000"/>
            </a:solidFill>
            <a:round/>
            <a:headEnd/>
            <a:tailEnd type="triangle" w="med" len="med"/>
          </a:ln>
        </p:spPr>
        <p:txBody>
          <a:bodyPr/>
          <a:lstStyle/>
          <a:p>
            <a:endParaRPr lang="es-ES"/>
          </a:p>
        </p:txBody>
      </p:sp>
      <p:sp>
        <p:nvSpPr>
          <p:cNvPr id="35" name="Line 38"/>
          <p:cNvSpPr>
            <a:spLocks noChangeShapeType="1"/>
          </p:cNvSpPr>
          <p:nvPr/>
        </p:nvSpPr>
        <p:spPr bwMode="auto">
          <a:xfrm>
            <a:off x="3286125" y="5500688"/>
            <a:ext cx="0" cy="144462"/>
          </a:xfrm>
          <a:prstGeom prst="line">
            <a:avLst/>
          </a:prstGeom>
          <a:noFill/>
          <a:ln w="38100">
            <a:solidFill>
              <a:srgbClr val="0000FF"/>
            </a:solidFill>
            <a:round/>
            <a:headEnd/>
            <a:tailEnd type="triangle" w="med" len="med"/>
          </a:ln>
        </p:spPr>
        <p:txBody>
          <a:bodyPr/>
          <a:lstStyle/>
          <a:p>
            <a:endParaRPr lang="es-ES"/>
          </a:p>
        </p:txBody>
      </p:sp>
      <p:sp>
        <p:nvSpPr>
          <p:cNvPr id="36" name="Line 38"/>
          <p:cNvSpPr>
            <a:spLocks noChangeShapeType="1"/>
          </p:cNvSpPr>
          <p:nvPr/>
        </p:nvSpPr>
        <p:spPr bwMode="auto">
          <a:xfrm>
            <a:off x="4786313" y="5429250"/>
            <a:ext cx="0" cy="214313"/>
          </a:xfrm>
          <a:prstGeom prst="line">
            <a:avLst/>
          </a:prstGeom>
          <a:noFill/>
          <a:ln w="38100">
            <a:solidFill>
              <a:srgbClr val="009900"/>
            </a:solidFill>
            <a:round/>
            <a:headEnd/>
            <a:tailEnd type="triangle" w="med" len="med"/>
          </a:ln>
        </p:spPr>
        <p:txBody>
          <a:bodyPr/>
          <a:lstStyle/>
          <a:p>
            <a:endParaRPr lang="es-ES"/>
          </a:p>
        </p:txBody>
      </p:sp>
      <p:sp>
        <p:nvSpPr>
          <p:cNvPr id="37" name="Line 38"/>
          <p:cNvSpPr>
            <a:spLocks noChangeShapeType="1"/>
          </p:cNvSpPr>
          <p:nvPr/>
        </p:nvSpPr>
        <p:spPr bwMode="auto">
          <a:xfrm>
            <a:off x="6572250" y="5429250"/>
            <a:ext cx="0" cy="214313"/>
          </a:xfrm>
          <a:prstGeom prst="line">
            <a:avLst/>
          </a:prstGeom>
          <a:noFill/>
          <a:ln w="38100">
            <a:solidFill>
              <a:srgbClr val="009900"/>
            </a:solidFill>
            <a:round/>
            <a:headEnd/>
            <a:tailEnd type="triangle" w="med" len="med"/>
          </a:ln>
        </p:spPr>
        <p:txBody>
          <a:bodyPr/>
          <a:lstStyle/>
          <a:p>
            <a:endParaRPr lang="es-ES"/>
          </a:p>
        </p:txBody>
      </p:sp>
      <p:sp>
        <p:nvSpPr>
          <p:cNvPr id="38" name="Line 38"/>
          <p:cNvSpPr>
            <a:spLocks noChangeShapeType="1"/>
          </p:cNvSpPr>
          <p:nvPr/>
        </p:nvSpPr>
        <p:spPr bwMode="auto">
          <a:xfrm>
            <a:off x="8286750" y="5429250"/>
            <a:ext cx="0" cy="214313"/>
          </a:xfrm>
          <a:prstGeom prst="line">
            <a:avLst/>
          </a:prstGeom>
          <a:noFill/>
          <a:ln w="38100">
            <a:solidFill>
              <a:srgbClr val="009900"/>
            </a:solidFill>
            <a:round/>
            <a:headEnd/>
            <a:tailEnd type="triangle" w="med" len="med"/>
          </a:ln>
        </p:spPr>
        <p:txBody>
          <a:bodyPr/>
          <a:lstStyle/>
          <a:p>
            <a:endParaRPr lang="es-ES"/>
          </a:p>
        </p:txBody>
      </p:sp>
      <p:sp>
        <p:nvSpPr>
          <p:cNvPr id="39" name="Rectangle 15"/>
          <p:cNvSpPr>
            <a:spLocks noChangeArrowheads="1"/>
          </p:cNvSpPr>
          <p:nvPr/>
        </p:nvSpPr>
        <p:spPr bwMode="auto">
          <a:xfrm>
            <a:off x="2857500" y="5643563"/>
            <a:ext cx="1000125" cy="428625"/>
          </a:xfrm>
          <a:prstGeom prst="rect">
            <a:avLst/>
          </a:prstGeom>
          <a:solidFill>
            <a:srgbClr val="FFCCFF"/>
          </a:solidFill>
          <a:ln w="9525">
            <a:solidFill>
              <a:schemeClr val="tx1"/>
            </a:solidFill>
            <a:miter lim="800000"/>
            <a:headEnd/>
            <a:tailEnd/>
          </a:ln>
        </p:spPr>
        <p:txBody>
          <a:bodyPr wrap="none" anchor="ctr"/>
          <a:lstStyle/>
          <a:p>
            <a:pPr algn="ctr"/>
            <a:endParaRPr lang="es-PE" sz="1100" b="1">
              <a:latin typeface="Arial Narrow" pitchFamily="34" charset="0"/>
            </a:endParaRPr>
          </a:p>
          <a:p>
            <a:pPr algn="ctr"/>
            <a:r>
              <a:rPr lang="es-PE" sz="1100" b="1">
                <a:latin typeface="Arial Narrow" pitchFamily="34" charset="0"/>
              </a:rPr>
              <a:t>PRESUPUESTO</a:t>
            </a:r>
          </a:p>
          <a:p>
            <a:pPr algn="ctr"/>
            <a:r>
              <a:rPr lang="es-PE" sz="1100" b="1">
                <a:latin typeface="Arial Narrow" pitchFamily="34" charset="0"/>
              </a:rPr>
              <a:t>(PPER)</a:t>
            </a:r>
            <a:endParaRPr lang="es-ES" sz="1100" b="1">
              <a:latin typeface="Arial Narrow" pitchFamily="34" charset="0"/>
            </a:endParaRPr>
          </a:p>
          <a:p>
            <a:pPr algn="ctr"/>
            <a:endParaRPr lang="es-ES" sz="1100" b="1">
              <a:latin typeface="Arial Narrow" pitchFamily="34" charset="0"/>
            </a:endParaRPr>
          </a:p>
        </p:txBody>
      </p:sp>
      <p:sp>
        <p:nvSpPr>
          <p:cNvPr id="40" name="Rectangle 15"/>
          <p:cNvSpPr>
            <a:spLocks noChangeArrowheads="1"/>
          </p:cNvSpPr>
          <p:nvPr/>
        </p:nvSpPr>
        <p:spPr bwMode="auto">
          <a:xfrm>
            <a:off x="2857500" y="4857750"/>
            <a:ext cx="1000125" cy="642938"/>
          </a:xfrm>
          <a:prstGeom prst="rect">
            <a:avLst/>
          </a:prstGeom>
          <a:solidFill>
            <a:srgbClr val="FFCCFF"/>
          </a:solidFill>
          <a:ln w="9525">
            <a:solidFill>
              <a:schemeClr val="tx1"/>
            </a:solidFill>
            <a:miter lim="800000"/>
            <a:headEnd/>
            <a:tailEnd/>
          </a:ln>
        </p:spPr>
        <p:txBody>
          <a:bodyPr wrap="none" anchor="ctr"/>
          <a:lstStyle/>
          <a:p>
            <a:pPr algn="ctr"/>
            <a:r>
              <a:rPr lang="es-PE" sz="1100" b="1">
                <a:latin typeface="Arial Narrow" pitchFamily="34" charset="0"/>
              </a:rPr>
              <a:t>PLAN </a:t>
            </a:r>
          </a:p>
          <a:p>
            <a:pPr algn="ctr"/>
            <a:r>
              <a:rPr lang="es-PE" sz="1100" b="1">
                <a:latin typeface="Arial Narrow" pitchFamily="34" charset="0"/>
              </a:rPr>
              <a:t>OPERATIVO</a:t>
            </a:r>
          </a:p>
          <a:p>
            <a:pPr algn="ctr"/>
            <a:r>
              <a:rPr lang="es-PE" sz="1100" b="1">
                <a:latin typeface="Arial Narrow" pitchFamily="34" charset="0"/>
              </a:rPr>
              <a:t>INSTITUCIONAL</a:t>
            </a:r>
          </a:p>
          <a:p>
            <a:pPr algn="ctr"/>
            <a:r>
              <a:rPr lang="es-PE" sz="1100" b="1">
                <a:latin typeface="Arial Narrow" pitchFamily="34" charset="0"/>
              </a:rPr>
              <a:t>(POI)</a:t>
            </a:r>
            <a:endParaRPr lang="es-ES" sz="1100" b="1">
              <a:latin typeface="Arial Narrow" pitchFamily="34" charset="0"/>
            </a:endParaRPr>
          </a:p>
        </p:txBody>
      </p:sp>
      <p:sp>
        <p:nvSpPr>
          <p:cNvPr id="41" name="Rectangle 15"/>
          <p:cNvSpPr>
            <a:spLocks noChangeArrowheads="1"/>
          </p:cNvSpPr>
          <p:nvPr/>
        </p:nvSpPr>
        <p:spPr bwMode="auto">
          <a:xfrm>
            <a:off x="142875" y="2495748"/>
            <a:ext cx="1584325" cy="357188"/>
          </a:xfrm>
          <a:prstGeom prst="rect">
            <a:avLst/>
          </a:prstGeom>
          <a:solidFill>
            <a:srgbClr val="F3F3F3"/>
          </a:solidFill>
          <a:ln w="28575">
            <a:solidFill>
              <a:schemeClr val="tx1"/>
            </a:solidFill>
            <a:miter lim="800000"/>
            <a:headEnd/>
            <a:tailEnd/>
          </a:ln>
        </p:spPr>
        <p:txBody>
          <a:bodyPr wrap="none" anchor="ctr"/>
          <a:lstStyle/>
          <a:p>
            <a:pPr algn="ctr"/>
            <a:r>
              <a:rPr lang="es-PE" sz="1100" b="1">
                <a:latin typeface="Arial Narrow" pitchFamily="34" charset="0"/>
              </a:rPr>
              <a:t>ENTIDADES AUTONOMAS</a:t>
            </a:r>
            <a:endParaRPr lang="es-ES" sz="1100" b="1">
              <a:latin typeface="Arial Narrow" pitchFamily="34" charset="0"/>
            </a:endParaRPr>
          </a:p>
        </p:txBody>
      </p:sp>
      <p:sp>
        <p:nvSpPr>
          <p:cNvPr id="42" name="Rectangle 15"/>
          <p:cNvSpPr>
            <a:spLocks noChangeArrowheads="1"/>
          </p:cNvSpPr>
          <p:nvPr/>
        </p:nvSpPr>
        <p:spPr bwMode="auto">
          <a:xfrm>
            <a:off x="1857375" y="2495748"/>
            <a:ext cx="1798638" cy="357188"/>
          </a:xfrm>
          <a:prstGeom prst="rect">
            <a:avLst/>
          </a:prstGeom>
          <a:solidFill>
            <a:srgbClr val="F9E3FD"/>
          </a:solidFill>
          <a:ln w="28575">
            <a:solidFill>
              <a:schemeClr val="tx1"/>
            </a:solidFill>
            <a:miter lim="800000"/>
            <a:headEnd/>
            <a:tailEnd/>
          </a:ln>
        </p:spPr>
        <p:txBody>
          <a:bodyPr wrap="none" anchor="ctr"/>
          <a:lstStyle/>
          <a:p>
            <a:pPr algn="ctr"/>
            <a:r>
              <a:rPr lang="es-ES" sz="1100" b="1">
                <a:latin typeface="Arial Narrow" pitchFamily="34" charset="0"/>
              </a:rPr>
              <a:t>SECTORES</a:t>
            </a:r>
          </a:p>
        </p:txBody>
      </p:sp>
      <p:sp>
        <p:nvSpPr>
          <p:cNvPr id="43" name="Rectangle 15"/>
          <p:cNvSpPr>
            <a:spLocks noChangeArrowheads="1"/>
          </p:cNvSpPr>
          <p:nvPr/>
        </p:nvSpPr>
        <p:spPr bwMode="auto">
          <a:xfrm>
            <a:off x="3786188" y="2495748"/>
            <a:ext cx="1655762" cy="357188"/>
          </a:xfrm>
          <a:prstGeom prst="rect">
            <a:avLst/>
          </a:prstGeom>
          <a:solidFill>
            <a:srgbClr val="E6FDCF"/>
          </a:solidFill>
          <a:ln w="28575">
            <a:solidFill>
              <a:schemeClr val="tx1"/>
            </a:solidFill>
            <a:miter lim="800000"/>
            <a:headEnd/>
            <a:tailEnd/>
          </a:ln>
        </p:spPr>
        <p:txBody>
          <a:bodyPr wrap="none" anchor="ctr"/>
          <a:lstStyle/>
          <a:p>
            <a:pPr algn="ctr"/>
            <a:r>
              <a:rPr lang="es-ES" sz="1100" b="1">
                <a:latin typeface="Arial Narrow" pitchFamily="34" charset="0"/>
              </a:rPr>
              <a:t>GOB. REGIONALES</a:t>
            </a:r>
          </a:p>
        </p:txBody>
      </p:sp>
      <p:sp>
        <p:nvSpPr>
          <p:cNvPr id="44" name="Rectangle 15"/>
          <p:cNvSpPr>
            <a:spLocks noChangeArrowheads="1"/>
          </p:cNvSpPr>
          <p:nvPr/>
        </p:nvSpPr>
        <p:spPr bwMode="auto">
          <a:xfrm>
            <a:off x="5643563" y="2495748"/>
            <a:ext cx="1584325" cy="357188"/>
          </a:xfrm>
          <a:prstGeom prst="rect">
            <a:avLst/>
          </a:prstGeom>
          <a:solidFill>
            <a:srgbClr val="E6FDCF"/>
          </a:solidFill>
          <a:ln w="28575">
            <a:solidFill>
              <a:schemeClr val="tx1"/>
            </a:solidFill>
            <a:miter lim="800000"/>
            <a:headEnd/>
            <a:tailEnd/>
          </a:ln>
        </p:spPr>
        <p:txBody>
          <a:bodyPr wrap="none" anchor="ctr"/>
          <a:lstStyle/>
          <a:p>
            <a:pPr algn="ctr"/>
            <a:r>
              <a:rPr lang="es-ES" sz="1100" b="1">
                <a:latin typeface="Arial Narrow" pitchFamily="34" charset="0"/>
              </a:rPr>
              <a:t>GOB. PROVINCIALES</a:t>
            </a:r>
          </a:p>
        </p:txBody>
      </p:sp>
      <p:sp>
        <p:nvSpPr>
          <p:cNvPr id="45" name="Rectangle 15"/>
          <p:cNvSpPr>
            <a:spLocks noChangeArrowheads="1"/>
          </p:cNvSpPr>
          <p:nvPr/>
        </p:nvSpPr>
        <p:spPr bwMode="auto">
          <a:xfrm>
            <a:off x="7500938" y="2495748"/>
            <a:ext cx="1439862" cy="357188"/>
          </a:xfrm>
          <a:prstGeom prst="rect">
            <a:avLst/>
          </a:prstGeom>
          <a:solidFill>
            <a:srgbClr val="E6FDCF"/>
          </a:solidFill>
          <a:ln w="28575">
            <a:solidFill>
              <a:schemeClr val="tx1"/>
            </a:solidFill>
            <a:miter lim="800000"/>
            <a:headEnd/>
            <a:tailEnd/>
          </a:ln>
        </p:spPr>
        <p:txBody>
          <a:bodyPr wrap="none" anchor="ctr"/>
          <a:lstStyle/>
          <a:p>
            <a:pPr algn="ctr"/>
            <a:r>
              <a:rPr lang="es-ES" sz="1100" b="1">
                <a:latin typeface="Arial Narrow" pitchFamily="34" charset="0"/>
              </a:rPr>
              <a:t>GOB. DISTRITALES</a:t>
            </a:r>
          </a:p>
        </p:txBody>
      </p:sp>
      <p:sp>
        <p:nvSpPr>
          <p:cNvPr id="46" name="Rectangle 15"/>
          <p:cNvSpPr>
            <a:spLocks noChangeArrowheads="1"/>
          </p:cNvSpPr>
          <p:nvPr/>
        </p:nvSpPr>
        <p:spPr bwMode="auto">
          <a:xfrm>
            <a:off x="1714500" y="3714750"/>
            <a:ext cx="1071563" cy="357188"/>
          </a:xfrm>
          <a:prstGeom prst="rect">
            <a:avLst/>
          </a:prstGeom>
          <a:solidFill>
            <a:srgbClr val="F9E3FD"/>
          </a:solidFill>
          <a:ln w="28575">
            <a:solidFill>
              <a:schemeClr val="tx1"/>
            </a:solidFill>
            <a:miter lim="800000"/>
            <a:headEnd/>
            <a:tailEnd/>
          </a:ln>
        </p:spPr>
        <p:txBody>
          <a:bodyPr wrap="none" anchor="ctr"/>
          <a:lstStyle/>
          <a:p>
            <a:pPr algn="ctr"/>
            <a:r>
              <a:rPr lang="es-PE" sz="1100" b="1">
                <a:latin typeface="Arial Narrow" pitchFamily="34" charset="0"/>
              </a:rPr>
              <a:t>ORGANISMOS </a:t>
            </a:r>
          </a:p>
          <a:p>
            <a:pPr algn="ctr"/>
            <a:r>
              <a:rPr lang="es-PE" sz="1100" b="1">
                <a:latin typeface="Arial Narrow" pitchFamily="34" charset="0"/>
              </a:rPr>
              <a:t>ADSCRITOS</a:t>
            </a:r>
            <a:endParaRPr lang="es-ES" sz="1100" b="1">
              <a:latin typeface="Arial Narrow" pitchFamily="34" charset="0"/>
            </a:endParaRPr>
          </a:p>
        </p:txBody>
      </p:sp>
      <p:sp>
        <p:nvSpPr>
          <p:cNvPr id="47" name="Rectangle 5"/>
          <p:cNvSpPr>
            <a:spLocks noChangeArrowheads="1"/>
          </p:cNvSpPr>
          <p:nvPr/>
        </p:nvSpPr>
        <p:spPr bwMode="auto">
          <a:xfrm>
            <a:off x="2483768" y="1412776"/>
            <a:ext cx="4104456" cy="265781"/>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lang="es-PE" sz="1400" b="1" dirty="0">
                <a:latin typeface="Arial Narrow" pitchFamily="34" charset="0"/>
                <a:cs typeface="+mn-cs"/>
              </a:rPr>
              <a:t>ACUERDO NACIONAL</a:t>
            </a:r>
            <a:endParaRPr lang="es-ES" sz="1400" b="1" dirty="0">
              <a:latin typeface="Arial Narrow" pitchFamily="34" charset="0"/>
              <a:cs typeface="+mn-cs"/>
            </a:endParaRPr>
          </a:p>
        </p:txBody>
      </p:sp>
      <p:sp>
        <p:nvSpPr>
          <p:cNvPr id="48" name="Line 14"/>
          <p:cNvSpPr>
            <a:spLocks noChangeShapeType="1"/>
          </p:cNvSpPr>
          <p:nvPr/>
        </p:nvSpPr>
        <p:spPr bwMode="auto">
          <a:xfrm flipH="1">
            <a:off x="4499992" y="1628800"/>
            <a:ext cx="0" cy="216471"/>
          </a:xfrm>
          <a:prstGeom prst="line">
            <a:avLst/>
          </a:prstGeom>
          <a:noFill/>
          <a:ln w="38100">
            <a:solidFill>
              <a:srgbClr val="0000FF"/>
            </a:solidFill>
            <a:round/>
            <a:headEnd/>
            <a:tailEnd type="triangle" w="med" len="med"/>
          </a:ln>
        </p:spPr>
        <p:txBody>
          <a:bodyPr/>
          <a:lstStyle/>
          <a:p>
            <a:endParaRPr lang="es-ES"/>
          </a:p>
        </p:txBody>
      </p:sp>
      <p:sp>
        <p:nvSpPr>
          <p:cNvPr id="49" name="Rectangle 15"/>
          <p:cNvSpPr>
            <a:spLocks noChangeArrowheads="1"/>
          </p:cNvSpPr>
          <p:nvPr/>
        </p:nvSpPr>
        <p:spPr bwMode="auto">
          <a:xfrm>
            <a:off x="6143625" y="5643563"/>
            <a:ext cx="1008063" cy="428625"/>
          </a:xfrm>
          <a:prstGeom prst="rect">
            <a:avLst/>
          </a:prstGeom>
          <a:solidFill>
            <a:srgbClr val="C5FA90"/>
          </a:solidFill>
          <a:ln w="9525">
            <a:solidFill>
              <a:schemeClr val="tx1"/>
            </a:solidFill>
            <a:miter lim="800000"/>
            <a:headEnd/>
            <a:tailEnd/>
          </a:ln>
        </p:spPr>
        <p:txBody>
          <a:bodyPr wrap="none" anchor="ctr"/>
          <a:lstStyle/>
          <a:p>
            <a:pPr algn="ctr"/>
            <a:r>
              <a:rPr lang="es-PE" sz="1100" b="1">
                <a:latin typeface="Arial Narrow" pitchFamily="34" charset="0"/>
              </a:rPr>
              <a:t>PRESUPUESTO</a:t>
            </a:r>
          </a:p>
          <a:p>
            <a:pPr algn="ctr"/>
            <a:r>
              <a:rPr lang="es-PE" sz="1100" b="1">
                <a:latin typeface="Arial Narrow" pitchFamily="34" charset="0"/>
              </a:rPr>
              <a:t>(PPER)</a:t>
            </a:r>
            <a:endParaRPr lang="es-ES" sz="1100" b="1">
              <a:latin typeface="Arial Narrow" pitchFamily="34" charset="0"/>
            </a:endParaRPr>
          </a:p>
        </p:txBody>
      </p:sp>
      <p:sp>
        <p:nvSpPr>
          <p:cNvPr id="50" name="Rectangle 15"/>
          <p:cNvSpPr>
            <a:spLocks noChangeArrowheads="1"/>
          </p:cNvSpPr>
          <p:nvPr/>
        </p:nvSpPr>
        <p:spPr bwMode="auto">
          <a:xfrm>
            <a:off x="7858125" y="5643563"/>
            <a:ext cx="1008063" cy="428625"/>
          </a:xfrm>
          <a:prstGeom prst="rect">
            <a:avLst/>
          </a:prstGeom>
          <a:solidFill>
            <a:srgbClr val="C5FA90"/>
          </a:solidFill>
          <a:ln w="9525">
            <a:solidFill>
              <a:schemeClr val="tx1"/>
            </a:solidFill>
            <a:miter lim="800000"/>
            <a:headEnd/>
            <a:tailEnd/>
          </a:ln>
        </p:spPr>
        <p:txBody>
          <a:bodyPr wrap="none" anchor="ctr"/>
          <a:lstStyle/>
          <a:p>
            <a:pPr algn="ctr"/>
            <a:r>
              <a:rPr lang="es-PE" sz="1100" b="1">
                <a:latin typeface="Arial Narrow" pitchFamily="34" charset="0"/>
              </a:rPr>
              <a:t>PRESUPUESTO</a:t>
            </a:r>
          </a:p>
          <a:p>
            <a:pPr algn="ctr"/>
            <a:r>
              <a:rPr lang="es-PE" sz="1100" b="1">
                <a:latin typeface="Arial Narrow" pitchFamily="34" charset="0"/>
              </a:rPr>
              <a:t>(PPER)</a:t>
            </a:r>
            <a:endParaRPr lang="es-ES" sz="1100" b="1">
              <a:latin typeface="Arial Narrow" pitchFamily="34" charset="0"/>
            </a:endParaRPr>
          </a:p>
        </p:txBody>
      </p:sp>
      <p:cxnSp>
        <p:nvCxnSpPr>
          <p:cNvPr id="51" name="50 Conector recto"/>
          <p:cNvCxnSpPr/>
          <p:nvPr/>
        </p:nvCxnSpPr>
        <p:spPr>
          <a:xfrm>
            <a:off x="827584" y="2343745"/>
            <a:ext cx="7344296" cy="298"/>
          </a:xfrm>
          <a:prstGeom prst="line">
            <a:avLst/>
          </a:prstGeom>
          <a:ln w="38100">
            <a:solidFill>
              <a:srgbClr val="43661C"/>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V="1">
            <a:off x="2699792" y="2348880"/>
            <a:ext cx="0" cy="138633"/>
          </a:xfrm>
          <a:prstGeom prst="line">
            <a:avLst/>
          </a:prstGeom>
          <a:ln w="38100">
            <a:solidFill>
              <a:srgbClr val="43661C"/>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a:stCxn id="44" idx="0"/>
          </p:cNvCxnSpPr>
          <p:nvPr/>
        </p:nvCxnSpPr>
        <p:spPr>
          <a:xfrm flipV="1">
            <a:off x="6435726" y="2348880"/>
            <a:ext cx="8482" cy="146868"/>
          </a:xfrm>
          <a:prstGeom prst="line">
            <a:avLst/>
          </a:prstGeom>
          <a:ln w="38100">
            <a:solidFill>
              <a:srgbClr val="43661C"/>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H="1" flipV="1">
            <a:off x="8172400" y="2348880"/>
            <a:ext cx="9006" cy="138931"/>
          </a:xfrm>
          <a:prstGeom prst="line">
            <a:avLst/>
          </a:prstGeom>
          <a:ln w="38100">
            <a:solidFill>
              <a:srgbClr val="43661C"/>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flipV="1">
            <a:off x="4427984" y="2204864"/>
            <a:ext cx="0" cy="282401"/>
          </a:xfrm>
          <a:prstGeom prst="line">
            <a:avLst/>
          </a:prstGeom>
          <a:ln w="38100">
            <a:solidFill>
              <a:srgbClr val="43661C"/>
            </a:solidFill>
          </a:ln>
        </p:spPr>
        <p:style>
          <a:lnRef idx="1">
            <a:schemeClr val="accent1"/>
          </a:lnRef>
          <a:fillRef idx="0">
            <a:schemeClr val="accent1"/>
          </a:fillRef>
          <a:effectRef idx="0">
            <a:schemeClr val="accent1"/>
          </a:effectRef>
          <a:fontRef idx="minor">
            <a:schemeClr val="tx1"/>
          </a:fontRef>
        </p:style>
      </p:cxnSp>
      <p:sp>
        <p:nvSpPr>
          <p:cNvPr id="56" name="Line 24"/>
          <p:cNvSpPr>
            <a:spLocks noChangeShapeType="1"/>
          </p:cNvSpPr>
          <p:nvPr/>
        </p:nvSpPr>
        <p:spPr bwMode="auto">
          <a:xfrm>
            <a:off x="8286750" y="4214813"/>
            <a:ext cx="0" cy="647700"/>
          </a:xfrm>
          <a:prstGeom prst="line">
            <a:avLst/>
          </a:prstGeom>
          <a:noFill/>
          <a:ln w="38100">
            <a:solidFill>
              <a:srgbClr val="009900"/>
            </a:solidFill>
            <a:round/>
            <a:headEnd/>
            <a:tailEnd type="triangle" w="med" len="med"/>
          </a:ln>
        </p:spPr>
        <p:txBody>
          <a:bodyPr/>
          <a:lstStyle/>
          <a:p>
            <a:endParaRPr lang="es-ES"/>
          </a:p>
        </p:txBody>
      </p:sp>
      <p:sp>
        <p:nvSpPr>
          <p:cNvPr id="57" name="Rectangle 5"/>
          <p:cNvSpPr>
            <a:spLocks noChangeArrowheads="1"/>
          </p:cNvSpPr>
          <p:nvPr/>
        </p:nvSpPr>
        <p:spPr bwMode="auto">
          <a:xfrm>
            <a:off x="251520" y="980728"/>
            <a:ext cx="8640960" cy="355476"/>
          </a:xfrm>
          <a:prstGeom prst="rect">
            <a:avLst/>
          </a:prstGeom>
          <a:solidFill>
            <a:srgbClr val="FF0000"/>
          </a:solidFill>
          <a:ln w="9525">
            <a:solidFill>
              <a:schemeClr val="accent5">
                <a:lumMod val="40000"/>
                <a:lumOff val="60000"/>
              </a:schemeClr>
            </a:solidFill>
            <a:miter lim="800000"/>
            <a:headEnd/>
            <a:tailEnd/>
          </a:ln>
        </p:spPr>
        <p:txBody>
          <a:bodyPr wrap="none" anchor="ctr"/>
          <a:lstStyle/>
          <a:p>
            <a:pPr algn="ctr" fontAlgn="auto">
              <a:spcBef>
                <a:spcPts val="0"/>
              </a:spcBef>
              <a:spcAft>
                <a:spcPts val="0"/>
              </a:spcAft>
              <a:defRPr/>
            </a:pPr>
            <a:r>
              <a:rPr lang="es-PE" b="1" dirty="0">
                <a:solidFill>
                  <a:srgbClr val="FFF3FF"/>
                </a:solidFill>
                <a:latin typeface="Arial Narrow" pitchFamily="34" charset="0"/>
                <a:cs typeface="+mn-cs"/>
              </a:rPr>
              <a:t>ARTICULACIÓN DE PLANES DENTRO DEL SISTEMA NACIONAL DE PLANEAMIENTO</a:t>
            </a:r>
            <a:endParaRPr lang="es-ES" b="1" dirty="0">
              <a:solidFill>
                <a:srgbClr val="FFF3FF"/>
              </a:solidFill>
              <a:latin typeface="Arial Narrow" pitchFamily="34" charset="0"/>
              <a:cs typeface="+mn-cs"/>
            </a:endParaRPr>
          </a:p>
        </p:txBody>
      </p:sp>
      <p:cxnSp>
        <p:nvCxnSpPr>
          <p:cNvPr id="58" name="57 Conector recto"/>
          <p:cNvCxnSpPr/>
          <p:nvPr/>
        </p:nvCxnSpPr>
        <p:spPr>
          <a:xfrm flipV="1">
            <a:off x="827584" y="2348880"/>
            <a:ext cx="0" cy="138633"/>
          </a:xfrm>
          <a:prstGeom prst="line">
            <a:avLst/>
          </a:prstGeom>
          <a:ln w="38100">
            <a:solidFill>
              <a:srgbClr val="43661C"/>
            </a:solidFill>
          </a:ln>
        </p:spPr>
        <p:style>
          <a:lnRef idx="1">
            <a:schemeClr val="accent1"/>
          </a:lnRef>
          <a:fillRef idx="0">
            <a:schemeClr val="accent1"/>
          </a:fillRef>
          <a:effectRef idx="0">
            <a:schemeClr val="accent1"/>
          </a:effectRef>
          <a:fontRef idx="minor">
            <a:schemeClr val="tx1"/>
          </a:fontRef>
        </p:style>
      </p:cxnSp>
      <p:sp>
        <p:nvSpPr>
          <p:cNvPr id="59" name="Rectangle 15"/>
          <p:cNvSpPr>
            <a:spLocks noChangeArrowheads="1"/>
          </p:cNvSpPr>
          <p:nvPr/>
        </p:nvSpPr>
        <p:spPr bwMode="auto">
          <a:xfrm>
            <a:off x="4067944" y="5643554"/>
            <a:ext cx="1512168" cy="1097814"/>
          </a:xfrm>
          <a:prstGeom prst="rect">
            <a:avLst/>
          </a:prstGeom>
          <a:solidFill>
            <a:srgbClr val="C5FA90"/>
          </a:solidFill>
          <a:ln w="9525">
            <a:solidFill>
              <a:schemeClr val="tx1"/>
            </a:solidFill>
            <a:miter lim="800000"/>
            <a:headEnd/>
            <a:tailEnd/>
          </a:ln>
        </p:spPr>
        <p:txBody>
          <a:bodyPr wrap="none" anchor="ctr"/>
          <a:lstStyle/>
          <a:p>
            <a:pPr algn="ctr"/>
            <a:r>
              <a:rPr lang="es-PE" sz="1100" b="1" dirty="0" smtClean="0">
                <a:latin typeface="Arial Narrow" pitchFamily="34" charset="0"/>
              </a:rPr>
              <a:t>PRESUPUESTO -</a:t>
            </a:r>
          </a:p>
          <a:p>
            <a:pPr algn="ctr"/>
            <a:r>
              <a:rPr lang="es-PE" sz="1100" b="1" dirty="0" smtClean="0">
                <a:latin typeface="Arial Narrow" pitchFamily="34" charset="0"/>
              </a:rPr>
              <a:t>Programas </a:t>
            </a:r>
          </a:p>
          <a:p>
            <a:pPr algn="ctr"/>
            <a:r>
              <a:rPr lang="es-PE" sz="1100" b="1" dirty="0" smtClean="0">
                <a:latin typeface="Arial Narrow" pitchFamily="34" charset="0"/>
              </a:rPr>
              <a:t>Presupuestales </a:t>
            </a:r>
          </a:p>
          <a:p>
            <a:pPr algn="ctr"/>
            <a:r>
              <a:rPr lang="es-PE" sz="1100" b="1" dirty="0" smtClean="0">
                <a:latin typeface="Arial Narrow" pitchFamily="34" charset="0"/>
              </a:rPr>
              <a:t>con enfoque </a:t>
            </a:r>
          </a:p>
          <a:p>
            <a:pPr algn="ctr"/>
            <a:r>
              <a:rPr lang="es-PE" sz="1100" b="1" dirty="0" smtClean="0">
                <a:latin typeface="Arial Narrow" pitchFamily="34" charset="0"/>
              </a:rPr>
              <a:t>por resultados</a:t>
            </a:r>
          </a:p>
          <a:p>
            <a:pPr algn="ctr"/>
            <a:r>
              <a:rPr lang="es-PE" sz="1100" b="1" dirty="0" smtClean="0">
                <a:latin typeface="Arial Narrow" pitchFamily="34" charset="0"/>
              </a:rPr>
              <a:t>(PPER)</a:t>
            </a:r>
            <a:endParaRPr lang="es-ES" sz="1100" b="1" dirty="0">
              <a:latin typeface="Arial Narrow" pitchFamily="34" charset="0"/>
            </a:endParaRP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28813" y="2500313"/>
            <a:ext cx="5286375" cy="4143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3" name="Group 32"/>
          <p:cNvGrpSpPr>
            <a:grpSpLocks/>
          </p:cNvGrpSpPr>
          <p:nvPr/>
        </p:nvGrpSpPr>
        <p:grpSpPr bwMode="auto">
          <a:xfrm>
            <a:off x="2286000" y="2643188"/>
            <a:ext cx="4572000" cy="3786187"/>
            <a:chOff x="1243" y="296"/>
            <a:chExt cx="2893" cy="2369"/>
          </a:xfrm>
        </p:grpSpPr>
        <p:sp>
          <p:nvSpPr>
            <p:cNvPr id="4" name="Oval 26"/>
            <p:cNvSpPr>
              <a:spLocks noChangeArrowheads="1"/>
            </p:cNvSpPr>
            <p:nvPr/>
          </p:nvSpPr>
          <p:spPr bwMode="auto">
            <a:xfrm>
              <a:off x="1243" y="1169"/>
              <a:ext cx="1678" cy="1496"/>
            </a:xfrm>
            <a:prstGeom prst="ellipse">
              <a:avLst/>
            </a:prstGeom>
            <a:solidFill>
              <a:srgbClr val="E2FFC5">
                <a:alpha val="60000"/>
              </a:srgbClr>
            </a:solidFill>
            <a:ln w="9525">
              <a:solidFill>
                <a:schemeClr val="tx1"/>
              </a:solidFill>
              <a:round/>
              <a:headEnd/>
              <a:tailEnd/>
            </a:ln>
            <a:effectLst/>
            <a:scene3d>
              <a:camera prst="orthographicFront"/>
              <a:lightRig rig="threePt" dir="t"/>
            </a:scene3d>
            <a:sp3d extrusionH="12700" prstMaterial="dkEdge">
              <a:bevelT prst="relaxedInset"/>
            </a:sp3d>
          </p:spPr>
          <p:txBody>
            <a:bodyPr wrap="none" anchor="ctr"/>
            <a:lstStyle/>
            <a:p>
              <a:pPr>
                <a:defRPr/>
              </a:pPr>
              <a:endParaRPr lang="es-PE">
                <a:cs typeface="+mn-cs"/>
              </a:endParaRPr>
            </a:p>
          </p:txBody>
        </p:sp>
        <p:sp>
          <p:nvSpPr>
            <p:cNvPr id="5" name="Oval 27"/>
            <p:cNvSpPr>
              <a:spLocks noChangeArrowheads="1"/>
            </p:cNvSpPr>
            <p:nvPr/>
          </p:nvSpPr>
          <p:spPr bwMode="auto">
            <a:xfrm>
              <a:off x="2503" y="1169"/>
              <a:ext cx="1633" cy="1496"/>
            </a:xfrm>
            <a:prstGeom prst="ellipse">
              <a:avLst/>
            </a:prstGeom>
            <a:solidFill>
              <a:srgbClr val="FFFFCC">
                <a:alpha val="60000"/>
              </a:srgbClr>
            </a:solidFill>
            <a:ln w="9525">
              <a:solidFill>
                <a:schemeClr val="tx1"/>
              </a:solidFill>
              <a:round/>
              <a:headEnd/>
              <a:tailEnd/>
            </a:ln>
            <a:effectLst/>
            <a:scene3d>
              <a:camera prst="orthographicFront"/>
              <a:lightRig rig="threePt" dir="t"/>
            </a:scene3d>
            <a:sp3d extrusionH="12700" prstMaterial="dkEdge">
              <a:bevelT prst="relaxedInset"/>
            </a:sp3d>
          </p:spPr>
          <p:txBody>
            <a:bodyPr wrap="none" anchor="ctr"/>
            <a:lstStyle/>
            <a:p>
              <a:pPr>
                <a:defRPr/>
              </a:pPr>
              <a:endParaRPr lang="es-PE">
                <a:cs typeface="+mn-cs"/>
              </a:endParaRPr>
            </a:p>
          </p:txBody>
        </p:sp>
        <p:sp>
          <p:nvSpPr>
            <p:cNvPr id="6" name="Oval 28"/>
            <p:cNvSpPr>
              <a:spLocks noChangeArrowheads="1"/>
            </p:cNvSpPr>
            <p:nvPr/>
          </p:nvSpPr>
          <p:spPr bwMode="auto">
            <a:xfrm>
              <a:off x="1918" y="296"/>
              <a:ext cx="1542" cy="1438"/>
            </a:xfrm>
            <a:prstGeom prst="ellipse">
              <a:avLst/>
            </a:prstGeom>
            <a:solidFill>
              <a:srgbClr val="D5D5FF">
                <a:alpha val="60000"/>
              </a:srgbClr>
            </a:solidFill>
            <a:ln w="9525">
              <a:solidFill>
                <a:schemeClr val="tx1"/>
              </a:solidFill>
              <a:round/>
              <a:headEnd/>
              <a:tailEnd/>
            </a:ln>
            <a:effectLst/>
            <a:scene3d>
              <a:camera prst="orthographicFront"/>
              <a:lightRig rig="threePt" dir="t"/>
            </a:scene3d>
            <a:sp3d extrusionH="12700" prstMaterial="powder">
              <a:bevelT prst="relaxedInset"/>
            </a:sp3d>
          </p:spPr>
          <p:txBody>
            <a:bodyPr wrap="none" anchor="ctr"/>
            <a:lstStyle/>
            <a:p>
              <a:pPr>
                <a:defRPr/>
              </a:pPr>
              <a:endParaRPr lang="es-PE">
                <a:cs typeface="+mn-cs"/>
              </a:endParaRPr>
            </a:p>
          </p:txBody>
        </p:sp>
        <p:sp>
          <p:nvSpPr>
            <p:cNvPr id="7" name="Text Box 29"/>
            <p:cNvSpPr txBox="1">
              <a:spLocks noChangeArrowheads="1"/>
            </p:cNvSpPr>
            <p:nvPr/>
          </p:nvSpPr>
          <p:spPr bwMode="auto">
            <a:xfrm>
              <a:off x="1468" y="1693"/>
              <a:ext cx="990" cy="597"/>
            </a:xfrm>
            <a:prstGeom prst="rect">
              <a:avLst/>
            </a:prstGeom>
            <a:noFill/>
            <a:ln w="9525">
              <a:noFill/>
              <a:miter lim="800000"/>
              <a:headEnd/>
              <a:tailEnd/>
            </a:ln>
            <a:effectLst/>
            <a:scene3d>
              <a:camera prst="orthographicFront"/>
              <a:lightRig rig="threePt" dir="t"/>
            </a:scene3d>
            <a:sp3d extrusionH="12700">
              <a:bevelT prst="relaxedInset"/>
            </a:sp3d>
          </p:spPr>
          <p:txBody>
            <a:bodyPr>
              <a:spAutoFit/>
            </a:bodyPr>
            <a:lstStyle/>
            <a:p>
              <a:pPr algn="ctr">
                <a:spcBef>
                  <a:spcPct val="50000"/>
                </a:spcBef>
                <a:defRPr/>
              </a:pPr>
              <a:r>
                <a:rPr lang="es-ES" sz="1400" b="1" dirty="0">
                  <a:cs typeface="+mn-cs"/>
                </a:rPr>
                <a:t>SISTEMA NACIONAL DE PRESUPUESTO PÚBLICO </a:t>
              </a:r>
            </a:p>
          </p:txBody>
        </p:sp>
        <p:sp>
          <p:nvSpPr>
            <p:cNvPr id="8" name="Text Box 30"/>
            <p:cNvSpPr txBox="1">
              <a:spLocks noChangeArrowheads="1"/>
            </p:cNvSpPr>
            <p:nvPr/>
          </p:nvSpPr>
          <p:spPr bwMode="auto">
            <a:xfrm>
              <a:off x="2188" y="472"/>
              <a:ext cx="1043" cy="799"/>
            </a:xfrm>
            <a:prstGeom prst="rect">
              <a:avLst/>
            </a:prstGeom>
            <a:noFill/>
            <a:ln w="9525">
              <a:noFill/>
              <a:miter lim="800000"/>
              <a:headEnd/>
              <a:tailEnd/>
            </a:ln>
            <a:effectLst/>
            <a:scene3d>
              <a:camera prst="orthographicFront"/>
              <a:lightRig rig="threePt" dir="t"/>
            </a:scene3d>
            <a:sp3d extrusionH="12700">
              <a:bevelT prst="relaxedInset"/>
            </a:sp3d>
          </p:spPr>
          <p:txBody>
            <a:bodyPr>
              <a:spAutoFit/>
            </a:bodyPr>
            <a:lstStyle/>
            <a:p>
              <a:pPr algn="ctr">
                <a:spcBef>
                  <a:spcPct val="50000"/>
                </a:spcBef>
                <a:defRPr/>
              </a:pPr>
              <a:r>
                <a:rPr lang="es-ES" sz="1400" b="1" dirty="0">
                  <a:cs typeface="+mn-cs"/>
                </a:rPr>
                <a:t>SISTEMA NACIONAL DE PLANEAMIENTO  ESTRATÉGICO</a:t>
              </a:r>
            </a:p>
            <a:p>
              <a:pPr algn="ctr">
                <a:spcBef>
                  <a:spcPct val="50000"/>
                </a:spcBef>
                <a:defRPr/>
              </a:pPr>
              <a:r>
                <a:rPr lang="es-PE" sz="1400" b="1" dirty="0">
                  <a:cs typeface="+mn-cs"/>
                </a:rPr>
                <a:t>CEPLAN</a:t>
              </a:r>
              <a:endParaRPr lang="es-ES" sz="1400" b="1" dirty="0">
                <a:cs typeface="+mn-cs"/>
              </a:endParaRPr>
            </a:p>
          </p:txBody>
        </p:sp>
        <p:sp>
          <p:nvSpPr>
            <p:cNvPr id="9" name="Text Box 31"/>
            <p:cNvSpPr txBox="1">
              <a:spLocks noChangeArrowheads="1"/>
            </p:cNvSpPr>
            <p:nvPr/>
          </p:nvSpPr>
          <p:spPr bwMode="auto">
            <a:xfrm>
              <a:off x="2908" y="1737"/>
              <a:ext cx="990" cy="594"/>
            </a:xfrm>
            <a:prstGeom prst="rect">
              <a:avLst/>
            </a:prstGeom>
            <a:noFill/>
            <a:ln w="9525">
              <a:noFill/>
              <a:miter lim="800000"/>
              <a:headEnd/>
              <a:tailEnd/>
            </a:ln>
            <a:effectLst/>
            <a:scene3d>
              <a:camera prst="orthographicFront"/>
              <a:lightRig rig="threePt" dir="t"/>
            </a:scene3d>
            <a:sp3d extrusionH="12700">
              <a:bevelT prst="relaxedInset"/>
            </a:sp3d>
          </p:spPr>
          <p:txBody>
            <a:bodyPr>
              <a:spAutoFit/>
            </a:bodyPr>
            <a:lstStyle/>
            <a:p>
              <a:pPr algn="ctr">
                <a:spcBef>
                  <a:spcPct val="50000"/>
                </a:spcBef>
                <a:defRPr/>
              </a:pPr>
              <a:r>
                <a:rPr lang="es-ES" sz="1400" b="1" dirty="0">
                  <a:cs typeface="+mn-cs"/>
                </a:rPr>
                <a:t>SISTEMA NACIONAL DE INVERSIÓN PÚBLICA </a:t>
              </a:r>
            </a:p>
          </p:txBody>
        </p:sp>
      </p:grpSp>
      <p:sp>
        <p:nvSpPr>
          <p:cNvPr id="10" name="9 Título"/>
          <p:cNvSpPr txBox="1">
            <a:spLocks/>
          </p:cNvSpPr>
          <p:nvPr/>
        </p:nvSpPr>
        <p:spPr>
          <a:xfrm>
            <a:off x="685800" y="1849438"/>
            <a:ext cx="7772400" cy="642937"/>
          </a:xfrm>
          <a:prstGeom prst="rect">
            <a:avLst/>
          </a:prstGeom>
        </p:spPr>
        <p:txBody>
          <a:bodyPr anchor="ctr"/>
          <a:lstStyle/>
          <a:p>
            <a:pPr algn="ctr" eaLnBrk="0" hangingPunct="0">
              <a:defRPr/>
            </a:pPr>
            <a:r>
              <a:rPr lang="es-PE" sz="2400" kern="0" dirty="0">
                <a:solidFill>
                  <a:srgbClr val="800000"/>
                </a:solidFill>
                <a:effectLst>
                  <a:outerShdw blurRad="38100" dist="38100" dir="2700000" algn="tl">
                    <a:srgbClr val="000000">
                      <a:alpha val="43137"/>
                    </a:srgbClr>
                  </a:outerShdw>
                </a:effectLst>
                <a:latin typeface="+mj-lt"/>
                <a:ea typeface="+mj-ea"/>
                <a:cs typeface="+mj-cs"/>
              </a:rPr>
              <a:t>Los tres sistemas deben coordinar sus acciones.</a:t>
            </a:r>
            <a:endParaRPr lang="es-ES" sz="2400" kern="0" dirty="0">
              <a:solidFill>
                <a:srgbClr val="800000"/>
              </a:solidFill>
              <a:effectLst>
                <a:outerShdw blurRad="38100" dist="38100" dir="2700000" algn="tl">
                  <a:srgbClr val="000000">
                    <a:alpha val="43137"/>
                  </a:srgbClr>
                </a:outerShdw>
              </a:effectLst>
              <a:latin typeface="+mj-lt"/>
              <a:ea typeface="+mj-ea"/>
              <a:cs typeface="+mj-cs"/>
            </a:endParaRPr>
          </a:p>
        </p:txBody>
      </p:sp>
      <p:sp>
        <p:nvSpPr>
          <p:cNvPr id="11" name="Rectangle 4"/>
          <p:cNvSpPr txBox="1">
            <a:spLocks noChangeArrowheads="1"/>
          </p:cNvSpPr>
          <p:nvPr/>
        </p:nvSpPr>
        <p:spPr bwMode="auto">
          <a:xfrm>
            <a:off x="684213" y="1268413"/>
            <a:ext cx="7632700" cy="720725"/>
          </a:xfrm>
          <a:prstGeom prst="rect">
            <a:avLst/>
          </a:prstGeom>
          <a:solidFill>
            <a:schemeClr val="bg1"/>
          </a:solidFill>
          <a:ln w="9525">
            <a:noFill/>
            <a:miter lim="800000"/>
            <a:headEnd/>
            <a:tailEnd/>
          </a:ln>
        </p:spPr>
        <p:txBody>
          <a:bodyPr anchor="ctr"/>
          <a:lstStyle/>
          <a:p>
            <a:pPr algn="ctr">
              <a:lnSpc>
                <a:spcPct val="80000"/>
              </a:lnSpc>
              <a:defRPr/>
            </a:pPr>
            <a:r>
              <a:rPr lang="es-ES" sz="2900" dirty="0">
                <a:solidFill>
                  <a:srgbClr val="800000"/>
                </a:solidFill>
                <a:effectLst>
                  <a:outerShdw blurRad="38100" dist="38100" dir="2700000" algn="tl">
                    <a:srgbClr val="000000">
                      <a:alpha val="43137"/>
                    </a:srgbClr>
                  </a:outerShdw>
                </a:effectLst>
                <a:latin typeface="+mj-lt"/>
                <a:ea typeface="+mj-ea"/>
                <a:cs typeface="+mj-cs"/>
              </a:rPr>
              <a:t> </a:t>
            </a:r>
            <a:r>
              <a:rPr lang="es-ES" sz="2900" b="1" dirty="0">
                <a:solidFill>
                  <a:srgbClr val="CC6600"/>
                </a:solidFill>
                <a:latin typeface="+mj-lt"/>
                <a:ea typeface="+mj-ea"/>
                <a:cs typeface="+mj-cs"/>
              </a:rPr>
              <a:t>RELACIÓN DEL SINAPLAN CON OTROS</a:t>
            </a:r>
          </a:p>
          <a:p>
            <a:pPr algn="ctr">
              <a:lnSpc>
                <a:spcPct val="80000"/>
              </a:lnSpc>
              <a:defRPr/>
            </a:pPr>
            <a:r>
              <a:rPr lang="es-ES" sz="2900" b="1" dirty="0">
                <a:solidFill>
                  <a:srgbClr val="CC6600"/>
                </a:solidFill>
                <a:latin typeface="+mj-lt"/>
                <a:ea typeface="+mj-ea"/>
                <a:cs typeface="+mj-cs"/>
              </a:rPr>
              <a:t>SISTEMAS ADMINISTRATIVOS</a:t>
            </a: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4075" y="4941888"/>
            <a:ext cx="6494463" cy="1263650"/>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3" name="2 Rectángulo"/>
          <p:cNvSpPr/>
          <p:nvPr/>
        </p:nvSpPr>
        <p:spPr>
          <a:xfrm>
            <a:off x="7367588" y="2381250"/>
            <a:ext cx="1668462" cy="256063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 name="3 Rectángulo"/>
          <p:cNvSpPr/>
          <p:nvPr/>
        </p:nvSpPr>
        <p:spPr>
          <a:xfrm>
            <a:off x="80963" y="2381250"/>
            <a:ext cx="7286625" cy="25606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 name="4 Rectángulo"/>
          <p:cNvSpPr/>
          <p:nvPr/>
        </p:nvSpPr>
        <p:spPr>
          <a:xfrm>
            <a:off x="187895" y="2996952"/>
            <a:ext cx="1512168" cy="1800200"/>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dirty="0">
                <a:effectLst>
                  <a:outerShdw blurRad="38100" dist="38100" dir="2700000" algn="tl">
                    <a:srgbClr val="000000">
                      <a:alpha val="43137"/>
                    </a:srgbClr>
                  </a:outerShdw>
                </a:effectLst>
              </a:rPr>
              <a:t>Planes Estratégicos de Desarrollo</a:t>
            </a:r>
            <a:endParaRPr lang="es-ES" dirty="0">
              <a:effectLst>
                <a:outerShdw blurRad="38100" dist="38100" dir="2700000" algn="tl">
                  <a:srgbClr val="000000">
                    <a:alpha val="43137"/>
                  </a:srgbClr>
                </a:outerShdw>
              </a:effectLst>
            </a:endParaRPr>
          </a:p>
        </p:txBody>
      </p:sp>
      <p:sp>
        <p:nvSpPr>
          <p:cNvPr id="6" name="5 Rectángulo"/>
          <p:cNvSpPr/>
          <p:nvPr/>
        </p:nvSpPr>
        <p:spPr>
          <a:xfrm>
            <a:off x="7452319" y="3212976"/>
            <a:ext cx="1512169" cy="1571636"/>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dirty="0">
                <a:solidFill>
                  <a:schemeClr val="tx2"/>
                </a:solidFill>
                <a:effectLst>
                  <a:outerShdw blurRad="38100" dist="38100" dir="2700000" algn="tl">
                    <a:srgbClr val="000000">
                      <a:alpha val="43137"/>
                    </a:srgbClr>
                  </a:outerShdw>
                </a:effectLst>
              </a:rPr>
              <a:t>Presupuesto </a:t>
            </a:r>
            <a:endParaRPr lang="es-ES" dirty="0">
              <a:solidFill>
                <a:schemeClr val="tx2"/>
              </a:solidFill>
              <a:effectLst>
                <a:outerShdw blurRad="38100" dist="38100" dir="2700000" algn="tl">
                  <a:srgbClr val="000000">
                    <a:alpha val="43137"/>
                  </a:srgbClr>
                </a:outerShdw>
              </a:effectLst>
            </a:endParaRPr>
          </a:p>
        </p:txBody>
      </p:sp>
      <p:sp>
        <p:nvSpPr>
          <p:cNvPr id="7" name="6 Rectángulo"/>
          <p:cNvSpPr/>
          <p:nvPr/>
        </p:nvSpPr>
        <p:spPr>
          <a:xfrm>
            <a:off x="2555776" y="5517232"/>
            <a:ext cx="4392488" cy="521180"/>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dirty="0">
                <a:effectLst>
                  <a:outerShdw blurRad="38100" dist="38100" dir="2700000" algn="tl">
                    <a:srgbClr val="000000">
                      <a:alpha val="43137"/>
                    </a:srgbClr>
                  </a:outerShdw>
                </a:effectLst>
              </a:rPr>
              <a:t>Proyectos de Inversión Prioritarios</a:t>
            </a:r>
            <a:endParaRPr lang="es-ES" dirty="0">
              <a:effectLst>
                <a:outerShdw blurRad="38100" dist="38100" dir="2700000" algn="tl">
                  <a:srgbClr val="000000">
                    <a:alpha val="43137"/>
                  </a:srgbClr>
                </a:outerShdw>
              </a:effectLst>
            </a:endParaRPr>
          </a:p>
        </p:txBody>
      </p:sp>
      <p:sp>
        <p:nvSpPr>
          <p:cNvPr id="8" name="7 Rectángulo"/>
          <p:cNvSpPr/>
          <p:nvPr/>
        </p:nvSpPr>
        <p:spPr>
          <a:xfrm>
            <a:off x="2060102" y="2880882"/>
            <a:ext cx="1503785" cy="1052174"/>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dirty="0">
                <a:effectLst>
                  <a:outerShdw blurRad="38100" dist="38100" dir="2700000" algn="tl">
                    <a:srgbClr val="000000">
                      <a:alpha val="43137"/>
                    </a:srgbClr>
                  </a:outerShdw>
                </a:effectLst>
              </a:rPr>
              <a:t>Programas Estratégicos Prioritarios</a:t>
            </a:r>
            <a:endParaRPr lang="es-ES" dirty="0">
              <a:effectLst>
                <a:outerShdw blurRad="38100" dist="38100" dir="2700000" algn="tl">
                  <a:srgbClr val="000000">
                    <a:alpha val="43137"/>
                  </a:srgbClr>
                </a:outerShdw>
              </a:effectLst>
            </a:endParaRPr>
          </a:p>
        </p:txBody>
      </p:sp>
      <p:sp>
        <p:nvSpPr>
          <p:cNvPr id="9" name="5 Título"/>
          <p:cNvSpPr>
            <a:spLocks/>
          </p:cNvSpPr>
          <p:nvPr/>
        </p:nvSpPr>
        <p:spPr bwMode="auto">
          <a:xfrm>
            <a:off x="549275" y="1497013"/>
            <a:ext cx="8229600" cy="654050"/>
          </a:xfrm>
          <a:prstGeom prst="rect">
            <a:avLst/>
          </a:prstGeom>
          <a:noFill/>
          <a:ln w="9525">
            <a:noFill/>
            <a:miter lim="800000"/>
            <a:headEnd/>
            <a:tailEnd/>
          </a:ln>
        </p:spPr>
        <p:txBody>
          <a:bodyPr anchor="ctr"/>
          <a:lstStyle/>
          <a:p>
            <a:pPr algn="ctr">
              <a:defRPr/>
            </a:pPr>
            <a:r>
              <a:rPr lang="es-PE" sz="2900" b="1" dirty="0">
                <a:solidFill>
                  <a:srgbClr val="CC6600"/>
                </a:solidFill>
                <a:latin typeface="+mj-lt"/>
                <a:ea typeface="+mj-ea"/>
                <a:cs typeface="+mj-cs"/>
              </a:rPr>
              <a:t>LOS PLANES Y EL PRESUPUESTO</a:t>
            </a:r>
            <a:endParaRPr lang="es-ES" sz="2900" b="1" dirty="0">
              <a:solidFill>
                <a:srgbClr val="CC6600"/>
              </a:solidFill>
              <a:latin typeface="+mj-lt"/>
              <a:ea typeface="+mj-ea"/>
              <a:cs typeface="+mj-cs"/>
            </a:endParaRPr>
          </a:p>
        </p:txBody>
      </p:sp>
      <p:sp>
        <p:nvSpPr>
          <p:cNvPr id="10" name="9 Flecha derecha"/>
          <p:cNvSpPr/>
          <p:nvPr/>
        </p:nvSpPr>
        <p:spPr>
          <a:xfrm>
            <a:off x="1690688" y="3357563"/>
            <a:ext cx="428625"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Flecha derecha"/>
          <p:cNvSpPr/>
          <p:nvPr/>
        </p:nvSpPr>
        <p:spPr>
          <a:xfrm rot="1703401">
            <a:off x="1619250" y="4729163"/>
            <a:ext cx="735013"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Flecha derecha"/>
          <p:cNvSpPr/>
          <p:nvPr/>
        </p:nvSpPr>
        <p:spPr>
          <a:xfrm>
            <a:off x="3567113" y="3360738"/>
            <a:ext cx="428625"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Flecha derecha"/>
          <p:cNvSpPr/>
          <p:nvPr/>
        </p:nvSpPr>
        <p:spPr>
          <a:xfrm rot="16200000">
            <a:off x="7956550" y="4652963"/>
            <a:ext cx="428625"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4" name="13 Flecha derecha"/>
          <p:cNvSpPr/>
          <p:nvPr/>
        </p:nvSpPr>
        <p:spPr>
          <a:xfrm>
            <a:off x="1690688" y="4149725"/>
            <a:ext cx="2214562"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Rectángulo"/>
          <p:cNvSpPr/>
          <p:nvPr/>
        </p:nvSpPr>
        <p:spPr>
          <a:xfrm>
            <a:off x="3932311" y="3140968"/>
            <a:ext cx="1440160" cy="1643074"/>
          </a:xfrm>
          <a:prstGeom prst="rect">
            <a:avLst/>
          </a:prstGeom>
          <a:solidFill>
            <a:schemeClr val="accent5">
              <a:lumMod val="9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dirty="0">
                <a:solidFill>
                  <a:srgbClr val="0070C0"/>
                </a:solidFill>
                <a:effectLst>
                  <a:outerShdw blurRad="38100" dist="38100" dir="2700000" algn="tl">
                    <a:srgbClr val="000000">
                      <a:alpha val="43137"/>
                    </a:srgbClr>
                  </a:outerShdw>
                </a:effectLst>
              </a:rPr>
              <a:t>Plan Estratégico Institucional </a:t>
            </a:r>
            <a:endParaRPr lang="es-ES" dirty="0">
              <a:solidFill>
                <a:srgbClr val="0070C0"/>
              </a:solidFill>
              <a:effectLst>
                <a:outerShdw blurRad="38100" dist="38100" dir="2700000" algn="tl">
                  <a:srgbClr val="000000">
                    <a:alpha val="43137"/>
                  </a:srgbClr>
                </a:outerShdw>
              </a:effectLst>
            </a:endParaRPr>
          </a:p>
        </p:txBody>
      </p:sp>
      <p:sp>
        <p:nvSpPr>
          <p:cNvPr id="16" name="15 Flecha derecha"/>
          <p:cNvSpPr/>
          <p:nvPr/>
        </p:nvSpPr>
        <p:spPr>
          <a:xfrm>
            <a:off x="5329238" y="3789363"/>
            <a:ext cx="428625"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CuadroTexto"/>
          <p:cNvSpPr txBox="1">
            <a:spLocks noChangeArrowheads="1"/>
          </p:cNvSpPr>
          <p:nvPr/>
        </p:nvSpPr>
        <p:spPr bwMode="auto">
          <a:xfrm>
            <a:off x="295275" y="2452688"/>
            <a:ext cx="3714750" cy="369887"/>
          </a:xfrm>
          <a:prstGeom prst="rect">
            <a:avLst/>
          </a:prstGeom>
          <a:noFill/>
          <a:ln w="9525">
            <a:noFill/>
            <a:miter lim="800000"/>
            <a:headEnd/>
            <a:tailEnd/>
          </a:ln>
        </p:spPr>
        <p:txBody>
          <a:bodyPr>
            <a:spAutoFit/>
          </a:bodyPr>
          <a:lstStyle/>
          <a:p>
            <a:r>
              <a:rPr lang="es-PE" u="sng">
                <a:solidFill>
                  <a:schemeClr val="tx2"/>
                </a:solidFill>
              </a:rPr>
              <a:t>SISTEMA DE PLANEAMIENTO</a:t>
            </a:r>
            <a:endParaRPr lang="es-ES" u="sng">
              <a:solidFill>
                <a:schemeClr val="tx2"/>
              </a:solidFill>
            </a:endParaRPr>
          </a:p>
        </p:txBody>
      </p:sp>
      <p:sp>
        <p:nvSpPr>
          <p:cNvPr id="18" name="17 CuadroTexto"/>
          <p:cNvSpPr txBox="1">
            <a:spLocks noChangeArrowheads="1"/>
          </p:cNvSpPr>
          <p:nvPr/>
        </p:nvSpPr>
        <p:spPr bwMode="auto">
          <a:xfrm>
            <a:off x="7367588" y="2452688"/>
            <a:ext cx="1668462" cy="584200"/>
          </a:xfrm>
          <a:prstGeom prst="rect">
            <a:avLst/>
          </a:prstGeom>
          <a:noFill/>
          <a:ln w="9525">
            <a:noFill/>
            <a:miter lim="800000"/>
            <a:headEnd/>
            <a:tailEnd/>
          </a:ln>
        </p:spPr>
        <p:txBody>
          <a:bodyPr lIns="36000" rIns="36000">
            <a:spAutoFit/>
          </a:bodyPr>
          <a:lstStyle/>
          <a:p>
            <a:pPr algn="ctr"/>
            <a:r>
              <a:rPr lang="es-PE" sz="1600" u="sng">
                <a:solidFill>
                  <a:schemeClr val="tx2"/>
                </a:solidFill>
              </a:rPr>
              <a:t>SISTEMA DE PRESUPUESTO</a:t>
            </a:r>
            <a:endParaRPr lang="es-ES" sz="1600" u="sng">
              <a:solidFill>
                <a:schemeClr val="tx2"/>
              </a:solidFill>
            </a:endParaRPr>
          </a:p>
        </p:txBody>
      </p:sp>
      <p:sp>
        <p:nvSpPr>
          <p:cNvPr id="19" name="18 Rectángulo"/>
          <p:cNvSpPr/>
          <p:nvPr/>
        </p:nvSpPr>
        <p:spPr>
          <a:xfrm>
            <a:off x="5732511" y="3140968"/>
            <a:ext cx="1440160" cy="1643074"/>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PE" dirty="0">
                <a:solidFill>
                  <a:schemeClr val="tx2"/>
                </a:solidFill>
                <a:effectLst>
                  <a:outerShdw blurRad="38100" dist="38100" dir="2700000" algn="tl">
                    <a:srgbClr val="000000">
                      <a:alpha val="43137"/>
                    </a:srgbClr>
                  </a:outerShdw>
                </a:effectLst>
              </a:rPr>
              <a:t>Plan Operativo Institucional </a:t>
            </a:r>
            <a:endParaRPr lang="es-ES" dirty="0">
              <a:solidFill>
                <a:schemeClr val="tx2"/>
              </a:solidFill>
              <a:effectLst>
                <a:outerShdw blurRad="38100" dist="38100" dir="2700000" algn="tl">
                  <a:srgbClr val="000000">
                    <a:alpha val="43137"/>
                  </a:srgbClr>
                </a:outerShdw>
              </a:effectLst>
            </a:endParaRPr>
          </a:p>
        </p:txBody>
      </p:sp>
      <p:sp>
        <p:nvSpPr>
          <p:cNvPr id="20" name="19 Flecha derecha"/>
          <p:cNvSpPr/>
          <p:nvPr/>
        </p:nvSpPr>
        <p:spPr>
          <a:xfrm>
            <a:off x="7202488" y="3860800"/>
            <a:ext cx="379412"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20 CuadroTexto"/>
          <p:cNvSpPr txBox="1">
            <a:spLocks noChangeArrowheads="1"/>
          </p:cNvSpPr>
          <p:nvPr/>
        </p:nvSpPr>
        <p:spPr bwMode="auto">
          <a:xfrm>
            <a:off x="2051050" y="5013325"/>
            <a:ext cx="4824413" cy="369888"/>
          </a:xfrm>
          <a:prstGeom prst="rect">
            <a:avLst/>
          </a:prstGeom>
          <a:noFill/>
          <a:ln w="9525">
            <a:noFill/>
            <a:miter lim="800000"/>
            <a:headEnd/>
            <a:tailEnd/>
          </a:ln>
        </p:spPr>
        <p:txBody>
          <a:bodyPr>
            <a:spAutoFit/>
          </a:bodyPr>
          <a:lstStyle/>
          <a:p>
            <a:pPr algn="ctr"/>
            <a:r>
              <a:rPr lang="es-ES" u="sng"/>
              <a:t>SISTEMA DE INVERSION PUBLICA - SNIP</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childTnLst>
                          </p:cTn>
                        </p:par>
                        <p:par>
                          <p:cTn id="29" fill="hold">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2500"/>
                            </p:stCondLst>
                            <p:childTnLst>
                              <p:par>
                                <p:cTn id="48" presetID="2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par>
                          <p:cTn id="60" fill="hold">
                            <p:stCondLst>
                              <p:cond delay="1000"/>
                            </p:stCondLst>
                            <p:childTnLst>
                              <p:par>
                                <p:cTn id="61" presetID="5" presetClass="entr" presetSubtype="10"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checkerboard(across)">
                                      <p:cBhvr>
                                        <p:cTn id="63" dur="500"/>
                                        <p:tgtEl>
                                          <p:spTgt spid="3"/>
                                        </p:tgtEl>
                                      </p:cBhvr>
                                    </p:animEffect>
                                  </p:childTnLst>
                                </p:cTn>
                              </p:par>
                            </p:childTnLst>
                          </p:cTn>
                        </p:par>
                        <p:par>
                          <p:cTn id="64" fill="hold">
                            <p:stCondLst>
                              <p:cond delay="1500"/>
                            </p:stCondLst>
                            <p:childTnLst>
                              <p:par>
                                <p:cTn id="65" presetID="5" presetClass="entr" presetSubtype="1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13" grpId="0" animBg="1"/>
      <p:bldP spid="18" grpId="0"/>
      <p:bldP spid="20"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anchor="ctr"/>
      <a:lstStyle>
        <a:defPPr algn="ctr" fontAlgn="auto">
          <a:spcBef>
            <a:spcPts val="0"/>
          </a:spcBef>
          <a:spcAft>
            <a:spcPts val="0"/>
          </a:spcAft>
          <a:defRPr>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13062</TotalTime>
  <Words>4381</Words>
  <Application>Microsoft Office PowerPoint</Application>
  <PresentationFormat>Presentación en pantalla (4:3)</PresentationFormat>
  <Paragraphs>603</Paragraphs>
  <Slides>47</Slides>
  <Notes>1</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47</vt:i4>
      </vt:variant>
    </vt:vector>
  </HeadingPairs>
  <TitlesOfParts>
    <vt:vector size="51" baseType="lpstr">
      <vt:lpstr>Diseño predeterminado</vt:lpstr>
      <vt:lpstr>Diseño personalizado</vt:lpstr>
      <vt:lpstr>Tema de Office</vt:lpstr>
      <vt:lpstr>Diapositiva</vt:lpstr>
      <vt:lpstr>Presentación de PowerPoint</vt:lpstr>
      <vt:lpstr>Presentación de PowerPoint</vt:lpstr>
      <vt:lpstr>Administrar el cambio es el puente desde la decisión a la acción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Contenido del PEDN</vt:lpstr>
      <vt:lpstr>Presentación de PowerPoint</vt:lpstr>
      <vt:lpstr>Objetivos de Política de Gobierno para el 2016</vt:lpstr>
      <vt:lpstr>VISIÓN DEL PAÍS</vt:lpstr>
      <vt:lpstr>VALORES</vt:lpstr>
      <vt:lpstr>Estrategia global del PEDN</vt:lpstr>
      <vt:lpstr>El desarrollo humano como resultado final</vt:lpstr>
      <vt:lpstr>PALABRAS CLAVES DE LA CONCEPCIÓN ESTRATÉGICA ECONÓMICA </vt:lpstr>
      <vt:lpstr>Ciclos de la economía peruana: Factores históricos</vt:lpstr>
      <vt:lpstr>Presentación de PowerPoint</vt:lpstr>
      <vt:lpstr>Presentación de PowerPoint</vt:lpstr>
      <vt:lpstr>Presentación de PowerPoint</vt:lpstr>
      <vt:lpstr>Presentación de PowerPoint</vt:lpstr>
      <vt:lpstr>Presentación de PowerPoint</vt:lpstr>
      <vt:lpstr>Presentación de PowerPoint</vt:lpstr>
      <vt:lpstr> CONCEPCIÓN ESTRATÉGICA Y COMPONENTES     DEL PEDN AL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ESTRATÉGICO DE DESARROLLO NACIONAL AL 2021 Germán Alarco Tosoni, Presidente del CEPLAN 25/1/ 2012   19 de Octubre 2011</dc:title>
  <dc:creator>Reynaldo Aponte</dc:creator>
  <cp:lastModifiedBy>Jardy Luis Espilco Leon</cp:lastModifiedBy>
  <cp:revision>2226</cp:revision>
  <dcterms:created xsi:type="dcterms:W3CDTF">2009-11-24T13:21:56Z</dcterms:created>
  <dcterms:modified xsi:type="dcterms:W3CDTF">2012-04-16T18:54:57Z</dcterms:modified>
</cp:coreProperties>
</file>