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2" r:id="rId4"/>
    <p:sldId id="303" r:id="rId5"/>
    <p:sldId id="304" r:id="rId6"/>
    <p:sldId id="305" r:id="rId7"/>
    <p:sldId id="306" r:id="rId8"/>
    <p:sldId id="307" r:id="rId9"/>
    <p:sldId id="308" r:id="rId10"/>
    <p:sldId id="309" r:id="rId11"/>
    <p:sldId id="260" r:id="rId12"/>
    <p:sldId id="278" r:id="rId13"/>
    <p:sldId id="277" r:id="rId14"/>
    <p:sldId id="261" r:id="rId15"/>
    <p:sldId id="276" r:id="rId16"/>
    <p:sldId id="280" r:id="rId17"/>
    <p:sldId id="279" r:id="rId18"/>
    <p:sldId id="287" r:id="rId19"/>
    <p:sldId id="281" r:id="rId20"/>
    <p:sldId id="285" r:id="rId21"/>
    <p:sldId id="283" r:id="rId22"/>
    <p:sldId id="284" r:id="rId23"/>
    <p:sldId id="262" r:id="rId24"/>
    <p:sldId id="289" r:id="rId25"/>
    <p:sldId id="291" r:id="rId26"/>
    <p:sldId id="264" r:id="rId27"/>
    <p:sldId id="293" r:id="rId28"/>
    <p:sldId id="292" r:id="rId29"/>
    <p:sldId id="294" r:id="rId30"/>
    <p:sldId id="300" r:id="rId31"/>
    <p:sldId id="301" r:id="rId32"/>
    <p:sldId id="267" r:id="rId33"/>
    <p:sldId id="268" r:id="rId34"/>
    <p:sldId id="297" r:id="rId35"/>
    <p:sldId id="296" r:id="rId36"/>
    <p:sldId id="269" r:id="rId37"/>
    <p:sldId id="288" r:id="rId38"/>
    <p:sldId id="270" r:id="rId39"/>
    <p:sldId id="298" r:id="rId40"/>
    <p:sldId id="299" r:id="rId41"/>
    <p:sldId id="271" r:id="rId42"/>
    <p:sldId id="273" r:id="rId43"/>
    <p:sldId id="286" r:id="rId44"/>
    <p:sldId id="274" r:id="rId45"/>
    <p:sldId id="257" r:id="rId46"/>
    <p:sldId id="258" r:id="rId47"/>
    <p:sldId id="259" r:id="rId48"/>
    <p:sldId id="275" r:id="rId49"/>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4" d="100"/>
          <a:sy n="64" d="100"/>
        </p:scale>
        <p:origin x="-2034" y="-60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93EEB17-33A7-4C0A-8822-50519121BAB5}" type="datetimeFigureOut">
              <a:rPr lang="es-ES" smtClean="0"/>
              <a:pPr/>
              <a:t>16/04/2012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88CCCA7-3A86-4E33-A4D4-394998CF244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A88CCCA7-3A86-4E33-A4D4-394998CF244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93EEB17-33A7-4C0A-8822-50519121BAB5}" type="datetimeFigureOut">
              <a:rPr lang="es-ES" smtClean="0"/>
              <a:pPr/>
              <a:t>16/04/2012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88CCCA7-3A86-4E33-A4D4-394998CF2443}"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88CCCA7-3A86-4E33-A4D4-394998CF244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3EEB17-33A7-4C0A-8822-50519121BAB5}"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8CCCA7-3A86-4E33-A4D4-394998CF244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EEB17-33A7-4C0A-8822-50519121BAB5}" type="datetimeFigureOut">
              <a:rPr lang="es-ES" smtClean="0"/>
              <a:pPr/>
              <a:t>16/04/2012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CCCA7-3A86-4E33-A4D4-394998CF244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93EEB17-33A7-4C0A-8822-50519121BAB5}" type="datetimeFigureOut">
              <a:rPr lang="es-ES" smtClean="0"/>
              <a:pPr/>
              <a:t>16/04/2012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88CCCA7-3A86-4E33-A4D4-394998CF244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resupuestoparticipativo.mef.gob.pe/app_pp/graficos/lineas.php?cmd=resetall"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hyperlink" Target="http://presupuestoparticipativo.mef.gob.pe/app_pp/graficos/lineas.php?cmd=resetall"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minsa.gob.pe/dgiem/mantenimiento/DIAGNOSTICOS/Publicaci%C3%B3nDiagnostico-26-0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insa.gob.pe/dgiem/mantenimiento/DIAGNOSTICOS/Publicaci%C3%B3nDiagnostico-26-07"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nsa.gob.pe/dgiem/mantenimiento/DIAGNOSTICOS/Publicaci%C3%B3nDiagnostico-26-07"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minsa.gob.pe/dgiem/mantenimiento/DIAGNOSTICOS/Publicaci%C3%B3nDiagnostico-26-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499992" y="1628800"/>
            <a:ext cx="4464496" cy="2448272"/>
          </a:xfrm>
        </p:spPr>
        <p:txBody>
          <a:bodyPr/>
          <a:lstStyle/>
          <a:p>
            <a:r>
              <a:rPr lang="es-ES" dirty="0" smtClean="0">
                <a:solidFill>
                  <a:schemeClr val="bg1"/>
                </a:solidFill>
              </a:rPr>
              <a:t>ANALISÍS DEL AMBIENTE EXTERNO</a:t>
            </a:r>
            <a:endParaRPr lang="es-ES" dirty="0">
              <a:solidFill>
                <a:schemeClr val="bg1"/>
              </a:solidFill>
            </a:endParaRPr>
          </a:p>
        </p:txBody>
      </p:sp>
      <p:sp>
        <p:nvSpPr>
          <p:cNvPr id="3" name="2 Subtítulo"/>
          <p:cNvSpPr>
            <a:spLocks noGrp="1"/>
          </p:cNvSpPr>
          <p:nvPr>
            <p:ph type="subTitle" idx="1"/>
          </p:nvPr>
        </p:nvSpPr>
        <p:spPr>
          <a:xfrm>
            <a:off x="4499992" y="4448584"/>
            <a:ext cx="4401276" cy="2409416"/>
          </a:xfrm>
        </p:spPr>
        <p:txBody>
          <a:bodyPr>
            <a:normAutofit/>
          </a:bodyPr>
          <a:lstStyle/>
          <a:p>
            <a:endParaRPr lang="es-ES" dirty="0" smtClean="0"/>
          </a:p>
          <a:p>
            <a:r>
              <a:rPr lang="es-ES" sz="2000" dirty="0" smtClean="0"/>
              <a:t>Formulación del Plan Estratégico Institucional del HONADOMANI San Bartolomé 2012-2016</a:t>
            </a:r>
            <a:endParaRPr lang="es-ES" sz="2000" dirty="0"/>
          </a:p>
        </p:txBody>
      </p:sp>
      <p:pic>
        <p:nvPicPr>
          <p:cNvPr id="1638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188640"/>
            <a:ext cx="1368152" cy="1044360"/>
          </a:xfrm>
          <a:prstGeom prst="rect">
            <a:avLst/>
          </a:prstGeom>
          <a:noFill/>
          <a:ln w="9525">
            <a:noFill/>
            <a:miter lim="800000"/>
            <a:headEnd/>
            <a:tailEnd/>
          </a:ln>
        </p:spPr>
      </p:pic>
      <p:pic>
        <p:nvPicPr>
          <p:cNvPr id="4" name="Picture 2" descr="C:\Users\jespilco\Pictures\Imagen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5" y="0"/>
            <a:ext cx="472512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smtClean="0"/>
              <a:t>Accesibilidad</a:t>
            </a:r>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052736"/>
            <a:ext cx="7992888" cy="5400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340768"/>
            <a:ext cx="8712968" cy="5184576"/>
          </a:xfrm>
          <a:prstGeom prst="rect">
            <a:avLst/>
          </a:prstGeom>
          <a:ln>
            <a:noFill/>
          </a:ln>
          <a:extLst>
            <a:ext uri="{53640926-AAD7-44D8-BBD7-CCE9431645EC}">
              <a14:shadowObscured xmlns:a14="http://schemas.microsoft.com/office/drawing/2010/main"/>
            </a:ext>
          </a:extLst>
        </p:spPr>
      </p:pic>
      <p:sp>
        <p:nvSpPr>
          <p:cNvPr id="5" name="1 Título"/>
          <p:cNvSpPr>
            <a:spLocks noGrp="1"/>
          </p:cNvSpPr>
          <p:nvPr>
            <p:ph type="title"/>
          </p:nvPr>
        </p:nvSpPr>
        <p:spPr/>
        <p:txBody>
          <a:bodyPr/>
          <a:lstStyle/>
          <a:p>
            <a:r>
              <a:rPr lang="es-ES" dirty="0" smtClean="0"/>
              <a:t>Accesibilidad</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453336"/>
            <a:ext cx="8229600" cy="176883"/>
          </a:xfrm>
        </p:spPr>
        <p:txBody>
          <a:bodyPr>
            <a:normAutofit fontScale="25000" lnSpcReduction="20000"/>
          </a:bodyPr>
          <a:lstStyle/>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1043608" y="1301360"/>
            <a:ext cx="6120681" cy="4935952"/>
          </a:xfrm>
          <a:prstGeom prst="rect">
            <a:avLst/>
          </a:prstGeom>
          <a:ln>
            <a:noFill/>
          </a:ln>
          <a:extLst>
            <a:ext uri="{53640926-AAD7-44D8-BBD7-CCE9431645EC}">
              <a14:shadowObscured xmlns:a14="http://schemas.microsoft.com/office/drawing/2010/main"/>
            </a:ext>
          </a:extLst>
        </p:spPr>
      </p:pic>
      <p:sp>
        <p:nvSpPr>
          <p:cNvPr id="5" name="1 Título"/>
          <p:cNvSpPr>
            <a:spLocks noGrp="1"/>
          </p:cNvSpPr>
          <p:nvPr>
            <p:ph type="title"/>
          </p:nvPr>
        </p:nvSpPr>
        <p:spPr/>
        <p:txBody>
          <a:bodyPr/>
          <a:lstStyle/>
          <a:p>
            <a:r>
              <a:rPr lang="es-ES" dirty="0" smtClean="0"/>
              <a:t>Accesibilidad</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381328"/>
            <a:ext cx="8229600" cy="176883"/>
          </a:xfrm>
        </p:spPr>
        <p:txBody>
          <a:bodyPr>
            <a:noAutofit/>
          </a:bodyPr>
          <a:lstStyle/>
          <a:p>
            <a:r>
              <a:rPr lang="es-PE" sz="1200" dirty="0"/>
              <a:t>ENAHO: Condiciones de Vida en el Perú, Informe Técnico N° 02 junio 2011 Trimestre: Enero – Febrero – Marzo 2011</a:t>
            </a:r>
            <a:endParaRPr lang="es-ES" sz="1200" dirty="0"/>
          </a:p>
          <a:p>
            <a:endParaRPr lang="es-ES" sz="1200"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0" y="260648"/>
            <a:ext cx="9144000" cy="590465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Utilización</a:t>
            </a:r>
            <a:endParaRPr lang="es-ES" dirty="0"/>
          </a:p>
        </p:txBody>
      </p:sp>
      <p:sp>
        <p:nvSpPr>
          <p:cNvPr id="3" name="2 Marcador de contenido"/>
          <p:cNvSpPr>
            <a:spLocks noGrp="1"/>
          </p:cNvSpPr>
          <p:nvPr>
            <p:ph idx="1"/>
          </p:nvPr>
        </p:nvSpPr>
        <p:spPr>
          <a:xfrm>
            <a:off x="467544" y="6381328"/>
            <a:ext cx="8229600" cy="248891"/>
          </a:xfrm>
        </p:spPr>
        <p:txBody>
          <a:bodyPr>
            <a:normAutofit fontScale="32500" lnSpcReduction="20000"/>
          </a:bodyPr>
          <a:lstStyle/>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1124744"/>
            <a:ext cx="7992888" cy="5040559"/>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827584" y="5301208"/>
            <a:ext cx="25202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Utilización</a:t>
            </a:r>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658611"/>
            <a:ext cx="8568952" cy="472271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Utilización</a:t>
            </a:r>
            <a:endParaRPr lang="es-ES" dirty="0"/>
          </a:p>
        </p:txBody>
      </p:sp>
      <p:sp>
        <p:nvSpPr>
          <p:cNvPr id="3" name="2 Marcador de contenido"/>
          <p:cNvSpPr>
            <a:spLocks noGrp="1"/>
          </p:cNvSpPr>
          <p:nvPr>
            <p:ph idx="1"/>
          </p:nvPr>
        </p:nvSpPr>
        <p:spPr>
          <a:xfrm>
            <a:off x="323528" y="6165304"/>
            <a:ext cx="8229600" cy="392907"/>
          </a:xfrm>
        </p:spPr>
        <p:txBody>
          <a:bodyPr>
            <a:normAutofit fontScale="32500" lnSpcReduction="20000"/>
          </a:bodyPr>
          <a:lstStyle/>
          <a:p>
            <a:r>
              <a:rPr lang="es-PE" dirty="0"/>
              <a:t>ENAHO: Condiciones de Vida en el Perú, Informe Técnico N° 02 junio 2011 Trimestre: Enero – Febrero – Marzo 2011</a:t>
            </a:r>
            <a:endParaRPr lang="es-ES" dirty="0"/>
          </a:p>
          <a:p>
            <a:r>
              <a:rPr lang="es-PE" dirty="0"/>
              <a:t>http://www.inei.gob.pe/web/Boletin/Attach/12662.pdf</a:t>
            </a:r>
            <a:endParaRPr lang="es-ES" dirty="0"/>
          </a:p>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196752"/>
            <a:ext cx="8496944" cy="462489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33256"/>
            <a:ext cx="8229600" cy="392907"/>
          </a:xfrm>
        </p:spPr>
        <p:txBody>
          <a:bodyPr>
            <a:normAutofit fontScale="70000" lnSpcReduction="20000"/>
          </a:bodyPr>
          <a:lstStyle/>
          <a:p>
            <a:endParaRPr lang="es-E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68760"/>
            <a:ext cx="9144000" cy="5589240"/>
          </a:xfrm>
          <a:prstGeom prst="rect">
            <a:avLst/>
          </a:prstGeom>
          <a:noFill/>
          <a:ln w="9525">
            <a:noFill/>
            <a:miter lim="800000"/>
            <a:headEnd/>
            <a:tailEnd/>
          </a:ln>
        </p:spPr>
      </p:pic>
      <p:sp>
        <p:nvSpPr>
          <p:cNvPr id="5" name="1 Título"/>
          <p:cNvSpPr>
            <a:spLocks noGrp="1"/>
          </p:cNvSpPr>
          <p:nvPr>
            <p:ph type="title"/>
          </p:nvPr>
        </p:nvSpPr>
        <p:spPr/>
        <p:txBody>
          <a:bodyPr/>
          <a:lstStyle/>
          <a:p>
            <a:r>
              <a:rPr lang="es-ES" dirty="0" smtClean="0"/>
              <a:t>Utilización</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Utilización</a:t>
            </a:r>
            <a:endParaRPr lang="es-ES" dirty="0"/>
          </a:p>
        </p:txBody>
      </p:sp>
      <p:sp>
        <p:nvSpPr>
          <p:cNvPr id="3" name="2 Marcador de contenido"/>
          <p:cNvSpPr>
            <a:spLocks noGrp="1"/>
          </p:cNvSpPr>
          <p:nvPr>
            <p:ph idx="1"/>
          </p:nvPr>
        </p:nvSpPr>
        <p:spPr>
          <a:xfrm>
            <a:off x="395536" y="6237312"/>
            <a:ext cx="8229600" cy="392907"/>
          </a:xfrm>
        </p:spPr>
        <p:txBody>
          <a:bodyPr>
            <a:normAutofit fontScale="70000" lnSpcReduction="20000"/>
          </a:bodyPr>
          <a:lstStyle/>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971600" y="1627495"/>
            <a:ext cx="7056784" cy="460981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4016"/>
            <a:ext cx="8229600" cy="1340768"/>
          </a:xfrm>
        </p:spPr>
        <p:txBody>
          <a:bodyPr>
            <a:normAutofit fontScale="90000"/>
          </a:bodyPr>
          <a:lstStyle/>
          <a:p>
            <a:r>
              <a:rPr lang="es-ES" sz="2400" b="1" dirty="0" smtClean="0"/>
              <a:t>EQUIDAD</a:t>
            </a:r>
            <a:br>
              <a:rPr lang="es-ES" sz="2400" b="1" dirty="0" smtClean="0"/>
            </a:br>
            <a:r>
              <a:rPr lang="es-ES" sz="2800" dirty="0" smtClean="0"/>
              <a:t>Menores de 5 años con desnutrición crónica, según quintiles de bienestar 2000, 2007 Y 2010 </a:t>
            </a:r>
            <a:br>
              <a:rPr lang="es-ES" sz="2800" dirty="0" smtClean="0"/>
            </a:br>
            <a:r>
              <a:rPr lang="es-ES" sz="2800" dirty="0" smtClean="0"/>
              <a:t>(Patrón de Referencia NCHS)</a:t>
            </a:r>
            <a:endParaRPr lang="es-ES" sz="2800"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514" y="1484784"/>
            <a:ext cx="8775974" cy="4824536"/>
          </a:xfrm>
          <a:prstGeom prst="rect">
            <a:avLst/>
          </a:prstGeom>
          <a:noFill/>
          <a:ln w="9525">
            <a:noFill/>
            <a:miter lim="800000"/>
            <a:headEnd/>
            <a:tailEnd/>
          </a:ln>
        </p:spPr>
      </p:pic>
      <p:sp>
        <p:nvSpPr>
          <p:cNvPr id="6" name="5 Rectángulo"/>
          <p:cNvSpPr/>
          <p:nvPr/>
        </p:nvSpPr>
        <p:spPr>
          <a:xfrm>
            <a:off x="251520" y="6534834"/>
            <a:ext cx="4572000" cy="276999"/>
          </a:xfrm>
          <a:prstGeom prst="rect">
            <a:avLst/>
          </a:prstGeom>
        </p:spPr>
        <p:txBody>
          <a:bodyPr>
            <a:spAutoFit/>
          </a:bodyPr>
          <a:lstStyle/>
          <a:p>
            <a:r>
              <a:rPr lang="es-ES" sz="1200" dirty="0" err="1" smtClean="0"/>
              <a:t>National</a:t>
            </a:r>
            <a:r>
              <a:rPr lang="es-ES" sz="1200" dirty="0" smtClean="0"/>
              <a:t> Center </a:t>
            </a:r>
            <a:r>
              <a:rPr lang="es-ES" sz="1200" dirty="0" err="1" smtClean="0"/>
              <a:t>for</a:t>
            </a:r>
            <a:r>
              <a:rPr lang="es-ES" sz="1200" dirty="0" smtClean="0"/>
              <a:t> </a:t>
            </a:r>
            <a:r>
              <a:rPr lang="es-ES" sz="1200" dirty="0" err="1" smtClean="0"/>
              <a:t>Health</a:t>
            </a:r>
            <a:r>
              <a:rPr lang="es-ES" sz="1200" dirty="0" smtClean="0"/>
              <a:t> </a:t>
            </a:r>
            <a:r>
              <a:rPr lang="es-ES" sz="1200" dirty="0" err="1" smtClean="0"/>
              <a:t>Statistics</a:t>
            </a:r>
            <a:endParaRPr lang="es-E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Variable fuente financiera y suministros</a:t>
            </a:r>
            <a:endParaRPr lang="es-PE"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484785"/>
            <a:ext cx="8150523" cy="4583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1484784"/>
            <a:ext cx="7704856" cy="5112568"/>
          </a:xfrm>
          <a:prstGeom prst="rect">
            <a:avLst/>
          </a:prstGeom>
          <a:ln>
            <a:noFill/>
          </a:ln>
          <a:extLst>
            <a:ext uri="{53640926-AAD7-44D8-BBD7-CCE9431645EC}">
              <a14:shadowObscured xmlns:a14="http://schemas.microsoft.com/office/drawing/2010/main"/>
            </a:ext>
          </a:extLst>
        </p:spPr>
      </p:pic>
      <p:sp>
        <p:nvSpPr>
          <p:cNvPr id="5" name="1 Título"/>
          <p:cNvSpPr>
            <a:spLocks noGrp="1"/>
          </p:cNvSpPr>
          <p:nvPr>
            <p:ph type="title"/>
          </p:nvPr>
        </p:nvSpPr>
        <p:spPr/>
        <p:txBody>
          <a:bodyPr/>
          <a:lstStyle/>
          <a:p>
            <a:r>
              <a:rPr lang="es-ES" dirty="0" smtClean="0"/>
              <a:t>Equidad</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marL="0" lvl="0" indent="0" algn="just" fontAlgn="base">
              <a:spcBef>
                <a:spcPct val="0"/>
              </a:spcBef>
              <a:spcAft>
                <a:spcPct val="0"/>
              </a:spcAft>
              <a:buNone/>
            </a:pPr>
            <a:r>
              <a:rPr kumimoji="0" lang="es-PE" b="1" i="0" u="none" strike="noStrike" cap="none" normalizeH="0" baseline="0" dirty="0" smtClean="0">
                <a:ln>
                  <a:noFill/>
                </a:ln>
                <a:solidFill>
                  <a:srgbClr val="000000"/>
                </a:solidFill>
                <a:effectLst/>
                <a:latin typeface="Calibri" pitchFamily="34" charset="0"/>
                <a:ea typeface="Calibri" pitchFamily="34" charset="0"/>
                <a:cs typeface="Arial-BoldMT"/>
              </a:rPr>
              <a:t>Sistemas deficientes de atención al usuario.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0" i="0" u="none" strike="noStrike" cap="none" normalizeH="0" baseline="0" dirty="0" smtClean="0">
                <a:ln>
                  <a:noFill/>
                </a:ln>
                <a:solidFill>
                  <a:srgbClr val="000000"/>
                </a:solidFill>
                <a:effectLst/>
                <a:latin typeface="Calibri" pitchFamily="34" charset="0"/>
                <a:ea typeface="Calibri" pitchFamily="34" charset="0"/>
                <a:cs typeface="ArialMT"/>
              </a:rPr>
              <a:t>El área de atención al usuario muestra una serie de deficiencias, entre las que se pueden señalar: colas excesivas, citas espaciadas, personal administrativo que no reúne las competencias necesarias para el puesto, ambientes mal distribuidos, entre otros. Además de estos problemas, aún no se cuenta con indicadores confiables de satisfacción del usuario a nivel nacional que permitan establecer de manera más concreta qué áreas requieren mejorar y</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0" i="0" u="none" strike="noStrike" cap="none" normalizeH="0" baseline="0" dirty="0" smtClean="0">
                <a:ln>
                  <a:noFill/>
                </a:ln>
                <a:solidFill>
                  <a:srgbClr val="000000"/>
                </a:solidFill>
                <a:effectLst/>
                <a:latin typeface="Calibri" pitchFamily="34" charset="0"/>
                <a:ea typeface="Calibri" pitchFamily="34" charset="0"/>
                <a:cs typeface="ArialMT"/>
              </a:rPr>
              <a:t>medir su avance.</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1" i="0" u="none" strike="noStrike" cap="none" normalizeH="0" baseline="0" dirty="0" smtClean="0">
                <a:ln>
                  <a:noFill/>
                </a:ln>
                <a:solidFill>
                  <a:srgbClr val="000000"/>
                </a:solidFill>
                <a:effectLst/>
                <a:latin typeface="Calibri" pitchFamily="34" charset="0"/>
                <a:ea typeface="Calibri" pitchFamily="34" charset="0"/>
                <a:cs typeface="Arial-BoldMT"/>
              </a:rPr>
              <a:t>Desabastecimiento y disponibilidad de medicinas.</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0" i="0" u="none" strike="noStrike" cap="none" normalizeH="0" baseline="0" dirty="0" smtClean="0">
                <a:ln>
                  <a:noFill/>
                </a:ln>
                <a:solidFill>
                  <a:srgbClr val="000000"/>
                </a:solidFill>
                <a:effectLst/>
                <a:latin typeface="Calibri" pitchFamily="34" charset="0"/>
                <a:ea typeface="Calibri" pitchFamily="34" charset="0"/>
                <a:cs typeface="ArialMT"/>
              </a:rPr>
              <a:t>Muchos establecimientos no están correctamente abastecidos de medicinas por dos razones fundamentales: una mala gestión logística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0" i="0" u="none" strike="noStrike" cap="none" normalizeH="0" baseline="0" dirty="0" smtClean="0">
                <a:ln>
                  <a:noFill/>
                </a:ln>
                <a:solidFill>
                  <a:srgbClr val="000000"/>
                </a:solidFill>
                <a:effectLst/>
                <a:latin typeface="Calibri" pitchFamily="34" charset="0"/>
                <a:ea typeface="Calibri" pitchFamily="34" charset="0"/>
                <a:cs typeface="ArialMT"/>
              </a:rPr>
              <a:t>y el hecho de que los medicamentos no se encuentren en el petitorio farmacológico.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a:p>
            <a:pPr marL="0" lvl="0" indent="0" algn="just" eaLnBrk="0" fontAlgn="base" hangingPunct="0">
              <a:spcBef>
                <a:spcPct val="0"/>
              </a:spcBef>
              <a:spcAft>
                <a:spcPct val="0"/>
              </a:spcAft>
              <a:buNone/>
            </a:pPr>
            <a:r>
              <a:rPr kumimoji="0" lang="es-PE" b="1" i="0" u="none" strike="noStrike" cap="none" normalizeH="0" baseline="0" dirty="0" smtClean="0">
                <a:ln>
                  <a:noFill/>
                </a:ln>
                <a:solidFill>
                  <a:srgbClr val="000000"/>
                </a:solidFill>
                <a:effectLst/>
                <a:latin typeface="Calibri" pitchFamily="34" charset="0"/>
                <a:ea typeface="Calibri" pitchFamily="34" charset="0"/>
                <a:cs typeface="Arial-BoldMT"/>
              </a:rPr>
              <a:t>Énfasis en el aspecto recuperativo. </a:t>
            </a:r>
            <a:r>
              <a:rPr kumimoji="0" lang="es-PE" b="0" i="0" u="none" strike="noStrike" cap="none" normalizeH="0" baseline="0" dirty="0" smtClean="0">
                <a:ln>
                  <a:noFill/>
                </a:ln>
                <a:solidFill>
                  <a:srgbClr val="000000"/>
                </a:solidFill>
                <a:effectLst/>
                <a:latin typeface="Calibri" pitchFamily="34" charset="0"/>
                <a:ea typeface="Calibri" pitchFamily="34" charset="0"/>
                <a:cs typeface="ArialMT"/>
              </a:rPr>
              <a:t>No hay programas agresivos de prevención.</a:t>
            </a:r>
            <a:endParaRPr kumimoji="0" lang="es-PE" sz="6000" b="0" i="0" u="none" strike="noStrike" cap="none" normalizeH="0" baseline="0" dirty="0" smtClean="0">
              <a:ln>
                <a:noFill/>
              </a:ln>
              <a:solidFill>
                <a:schemeClr val="tx1"/>
              </a:solidFill>
              <a:effectLst/>
              <a:latin typeface="Arial" pitchFamily="34" charset="0"/>
              <a:cs typeface="Arial" pitchFamily="34" charset="0"/>
            </a:endParaRPr>
          </a:p>
          <a:p>
            <a:pPr algn="just"/>
            <a:endParaRPr lang="es-ES" dirty="0"/>
          </a:p>
        </p:txBody>
      </p:sp>
      <p:sp>
        <p:nvSpPr>
          <p:cNvPr id="5" name="1 Título"/>
          <p:cNvSpPr>
            <a:spLocks noGrp="1"/>
          </p:cNvSpPr>
          <p:nvPr>
            <p:ph type="title"/>
          </p:nvPr>
        </p:nvSpPr>
        <p:spPr/>
        <p:txBody>
          <a:bodyPr/>
          <a:lstStyle/>
          <a:p>
            <a:r>
              <a:rPr lang="es-ES" dirty="0" smtClean="0"/>
              <a:t>Calidad</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68760"/>
            <a:ext cx="8866956" cy="5178302"/>
          </a:xfrm>
          <a:prstGeom prst="rect">
            <a:avLst/>
          </a:prstGeom>
          <a:noFill/>
          <a:ln w="9525">
            <a:noFill/>
            <a:miter lim="800000"/>
            <a:headEnd/>
            <a:tailEnd/>
          </a:ln>
          <a:effectLst/>
        </p:spPr>
      </p:pic>
      <p:sp>
        <p:nvSpPr>
          <p:cNvPr id="7" name="Rectangle 2"/>
          <p:cNvSpPr txBox="1">
            <a:spLocks noChangeArrowheads="1"/>
          </p:cNvSpPr>
          <p:nvPr/>
        </p:nvSpPr>
        <p:spPr>
          <a:xfrm>
            <a:off x="467544" y="188640"/>
            <a:ext cx="8352928" cy="990600"/>
          </a:xfrm>
          <a:prstGeom prst="rect">
            <a:avLst/>
          </a:prstGeom>
        </p:spPr>
        <p:txBody>
          <a:bodyPr vert="horz" lIns="91440" tIns="45720" rIns="91440" bIns="45720" rtlCol="0" anchor="ctr">
            <a:noAutofit/>
          </a:bodyPr>
          <a:lstStyle/>
          <a:p>
            <a:pPr lvl="0" algn="ctr">
              <a:spcBef>
                <a:spcPct val="0"/>
              </a:spcBef>
            </a:pPr>
            <a:r>
              <a:rPr lang="es-ES" sz="3600" b="1" dirty="0" smtClean="0"/>
              <a:t>Productividad</a:t>
            </a:r>
            <a:r>
              <a:rPr lang="es-ES" sz="3600" dirty="0" smtClean="0"/>
              <a:t>: </a:t>
            </a:r>
          </a:p>
          <a:p>
            <a:pPr lvl="0" algn="ctr">
              <a:spcBef>
                <a:spcPct val="0"/>
              </a:spcBef>
            </a:pPr>
            <a:r>
              <a:rPr kumimoji="0" lang="es-PE" sz="3600" i="0" u="none" strike="noStrike" kern="1200" cap="none" spc="0" normalizeH="0" baseline="0" noProof="0" dirty="0" smtClean="0">
                <a:ln>
                  <a:noFill/>
                </a:ln>
                <a:effectLst/>
                <a:uLnTx/>
                <a:uFillTx/>
                <a:ea typeface="+mj-ea"/>
                <a:cs typeface="+mj-cs"/>
              </a:rPr>
              <a:t>Control Prenatal por Profesional de Salud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pPr lvl="0"/>
            <a:r>
              <a:rPr lang="es-ES" sz="3600" b="1" dirty="0" smtClean="0"/>
              <a:t>Productividad: Partos atendidos por Personal Calificado</a:t>
            </a:r>
            <a:endParaRPr lang="es-ES" sz="3600" dirty="0"/>
          </a:p>
        </p:txBody>
      </p:sp>
      <p:sp>
        <p:nvSpPr>
          <p:cNvPr id="3" name="2 Marcador de contenido"/>
          <p:cNvSpPr>
            <a:spLocks noGrp="1"/>
          </p:cNvSpPr>
          <p:nvPr>
            <p:ph idx="1"/>
          </p:nvPr>
        </p:nvSpPr>
        <p:spPr>
          <a:xfrm>
            <a:off x="467544" y="6393085"/>
            <a:ext cx="8229600" cy="464915"/>
          </a:xfrm>
        </p:spPr>
        <p:txBody>
          <a:bodyPr>
            <a:normAutofit fontScale="92500" lnSpcReduction="20000"/>
          </a:bodyPr>
          <a:lstStyle/>
          <a:p>
            <a:endParaRPr lang="es-E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052736"/>
            <a:ext cx="8822060" cy="5442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093296"/>
            <a:ext cx="8229600" cy="536923"/>
          </a:xfrm>
        </p:spPr>
        <p:txBody>
          <a:bodyPr>
            <a:normAutofit fontScale="55000" lnSpcReduction="20000"/>
          </a:bodyPr>
          <a:lstStyle/>
          <a:p>
            <a:pPr>
              <a:buNone/>
            </a:pPr>
            <a:r>
              <a:rPr lang="es-ES" dirty="0" smtClean="0"/>
              <a:t>	ANALISIS DE SITUACION DE SALUD DE LA PROVINCIA DE LIMA 2011. Ministerio de Salud. Dirección General de Epidemiología </a:t>
            </a:r>
            <a:endParaRPr lang="es-E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667622"/>
            <a:ext cx="7992888" cy="52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33256"/>
            <a:ext cx="8229600" cy="936104"/>
          </a:xfrm>
        </p:spPr>
        <p:txBody>
          <a:bodyPr>
            <a:normAutofit fontScale="40000" lnSpcReduction="20000"/>
          </a:bodyPr>
          <a:lstStyle/>
          <a:p>
            <a:r>
              <a:rPr lang="es-ES" dirty="0" smtClean="0"/>
              <a:t>Fuente: 1/ Base de Datos Nacional de Recursos Humanos 2009 - ONRHUS - DGGDRH - MINSA 2/ Información Remitida por ESSALUD - 2009 (no incluye CAS Cajamarca, Sullana y Tumbes) 3/ Información Remitida por la </a:t>
            </a:r>
            <a:r>
              <a:rPr lang="es-ES" dirty="0" err="1" smtClean="0"/>
              <a:t>Division</a:t>
            </a:r>
            <a:r>
              <a:rPr lang="es-ES" dirty="0" smtClean="0"/>
              <a:t> de Desarrollo Humanos DIREJASS.DIRESAL.PNP 2009 4/ Información remitida por la FFAA 2009. 5/ Para MINSA (Directores, Gerentes, Jefes y asesores), para PNP (Otros </a:t>
            </a:r>
            <a:r>
              <a:rPr lang="es-ES" dirty="0" err="1" smtClean="0"/>
              <a:t>Policias</a:t>
            </a:r>
            <a:r>
              <a:rPr lang="es-ES" dirty="0" smtClean="0"/>
              <a:t>) </a:t>
            </a:r>
          </a:p>
          <a:p>
            <a:r>
              <a:rPr lang="es-ES" dirty="0" smtClean="0"/>
              <a:t>Elaborado por: Observatorio Nacional de Recursos Humanos - MINSA </a:t>
            </a:r>
          </a:p>
          <a:p>
            <a:endParaRPr lang="es-E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8680"/>
            <a:ext cx="9144000" cy="5112568"/>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624"/>
            <a:ext cx="9144000" cy="540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177061"/>
            <a:ext cx="8229600" cy="680939"/>
          </a:xfrm>
        </p:spPr>
        <p:txBody>
          <a:bodyPr>
            <a:normAutofit fontScale="70000" lnSpcReduction="20000"/>
          </a:bodyPr>
          <a:lstStyle/>
          <a:p>
            <a:r>
              <a:rPr lang="es-ES" dirty="0" smtClean="0"/>
              <a:t>http://www.minsa.gob.pe/dggdrh/observatorio/estadisticas/pdf/estudio_de_prioridades_de_medicos_especialistas.pdf</a:t>
            </a:r>
            <a:endParaRPr lang="es-ES" dirty="0"/>
          </a:p>
        </p:txBody>
      </p:sp>
      <p:sp>
        <p:nvSpPr>
          <p:cNvPr id="4" name="1 Título"/>
          <p:cNvSpPr>
            <a:spLocks noGrp="1"/>
          </p:cNvSpPr>
          <p:nvPr>
            <p:ph type="title"/>
          </p:nvPr>
        </p:nvSpPr>
        <p:spPr>
          <a:xfrm>
            <a:off x="467544" y="0"/>
            <a:ext cx="8229600" cy="836712"/>
          </a:xfrm>
        </p:spPr>
        <p:txBody>
          <a:bodyPr>
            <a:normAutofit fontScale="90000"/>
          </a:bodyPr>
          <a:lstStyle/>
          <a:p>
            <a:r>
              <a:rPr lang="es-ES" dirty="0" smtClean="0"/>
              <a:t>RECURSO HUMANO: Calidad Técnica </a:t>
            </a:r>
            <a:endParaRPr lang="es-E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620688"/>
            <a:ext cx="6588224" cy="5425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126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0"/>
            <a:ext cx="8928992" cy="6858000"/>
          </a:xfrm>
          <a:prstGeom prst="rect">
            <a:avLst/>
          </a:prstGeom>
          <a:noFill/>
          <a:ln w="9525">
            <a:noFill/>
            <a:miter lim="800000"/>
            <a:headEnd/>
            <a:tailEnd/>
          </a:ln>
        </p:spPr>
      </p:pic>
      <p:sp>
        <p:nvSpPr>
          <p:cNvPr id="5" name="4 Rectángulo"/>
          <p:cNvSpPr/>
          <p:nvPr/>
        </p:nvSpPr>
        <p:spPr>
          <a:xfrm>
            <a:off x="0" y="3501008"/>
            <a:ext cx="914400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04704"/>
          </a:xfrm>
        </p:spPr>
        <p:txBody>
          <a:bodyPr>
            <a:normAutofit/>
          </a:bodyPr>
          <a:lstStyle/>
          <a:p>
            <a:r>
              <a:rPr lang="es-PE" dirty="0" smtClean="0"/>
              <a:t>Variables económicas</a:t>
            </a:r>
            <a:endParaRPr lang="es-PE"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374142"/>
            <a:ext cx="7344816" cy="5330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Estimación del déficit de Médicos</a:t>
            </a:r>
            <a:br>
              <a:rPr lang="es-ES" b="1" dirty="0" smtClean="0"/>
            </a:br>
            <a:r>
              <a:rPr lang="es-ES" b="1" dirty="0" smtClean="0"/>
              <a:t>Especialistas</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 b="1" dirty="0" smtClean="0"/>
              <a:t>Colegio Médico del Perú: 6,398</a:t>
            </a:r>
          </a:p>
          <a:p>
            <a:pPr>
              <a:buNone/>
            </a:pPr>
            <a:r>
              <a:rPr lang="es-ES" dirty="0" smtClean="0"/>
              <a:t>	CARRASCO CORTEZ, Víctor, LOZANO SALAZAR, Elías y VELASQUEZ PANCCA, Edgar. </a:t>
            </a:r>
            <a:r>
              <a:rPr lang="es-ES" b="1" dirty="0" smtClean="0"/>
              <a:t>Análisis actual y prospectivo de la oferta y demanda de médicos en el Perú 2005-2011. Acta </a:t>
            </a:r>
            <a:r>
              <a:rPr lang="es-ES" b="1" dirty="0" err="1" smtClean="0"/>
              <a:t>Méd</a:t>
            </a:r>
            <a:r>
              <a:rPr lang="es-ES" b="1" dirty="0" smtClean="0"/>
              <a:t>. Peruana, ene./mar. </a:t>
            </a:r>
            <a:r>
              <a:rPr lang="es-ES" dirty="0" smtClean="0"/>
              <a:t>2008, vol.25, no.1, p.22-29 </a:t>
            </a:r>
          </a:p>
          <a:p>
            <a:pPr>
              <a:buNone/>
            </a:pPr>
            <a:r>
              <a:rPr lang="es-ES" b="1" dirty="0" smtClean="0"/>
              <a:t>Ministerio de Salud - Hospitales: 5,686</a:t>
            </a:r>
          </a:p>
          <a:p>
            <a:pPr>
              <a:buNone/>
            </a:pPr>
            <a:r>
              <a:rPr lang="es-ES" dirty="0" smtClean="0"/>
              <a:t>	Estudio de Necesidades de Especialistas en </a:t>
            </a:r>
            <a:r>
              <a:rPr lang="es-ES" b="1" dirty="0" smtClean="0"/>
              <a:t>105 hospitales del Ministerio de Salud y los Gobiernos </a:t>
            </a:r>
            <a:r>
              <a:rPr lang="es-ES" dirty="0" smtClean="0"/>
              <a:t>Regionales. Dirección General de Gestión del Desarrollo de Recursos Humanos, Ministerio de Salud Observatorio Nacional de Recursos Humanos 2010.</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S" sz="3200" dirty="0" smtClean="0"/>
              <a:t>RECURSOS FINANCIEROS: Comportamiento Presupuestario</a:t>
            </a:r>
            <a:endParaRPr lang="es-ES" sz="3200" dirty="0"/>
          </a:p>
        </p:txBody>
      </p:sp>
      <p:sp>
        <p:nvSpPr>
          <p:cNvPr id="3" name="2 Marcador de contenido"/>
          <p:cNvSpPr>
            <a:spLocks noGrp="1"/>
          </p:cNvSpPr>
          <p:nvPr>
            <p:ph idx="1"/>
          </p:nvPr>
        </p:nvSpPr>
        <p:spPr>
          <a:xfrm>
            <a:off x="251520" y="6537101"/>
            <a:ext cx="8229600" cy="320899"/>
          </a:xfrm>
        </p:spPr>
        <p:txBody>
          <a:bodyPr>
            <a:normAutofit fontScale="55000" lnSpcReduction="20000"/>
          </a:bodyPr>
          <a:lstStyle/>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124744"/>
            <a:ext cx="8712968" cy="5472608"/>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58614"/>
            <a:ext cx="8229600" cy="922114"/>
          </a:xfrm>
        </p:spPr>
        <p:txBody>
          <a:bodyPr>
            <a:normAutofit fontScale="90000"/>
          </a:bodyPr>
          <a:lstStyle/>
          <a:p>
            <a:r>
              <a:rPr lang="es-ES" sz="3200" dirty="0" smtClean="0"/>
              <a:t>RECURSOS FINANCIEROS: Comportamiento de la Inversión</a:t>
            </a:r>
            <a:endParaRPr lang="es-ES" sz="32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1143000"/>
          </a:xfrm>
        </p:spPr>
        <p:txBody>
          <a:bodyPr>
            <a:normAutofit fontScale="90000"/>
          </a:bodyPr>
          <a:lstStyle/>
          <a:p>
            <a:r>
              <a:rPr lang="es-ES" sz="2400" b="1" dirty="0" smtClean="0"/>
              <a:t>Ejecución de Recursos de Inversión destinados a Proyectos en los Sectores del Gobierno Nacional: 2006-2008</a:t>
            </a:r>
            <a:br>
              <a:rPr lang="es-ES" sz="2400" b="1" dirty="0" smtClean="0"/>
            </a:br>
            <a:r>
              <a:rPr lang="es-ES" sz="2400" b="1" dirty="0" smtClean="0">
                <a:solidFill>
                  <a:schemeClr val="tx2"/>
                </a:solidFill>
              </a:rPr>
              <a:t>Ministerio de Salud</a:t>
            </a:r>
            <a:endParaRPr lang="es-ES" sz="2400" b="1" dirty="0">
              <a:solidFill>
                <a:schemeClr val="tx2"/>
              </a:solidFill>
            </a:endParaRPr>
          </a:p>
        </p:txBody>
      </p:sp>
      <p:pic>
        <p:nvPicPr>
          <p:cNvPr id="4" name="3 Imagen"/>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3688" y="1484784"/>
            <a:ext cx="5832648" cy="3600400"/>
          </a:xfrm>
          <a:prstGeom prst="rect">
            <a:avLst/>
          </a:prstGeom>
          <a:noFill/>
          <a:ln>
            <a:noFill/>
          </a:ln>
        </p:spPr>
      </p:pic>
      <p:sp>
        <p:nvSpPr>
          <p:cNvPr id="5" name="1 Título"/>
          <p:cNvSpPr txBox="1">
            <a:spLocks/>
          </p:cNvSpPr>
          <p:nvPr/>
        </p:nvSpPr>
        <p:spPr>
          <a:xfrm>
            <a:off x="1763688" y="6237312"/>
            <a:ext cx="5832648" cy="620688"/>
          </a:xfrm>
          <a:prstGeom prst="rect">
            <a:avLst/>
          </a:prstGeom>
        </p:spPr>
        <p:txBody>
          <a:bodyPr vert="horz" lIns="91440" tIns="45720" rIns="91440" bIns="45720" rtlCol="0" anchor="ctr">
            <a:normAutofit/>
          </a:bodyPr>
          <a:lstStyle/>
          <a:p>
            <a:pPr lvl="0">
              <a:spcBef>
                <a:spcPct val="0"/>
              </a:spcBef>
            </a:pPr>
            <a:r>
              <a:rPr kumimoji="0" lang="es-ES" sz="1200" b="0" i="0" u="none" strike="noStrike" kern="1200" cap="none" spc="0" normalizeH="0" baseline="0" noProof="0" dirty="0" smtClean="0">
                <a:ln>
                  <a:noFill/>
                </a:ln>
                <a:solidFill>
                  <a:schemeClr val="tx1"/>
                </a:solidFill>
                <a:effectLst/>
                <a:uLnTx/>
                <a:uFillTx/>
                <a:latin typeface="+mj-lt"/>
                <a:ea typeface="+mj-ea"/>
                <a:cs typeface="+mj-cs"/>
              </a:rPr>
              <a:t>Portal</a:t>
            </a:r>
            <a:r>
              <a:rPr kumimoji="0" lang="es-ES" sz="1200" b="0" i="0" u="none" strike="noStrike" kern="1200" cap="none" spc="0" normalizeH="0" noProof="0" dirty="0" smtClean="0">
                <a:ln>
                  <a:noFill/>
                </a:ln>
                <a:solidFill>
                  <a:schemeClr val="tx1"/>
                </a:solidFill>
                <a:effectLst/>
                <a:uLnTx/>
                <a:uFillTx/>
                <a:latin typeface="+mj-lt"/>
                <a:ea typeface="+mj-ea"/>
                <a:cs typeface="+mj-cs"/>
              </a:rPr>
              <a:t> del Banco </a:t>
            </a:r>
            <a:r>
              <a:rPr lang="es-ES" sz="1200" dirty="0" smtClean="0">
                <a:latin typeface="+mj-lt"/>
                <a:ea typeface="+mj-ea"/>
                <a:cs typeface="+mj-cs"/>
              </a:rPr>
              <a:t>de Proyectos   </a:t>
            </a:r>
          </a:p>
          <a:p>
            <a:pPr lvl="0">
              <a:spcBef>
                <a:spcPct val="0"/>
              </a:spcBef>
            </a:pPr>
            <a:r>
              <a:rPr lang="es-ES" sz="1200" dirty="0" smtClean="0">
                <a:latin typeface="+mj-lt"/>
                <a:ea typeface="+mj-ea"/>
                <a:cs typeface="+mj-cs"/>
              </a:rPr>
              <a:t>http://ofi.mef.gob.pe/WebPortal/GNInversionEjec.aspx </a:t>
            </a:r>
            <a:endParaRPr kumimoji="0" lang="es-E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Rectángulo"/>
          <p:cNvSpPr/>
          <p:nvPr/>
        </p:nvSpPr>
        <p:spPr>
          <a:xfrm>
            <a:off x="1763688" y="5085184"/>
            <a:ext cx="5832648" cy="1200329"/>
          </a:xfrm>
          <a:prstGeom prst="rect">
            <a:avLst/>
          </a:prstGeom>
        </p:spPr>
        <p:txBody>
          <a:bodyPr wrap="square">
            <a:spAutoFit/>
          </a:bodyPr>
          <a:lstStyle/>
          <a:p>
            <a:pPr algn="just"/>
            <a:r>
              <a:rPr lang="es-ES" sz="1200" dirty="0" smtClean="0"/>
              <a:t>Contenido: Ejecución de Recursos de Inversión destinados a Proyectos (Grupo Genérico de Gasto 6-5 Inversiones, Categoría Proyecto) PIM = Presupuesto Institucional Modificado (en Nuevos Soles) Ejecutado = Monto devengado acumulado (efectivamente gastado, en Nuevos Soles) % = (Ejecutado/PIM)*100 Fecha de Elaboración: </a:t>
            </a:r>
            <a:r>
              <a:rPr lang="es-ES" sz="1200" b="1" dirty="0" smtClean="0"/>
              <a:t>23/09/2008 17:09:27</a:t>
            </a:r>
            <a:r>
              <a:rPr lang="es-ES" sz="1200" dirty="0" smtClean="0"/>
              <a:t> Fuente: 2006-2007 SICON: Cuenta General de la República 2008 SIAF Amigable (Información Referencial a la fecha) </a:t>
            </a:r>
            <a:endParaRPr lang="es-E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868958"/>
          </a:xfrm>
        </p:spPr>
        <p:txBody>
          <a:bodyPr>
            <a:normAutofit/>
          </a:bodyPr>
          <a:lstStyle/>
          <a:p>
            <a:r>
              <a:rPr lang="es-ES" sz="2400" b="1" dirty="0" smtClean="0"/>
              <a:t>Ranking de la Ejecución Financiera - Al 15 de marzo de 2012 en los 3 Niveles de Gobierno</a:t>
            </a:r>
            <a:endParaRPr lang="es-ES" sz="2400" dirty="0"/>
          </a:p>
        </p:txBody>
      </p:sp>
      <p:pic>
        <p:nvPicPr>
          <p:cNvPr id="1331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052736"/>
            <a:ext cx="5616624" cy="5805264"/>
          </a:xfrm>
          <a:prstGeom prst="rect">
            <a:avLst/>
          </a:prstGeom>
          <a:noFill/>
          <a:ln w="9525">
            <a:noFill/>
            <a:miter lim="800000"/>
            <a:headEnd/>
            <a:tailEnd/>
          </a:ln>
        </p:spPr>
      </p:pic>
      <p:sp>
        <p:nvSpPr>
          <p:cNvPr id="5" name="4 Rectángulo"/>
          <p:cNvSpPr/>
          <p:nvPr/>
        </p:nvSpPr>
        <p:spPr>
          <a:xfrm>
            <a:off x="0" y="2708920"/>
            <a:ext cx="554461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5796136" y="1556792"/>
            <a:ext cx="3168352" cy="4616648"/>
          </a:xfrm>
          <a:prstGeom prst="rect">
            <a:avLst/>
          </a:prstGeom>
        </p:spPr>
        <p:txBody>
          <a:bodyPr wrap="square">
            <a:spAutoFit/>
          </a:bodyPr>
          <a:lstStyle/>
          <a:p>
            <a:pPr algn="just"/>
            <a:r>
              <a:rPr lang="es-ES" sz="1400" dirty="0" smtClean="0"/>
              <a:t>En febrero de 2012, la ejecución de la inversión pública aumentó en 40.7% respecto al mismo periodo de 2011, alcanzado al mismo tiempo un máximo histórico (14.4% más que el anterior registro, de febrero de 2010).</a:t>
            </a:r>
            <a:br>
              <a:rPr lang="es-ES" sz="1400" dirty="0" smtClean="0"/>
            </a:br>
            <a:r>
              <a:rPr lang="es-ES" sz="1400" dirty="0" smtClean="0"/>
              <a:t/>
            </a:r>
            <a:br>
              <a:rPr lang="es-ES" sz="1400" dirty="0" smtClean="0"/>
            </a:br>
            <a:r>
              <a:rPr lang="es-ES" sz="1400" dirty="0" smtClean="0"/>
              <a:t>Esta ejecución se explica por el desempeño de los Gobiernos Regionales (31% más), y Locales (278% más), pese a que la ejecución del Gobierno Nacional cayó 38%.</a:t>
            </a:r>
            <a:br>
              <a:rPr lang="es-ES" sz="1400" dirty="0" smtClean="0"/>
            </a:br>
            <a:r>
              <a:rPr lang="es-ES" sz="1400" dirty="0" smtClean="0"/>
              <a:t/>
            </a:r>
            <a:br>
              <a:rPr lang="es-ES" sz="1400" dirty="0" smtClean="0"/>
            </a:br>
            <a:r>
              <a:rPr lang="es-ES" sz="1400" dirty="0" smtClean="0"/>
              <a:t>Las entidades que tuvieron ejecución histórica en febrero fueron MINSA y los Gobiernos Regionales de Amazonas, Ancash, Arequipa, Ayacucho, Cusco, Huánuco, Pasco, Piura y Tumbes. </a:t>
            </a:r>
          </a:p>
          <a:p>
            <a:pPr algn="just"/>
            <a:endParaRPr lang="es-ES" sz="1400" dirty="0" smtClean="0"/>
          </a:p>
          <a:p>
            <a:pPr algn="just"/>
            <a:r>
              <a:rPr lang="es-ES" sz="1400" dirty="0" smtClean="0">
                <a:solidFill>
                  <a:schemeClr val="accent1">
                    <a:lumMod val="75000"/>
                  </a:schemeClr>
                </a:solidFill>
              </a:rPr>
              <a:t>Fuente: DGPI-MEF Portal  de Política de Inversiones. </a:t>
            </a:r>
            <a:endParaRPr lang="es-ES" sz="1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PE" b="1" dirty="0" smtClean="0"/>
              <a:t>Sector </a:t>
            </a:r>
            <a:r>
              <a:rPr lang="es-PE" b="1" dirty="0"/>
              <a:t>privado cubre el 27.9% del total de establecimientos de salud del país (3,268) según RENAES</a:t>
            </a:r>
            <a:r>
              <a:rPr lang="es-PE" b="1" dirty="0" smtClean="0"/>
              <a:t>.</a:t>
            </a:r>
          </a:p>
          <a:p>
            <a:pPr algn="just"/>
            <a:r>
              <a:rPr lang="es-PE" b="1" dirty="0"/>
              <a:t>ACP señaló </a:t>
            </a:r>
            <a:r>
              <a:rPr lang="es-PE" b="1" dirty="0" smtClean="0"/>
              <a:t>que el </a:t>
            </a:r>
            <a:r>
              <a:rPr lang="es-PE" b="1" dirty="0"/>
              <a:t>crecimiento sostenido de nuestra economía en los últimos 15 años, crecimiento del empleo formal, mayor capacidad adquisitiva de la población, baja penetración de los seguros privados en zonas periféricas de Lima y provincias del país, conducen a una mayor demanda de servicios privados de salud. </a:t>
            </a:r>
            <a:endParaRPr lang="es-PE" b="1" dirty="0" smtClean="0"/>
          </a:p>
          <a:p>
            <a:pPr algn="just"/>
            <a:r>
              <a:rPr lang="es-PE" b="1" dirty="0" smtClean="0"/>
              <a:t>Adicionalmente</a:t>
            </a:r>
            <a:r>
              <a:rPr lang="es-PE" b="1" dirty="0"/>
              <a:t>, la Tercera edición del ranking de los mejores hospitales y clínicas de América Latina bajo el índice de EFICIENCIA, que agrupa una serie de datos financieros y de calidad hospitalaria que nos permite sintetizar cuan eficientes son estas organizaciones médicas de alta complejidad a la hora de dar servicios de buena calidad, ubica a tres clínicas peruanas dentro de las 45 primeras: Clínica Anglo Americana (19), Clínica Ricardo Palma (21) y Clínica Internacional (23).</a:t>
            </a:r>
            <a:endParaRPr lang="es-ES" dirty="0"/>
          </a:p>
          <a:p>
            <a:pPr algn="just"/>
            <a:endParaRPr lang="es-ES" dirty="0"/>
          </a:p>
        </p:txBody>
      </p:sp>
      <p:sp>
        <p:nvSpPr>
          <p:cNvPr id="4" name="1 Título"/>
          <p:cNvSpPr>
            <a:spLocks noGrp="1"/>
          </p:cNvSpPr>
          <p:nvPr>
            <p:ph type="title"/>
          </p:nvPr>
        </p:nvSpPr>
        <p:spPr/>
        <p:txBody>
          <a:bodyPr>
            <a:normAutofit fontScale="90000"/>
          </a:bodyPr>
          <a:lstStyle/>
          <a:p>
            <a:r>
              <a:rPr lang="es-ES" dirty="0" smtClean="0"/>
              <a:t>RECURSOS FINANCIEROS: Desarrollo del </a:t>
            </a:r>
            <a:r>
              <a:rPr lang="es-ES" dirty="0"/>
              <a:t>S</a:t>
            </a:r>
            <a:r>
              <a:rPr lang="es-ES" dirty="0" smtClean="0"/>
              <a:t>istema Privado</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301208"/>
            <a:ext cx="8229600" cy="824955"/>
          </a:xfrm>
        </p:spPr>
        <p:txBody>
          <a:bodyPr/>
          <a:lstStyle/>
          <a:p>
            <a:endParaRPr lang="es-ES" dirty="0"/>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1043608" y="836712"/>
            <a:ext cx="6984776" cy="4968552"/>
          </a:xfrm>
          <a:prstGeom prst="rect">
            <a:avLst/>
          </a:prstGeom>
          <a:ln>
            <a:noFill/>
          </a:ln>
          <a:extLst>
            <a:ext uri="{53640926-AAD7-44D8-BBD7-CCE9431645EC}">
              <a14:shadowObscured xmlns:a14="http://schemas.microsoft.com/office/drawing/2010/main"/>
            </a:ext>
          </a:extLst>
        </p:spPr>
      </p:pic>
      <p:sp>
        <p:nvSpPr>
          <p:cNvPr id="5" name="4 Elipse"/>
          <p:cNvSpPr/>
          <p:nvPr/>
        </p:nvSpPr>
        <p:spPr>
          <a:xfrm>
            <a:off x="6012160" y="2780928"/>
            <a:ext cx="2088232" cy="3024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flipV="1">
            <a:off x="6588224" y="3140968"/>
            <a:ext cx="648072" cy="216024"/>
          </a:xfrm>
          <a:prstGeom prst="straightConnector1">
            <a:avLst/>
          </a:prstGeom>
          <a:noFill/>
          <a:ln w="6032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877272"/>
            <a:ext cx="8229600" cy="648072"/>
          </a:xfrm>
        </p:spPr>
        <p:txBody>
          <a:bodyPr>
            <a:normAutofit fontScale="40000" lnSpcReduction="20000"/>
          </a:bodyPr>
          <a:lstStyle/>
          <a:p>
            <a:r>
              <a:rPr lang="es-ES" b="1" dirty="0" smtClean="0"/>
              <a:t>DIRECCIÓN GENERAL DE EPIDEMIOLOGÍA MINISTERIO DE SALUD ANÁLISIS DE LA SITUACIÓN DE SALUD DEL PERÚ  2010</a:t>
            </a:r>
          </a:p>
          <a:p>
            <a:pPr>
              <a:buNone/>
            </a:pPr>
            <a:r>
              <a:rPr lang="es-ES" dirty="0" smtClean="0"/>
              <a:t>	http://www.dge.gob.pe/publicaciones/pub_asis/asis25.pdf</a:t>
            </a:r>
            <a:endParaRPr lang="es-ES" dirty="0"/>
          </a:p>
        </p:txBody>
      </p:sp>
      <p:sp>
        <p:nvSpPr>
          <p:cNvPr id="4" name="1 Título"/>
          <p:cNvSpPr>
            <a:spLocks noGrp="1"/>
          </p:cNvSpPr>
          <p:nvPr>
            <p:ph type="title"/>
          </p:nvPr>
        </p:nvSpPr>
        <p:spPr/>
        <p:txBody>
          <a:bodyPr>
            <a:normAutofit fontScale="90000"/>
          </a:bodyPr>
          <a:lstStyle/>
          <a:p>
            <a:r>
              <a:rPr lang="es-ES" dirty="0" smtClean="0"/>
              <a:t>RECURSOS FINANCIEROS: </a:t>
            </a:r>
            <a:br>
              <a:rPr lang="es-ES" dirty="0" smtClean="0"/>
            </a:br>
            <a:r>
              <a:rPr lang="es-ES" dirty="0" smtClean="0"/>
              <a:t>Aporte Financiero Externo</a:t>
            </a:r>
            <a:endParaRPr lang="es-E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635481"/>
            <a:ext cx="8280920" cy="4097775"/>
          </a:xfrm>
          <a:prstGeom prst="rect">
            <a:avLst/>
          </a:prstGeom>
          <a:noFill/>
          <a:ln w="9525">
            <a:noFill/>
            <a:miter lim="800000"/>
            <a:headEnd/>
            <a:tailEnd/>
          </a:ln>
        </p:spPr>
      </p:pic>
      <p:sp>
        <p:nvSpPr>
          <p:cNvPr id="5" name="4 Rectángulo"/>
          <p:cNvSpPr/>
          <p:nvPr/>
        </p:nvSpPr>
        <p:spPr>
          <a:xfrm>
            <a:off x="539552" y="4293096"/>
            <a:ext cx="74168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124744"/>
            <a:ext cx="4788024" cy="2880320"/>
          </a:xfrm>
          <a:prstGeom prst="rect">
            <a:avLst/>
          </a:prstGeom>
          <a:noFill/>
          <a:ln w="9525">
            <a:noFill/>
            <a:miter lim="800000"/>
            <a:headEnd/>
            <a:tailEnd/>
          </a:ln>
        </p:spPr>
      </p:pic>
      <p:sp>
        <p:nvSpPr>
          <p:cNvPr id="5" name="1 Título"/>
          <p:cNvSpPr>
            <a:spLocks noGrp="1"/>
          </p:cNvSpPr>
          <p:nvPr>
            <p:ph type="title"/>
          </p:nvPr>
        </p:nvSpPr>
        <p:spPr>
          <a:xfrm>
            <a:off x="395536" y="0"/>
            <a:ext cx="8229600" cy="1143000"/>
          </a:xfrm>
        </p:spPr>
        <p:txBody>
          <a:bodyPr>
            <a:noAutofit/>
          </a:bodyPr>
          <a:lstStyle/>
          <a:p>
            <a:r>
              <a:rPr lang="es-ES" sz="2400" b="1" dirty="0" smtClean="0"/>
              <a:t>RECURSOS FINANCIEROS: </a:t>
            </a:r>
            <a:br>
              <a:rPr lang="es-ES" sz="2400" b="1" dirty="0" smtClean="0"/>
            </a:br>
            <a:r>
              <a:rPr lang="es-ES" sz="2400" b="1" dirty="0" smtClean="0"/>
              <a:t>Priorización de Salud en los Programas de Inversión Regional</a:t>
            </a:r>
            <a:br>
              <a:rPr lang="es-ES" sz="2400" b="1" dirty="0" smtClean="0"/>
            </a:br>
            <a:r>
              <a:rPr lang="es-ES" sz="1800" b="1" dirty="0" smtClean="0">
                <a:solidFill>
                  <a:srgbClr val="FF0000"/>
                </a:solidFill>
              </a:rPr>
              <a:t>PRESUPUESTO PARTICIPATIVO MUNICIPALIDAD METROPOLITANA DE LIMA</a:t>
            </a:r>
            <a:endParaRPr lang="es-ES" sz="1800" b="1" dirty="0">
              <a:solidFill>
                <a:srgbClr val="FF0000"/>
              </a:solidFill>
            </a:endParaRPr>
          </a:p>
        </p:txBody>
      </p:sp>
      <p:sp>
        <p:nvSpPr>
          <p:cNvPr id="6" name="5 Rectángulo"/>
          <p:cNvSpPr/>
          <p:nvPr/>
        </p:nvSpPr>
        <p:spPr>
          <a:xfrm>
            <a:off x="5940152" y="5657671"/>
            <a:ext cx="2664296" cy="1200329"/>
          </a:xfrm>
          <a:prstGeom prst="rect">
            <a:avLst/>
          </a:prstGeom>
        </p:spPr>
        <p:txBody>
          <a:bodyPr wrap="square">
            <a:spAutoFit/>
          </a:bodyPr>
          <a:lstStyle/>
          <a:p>
            <a:r>
              <a:rPr lang="es-ES" dirty="0" smtClean="0">
                <a:hlinkClick r:id="rId3"/>
              </a:rPr>
              <a:t>http://presupuestoparticipativo.mef.gob.pe/app_pp/graficos/lineas.php?cmd=resetall</a:t>
            </a:r>
            <a:r>
              <a:rPr lang="es-ES" dirty="0" smtClean="0"/>
              <a:t>   DGPP-MEF</a:t>
            </a:r>
            <a:endParaRPr lang="es-ES" dirty="0"/>
          </a:p>
        </p:txBody>
      </p:sp>
      <p:pic>
        <p:nvPicPr>
          <p:cNvPr id="143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700808"/>
            <a:ext cx="4355976" cy="3131840"/>
          </a:xfrm>
          <a:prstGeom prst="rect">
            <a:avLst/>
          </a:prstGeom>
          <a:noFill/>
          <a:ln w="9525">
            <a:noFill/>
            <a:miter lim="800000"/>
            <a:headEnd/>
            <a:tailEnd/>
          </a:ln>
        </p:spPr>
      </p:pic>
      <p:sp>
        <p:nvSpPr>
          <p:cNvPr id="8" name="7 Rectángulo"/>
          <p:cNvSpPr/>
          <p:nvPr/>
        </p:nvSpPr>
        <p:spPr>
          <a:xfrm>
            <a:off x="2411760" y="3429000"/>
            <a:ext cx="652743" cy="369332"/>
          </a:xfrm>
          <a:prstGeom prst="rect">
            <a:avLst/>
          </a:prstGeom>
        </p:spPr>
        <p:txBody>
          <a:bodyPr wrap="none">
            <a:spAutoFit/>
          </a:bodyPr>
          <a:lstStyle/>
          <a:p>
            <a:r>
              <a:rPr lang="es-ES" b="1" dirty="0" smtClean="0">
                <a:solidFill>
                  <a:srgbClr val="FF0000"/>
                </a:solidFill>
              </a:rPr>
              <a:t>2012</a:t>
            </a:r>
            <a:endParaRPr lang="es-ES" dirty="0"/>
          </a:p>
        </p:txBody>
      </p:sp>
      <p:sp>
        <p:nvSpPr>
          <p:cNvPr id="9" name="8 Rectángulo"/>
          <p:cNvSpPr/>
          <p:nvPr/>
        </p:nvSpPr>
        <p:spPr>
          <a:xfrm>
            <a:off x="6156176" y="4509120"/>
            <a:ext cx="652743" cy="369332"/>
          </a:xfrm>
          <a:prstGeom prst="rect">
            <a:avLst/>
          </a:prstGeom>
        </p:spPr>
        <p:txBody>
          <a:bodyPr wrap="none">
            <a:spAutoFit/>
          </a:bodyPr>
          <a:lstStyle/>
          <a:p>
            <a:r>
              <a:rPr lang="es-ES" b="1" dirty="0" smtClean="0">
                <a:solidFill>
                  <a:srgbClr val="FF0000"/>
                </a:solidFill>
              </a:rPr>
              <a:t>2011</a:t>
            </a:r>
            <a:endParaRPr lang="es-ES" dirty="0"/>
          </a:p>
        </p:txBody>
      </p:sp>
      <p:pic>
        <p:nvPicPr>
          <p:cNvPr id="1434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3827017"/>
            <a:ext cx="4896544" cy="3030983"/>
          </a:xfrm>
          <a:prstGeom prst="rect">
            <a:avLst/>
          </a:prstGeom>
          <a:noFill/>
          <a:ln w="9525">
            <a:noFill/>
            <a:miter lim="800000"/>
            <a:headEnd/>
            <a:tailEnd/>
          </a:ln>
        </p:spPr>
      </p:pic>
      <p:sp>
        <p:nvSpPr>
          <p:cNvPr id="11" name="10 Rectángulo"/>
          <p:cNvSpPr/>
          <p:nvPr/>
        </p:nvSpPr>
        <p:spPr>
          <a:xfrm>
            <a:off x="3059832" y="6237312"/>
            <a:ext cx="652743" cy="369332"/>
          </a:xfrm>
          <a:prstGeom prst="rect">
            <a:avLst/>
          </a:prstGeom>
        </p:spPr>
        <p:txBody>
          <a:bodyPr wrap="none">
            <a:spAutoFit/>
          </a:bodyPr>
          <a:lstStyle/>
          <a:p>
            <a:r>
              <a:rPr lang="es-ES" b="1" dirty="0" smtClean="0">
                <a:solidFill>
                  <a:srgbClr val="FF0000"/>
                </a:solidFill>
              </a:rPr>
              <a:t>2009</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143000"/>
          </a:xfrm>
        </p:spPr>
        <p:txBody>
          <a:bodyPr>
            <a:normAutofit/>
          </a:bodyPr>
          <a:lstStyle/>
          <a:p>
            <a:r>
              <a:rPr lang="es-ES" sz="2200" b="1" dirty="0" smtClean="0">
                <a:solidFill>
                  <a:srgbClr val="FF0000"/>
                </a:solidFill>
              </a:rPr>
              <a:t>PRESUPUESTO PARTICIPATIVO MUNICIPALIDAD METROPOLITANA DE LIMA</a:t>
            </a:r>
            <a:endParaRPr lang="es-ES" sz="2200" dirty="0"/>
          </a:p>
        </p:txBody>
      </p:sp>
      <p:pic>
        <p:nvPicPr>
          <p:cNvPr id="1536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101855"/>
            <a:ext cx="4572000" cy="3376247"/>
          </a:xfrm>
          <a:prstGeom prst="rect">
            <a:avLst/>
          </a:prstGeom>
          <a:noFill/>
          <a:ln w="9525">
            <a:noFill/>
            <a:miter lim="800000"/>
            <a:headEnd/>
            <a:tailEnd/>
          </a:ln>
        </p:spPr>
      </p:pic>
      <p:sp>
        <p:nvSpPr>
          <p:cNvPr id="5" name="4 Rectángulo"/>
          <p:cNvSpPr/>
          <p:nvPr/>
        </p:nvSpPr>
        <p:spPr>
          <a:xfrm>
            <a:off x="899592" y="6211669"/>
            <a:ext cx="7560840" cy="646331"/>
          </a:xfrm>
          <a:prstGeom prst="rect">
            <a:avLst/>
          </a:prstGeom>
        </p:spPr>
        <p:txBody>
          <a:bodyPr wrap="square">
            <a:spAutoFit/>
          </a:bodyPr>
          <a:lstStyle/>
          <a:p>
            <a:r>
              <a:rPr lang="es-ES" dirty="0" smtClean="0">
                <a:hlinkClick r:id="rId3"/>
              </a:rPr>
              <a:t>http://presupuestoparticipativo.mef.gob.pe/app_pp/graficos/lineas.php?cmd=resetall</a:t>
            </a:r>
            <a:r>
              <a:rPr lang="es-ES" dirty="0" smtClean="0"/>
              <a:t>   DGPP-MEF</a:t>
            </a:r>
            <a:endParaRPr lang="es-ES" dirty="0"/>
          </a:p>
        </p:txBody>
      </p:sp>
      <p:pic>
        <p:nvPicPr>
          <p:cNvPr id="1536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7209" y="2780928"/>
            <a:ext cx="4586791" cy="3387168"/>
          </a:xfrm>
          <a:prstGeom prst="rect">
            <a:avLst/>
          </a:prstGeom>
          <a:noFill/>
          <a:ln w="9525">
            <a:noFill/>
            <a:miter lim="800000"/>
            <a:headEnd/>
            <a:tailEnd/>
          </a:ln>
        </p:spPr>
      </p:pic>
      <p:sp>
        <p:nvSpPr>
          <p:cNvPr id="7" name="6 Rectángulo"/>
          <p:cNvSpPr/>
          <p:nvPr/>
        </p:nvSpPr>
        <p:spPr>
          <a:xfrm>
            <a:off x="1907704" y="3573016"/>
            <a:ext cx="652743" cy="369332"/>
          </a:xfrm>
          <a:prstGeom prst="rect">
            <a:avLst/>
          </a:prstGeom>
        </p:spPr>
        <p:txBody>
          <a:bodyPr wrap="none">
            <a:spAutoFit/>
          </a:bodyPr>
          <a:lstStyle/>
          <a:p>
            <a:r>
              <a:rPr lang="es-ES" b="1" dirty="0" smtClean="0">
                <a:solidFill>
                  <a:srgbClr val="FF0000"/>
                </a:solidFill>
              </a:rPr>
              <a:t>2012</a:t>
            </a:r>
            <a:endParaRPr lang="es-ES" dirty="0"/>
          </a:p>
        </p:txBody>
      </p:sp>
      <p:sp>
        <p:nvSpPr>
          <p:cNvPr id="8" name="7 Rectángulo"/>
          <p:cNvSpPr/>
          <p:nvPr/>
        </p:nvSpPr>
        <p:spPr>
          <a:xfrm>
            <a:off x="6228184" y="5661248"/>
            <a:ext cx="652743" cy="369332"/>
          </a:xfrm>
          <a:prstGeom prst="rect">
            <a:avLst/>
          </a:prstGeom>
        </p:spPr>
        <p:txBody>
          <a:bodyPr wrap="none">
            <a:spAutoFit/>
          </a:bodyPr>
          <a:lstStyle/>
          <a:p>
            <a:r>
              <a:rPr lang="es-ES" b="1" dirty="0" smtClean="0">
                <a:solidFill>
                  <a:srgbClr val="FF0000"/>
                </a:solidFill>
              </a:rPr>
              <a:t>2011</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372656"/>
          </a:xfrm>
        </p:spPr>
        <p:txBody>
          <a:bodyPr>
            <a:normAutofit fontScale="90000"/>
          </a:bodyPr>
          <a:lstStyle/>
          <a:p>
            <a:r>
              <a:rPr lang="es-PE" dirty="0" smtClean="0"/>
              <a:t>Variables económicas</a:t>
            </a:r>
            <a:endParaRPr lang="es-PE" dirty="0"/>
          </a:p>
        </p:txBody>
      </p:sp>
      <p:pic>
        <p:nvPicPr>
          <p:cNvPr id="3076"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1124744"/>
            <a:ext cx="7989892" cy="5316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32856"/>
            <a:ext cx="8229600" cy="3993307"/>
          </a:xfrm>
        </p:spPr>
        <p:txBody>
          <a:bodyPr>
            <a:normAutofit fontScale="62500" lnSpcReduction="20000"/>
          </a:bodyPr>
          <a:lstStyle/>
          <a:p>
            <a:pPr algn="just">
              <a:buNone/>
            </a:pPr>
            <a:r>
              <a:rPr lang="es-PE" b="1" dirty="0" smtClean="0"/>
              <a:t>	EL </a:t>
            </a:r>
            <a:r>
              <a:rPr lang="es-PE" b="1" dirty="0"/>
              <a:t>RETO ES DUPLICAR </a:t>
            </a:r>
            <a:r>
              <a:rPr lang="es-PE" b="1" dirty="0" smtClean="0"/>
              <a:t>ATENCIONES</a:t>
            </a:r>
          </a:p>
          <a:p>
            <a:pPr algn="just"/>
            <a:r>
              <a:rPr lang="es-PE" b="1" dirty="0" smtClean="0"/>
              <a:t> </a:t>
            </a:r>
            <a:r>
              <a:rPr lang="es-PE" b="1" dirty="0"/>
              <a:t>Entrevista a la Doctora Ada Pastor, presidenta del Consejo Directivo del sistema Metropolitano de la Solidaridad (</a:t>
            </a:r>
            <a:r>
              <a:rPr lang="es-PE" b="1" dirty="0" err="1"/>
              <a:t>Sisol</a:t>
            </a:r>
            <a:r>
              <a:rPr lang="es-PE" b="1" dirty="0"/>
              <a:t>). </a:t>
            </a:r>
            <a:endParaRPr lang="es-PE" b="1" dirty="0" smtClean="0"/>
          </a:p>
          <a:p>
            <a:pPr algn="just"/>
            <a:r>
              <a:rPr lang="es-PE" b="1" dirty="0" smtClean="0"/>
              <a:t>Los </a:t>
            </a:r>
            <a:r>
              <a:rPr lang="es-PE" b="1" dirty="0"/>
              <a:t>cambios que se avecinan están en la implementación de los hospitales y el crecimiento de éstos. Nos enfocaremos en el mejoramiento de los servicios de atención hacia el público, poniendo como enfoque principal una política de prevención. </a:t>
            </a:r>
            <a:endParaRPr lang="es-PE" b="1" dirty="0" smtClean="0"/>
          </a:p>
          <a:p>
            <a:pPr algn="just"/>
            <a:r>
              <a:rPr lang="es-PE" b="1" dirty="0" smtClean="0"/>
              <a:t>Nuestro </a:t>
            </a:r>
            <a:r>
              <a:rPr lang="es-PE" b="1" dirty="0"/>
              <a:t>desafío es mantener la agilidad y la rapidez de respuesta </a:t>
            </a:r>
            <a:endParaRPr lang="es-PE" b="1" dirty="0" smtClean="0"/>
          </a:p>
          <a:p>
            <a:pPr algn="just"/>
            <a:r>
              <a:rPr lang="es-PE" b="1" dirty="0" smtClean="0"/>
              <a:t>P</a:t>
            </a:r>
            <a:r>
              <a:rPr lang="es-PE" b="1" dirty="0"/>
              <a:t>: </a:t>
            </a:r>
            <a:r>
              <a:rPr lang="es-PE" b="1" dirty="0" smtClean="0"/>
              <a:t>¿</a:t>
            </a:r>
            <a:r>
              <a:rPr lang="es-PE" b="1" dirty="0"/>
              <a:t>Con qué programas gratuitos cuentan? </a:t>
            </a:r>
            <a:endParaRPr lang="es-PE" b="1" dirty="0" smtClean="0"/>
          </a:p>
          <a:p>
            <a:pPr algn="just"/>
            <a:r>
              <a:rPr lang="es-PE" b="1" dirty="0" smtClean="0"/>
              <a:t>R</a:t>
            </a:r>
            <a:r>
              <a:rPr lang="es-PE" b="1" dirty="0"/>
              <a:t>: Estamos trabajando mucho en la campaña de prevención de cáncer de mama que se realiza los últimos sábados de cada mes, a pedido de la alcaldesa de Lima, Susana Villarán. También estamos trabajando en conjunto con el Ministerio de Salud, Ministerio de la Mujer, entre otras entidades públicas, para la reducir los casos de tuberculosis.</a:t>
            </a:r>
            <a:endParaRPr lang="es-ES" dirty="0"/>
          </a:p>
          <a:p>
            <a:pPr algn="just"/>
            <a:endParaRPr lang="es-ES" dirty="0"/>
          </a:p>
        </p:txBody>
      </p:sp>
      <p:sp>
        <p:nvSpPr>
          <p:cNvPr id="4" name="1 Título"/>
          <p:cNvSpPr>
            <a:spLocks noGrp="1"/>
          </p:cNvSpPr>
          <p:nvPr>
            <p:ph type="title"/>
          </p:nvPr>
        </p:nvSpPr>
        <p:spPr>
          <a:xfrm>
            <a:off x="457200" y="274638"/>
            <a:ext cx="8229600" cy="1642194"/>
          </a:xfrm>
        </p:spPr>
        <p:txBody>
          <a:bodyPr>
            <a:noAutofit/>
          </a:bodyPr>
          <a:lstStyle/>
          <a:p>
            <a:r>
              <a:rPr lang="es-ES" sz="3600" dirty="0" smtClean="0"/>
              <a:t>RECURSOS FINANCIEROS: Priorización de Salud en los Programas de Inversión Regional</a:t>
            </a:r>
            <a:endParaRPr lang="es-E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165304"/>
            <a:ext cx="8229600" cy="997161"/>
          </a:xfrm>
        </p:spPr>
        <p:txBody>
          <a:bodyPr>
            <a:normAutofit fontScale="40000" lnSpcReduction="20000"/>
          </a:bodyPr>
          <a:lstStyle/>
          <a:p>
            <a:r>
              <a:rPr lang="es-ES" dirty="0" smtClean="0"/>
              <a:t>3. Fuente: OGEI-MINSA y GCPS-</a:t>
            </a:r>
            <a:r>
              <a:rPr lang="es-ES" dirty="0" err="1" smtClean="0"/>
              <a:t>EsSalud</a:t>
            </a:r>
            <a:r>
              <a:rPr lang="es-ES" dirty="0" smtClean="0"/>
              <a:t>. </a:t>
            </a:r>
          </a:p>
          <a:p>
            <a:r>
              <a:rPr lang="es-PE" dirty="0" smtClean="0"/>
              <a:t>DIAGNOSTICO </a:t>
            </a:r>
            <a:r>
              <a:rPr lang="es-PE" dirty="0"/>
              <a:t>FISICO FUNCIONAL PLAN HOSPITALARIO INTEGRAL PERU 2006 </a:t>
            </a:r>
            <a:r>
              <a:rPr lang="es-PE" u="sng" dirty="0">
                <a:hlinkClick r:id="rId2"/>
              </a:rPr>
              <a:t>http://www.minsa.gob.pe/dgiem/mantenimiento/DIAGNOSTICOS/Publicaci%C3%B3nDiagnostico-26-07</a:t>
            </a:r>
            <a:r>
              <a:rPr lang="es-PE" dirty="0"/>
              <a:t>.</a:t>
            </a:r>
            <a:endParaRPr lang="es-ES" dirty="0"/>
          </a:p>
          <a:p>
            <a:r>
              <a:rPr lang="es-PE" dirty="0"/>
              <a:t>*año 2005, III Censo de Infraestructura Sanitaria y Recursos en Salud 2005</a:t>
            </a:r>
            <a:endParaRPr lang="es-ES" dirty="0"/>
          </a:p>
          <a:p>
            <a:endParaRPr lang="es-ES" dirty="0"/>
          </a:p>
        </p:txBody>
      </p:sp>
      <p:sp>
        <p:nvSpPr>
          <p:cNvPr id="4" name="1 Título"/>
          <p:cNvSpPr>
            <a:spLocks noGrp="1"/>
          </p:cNvSpPr>
          <p:nvPr>
            <p:ph type="title"/>
          </p:nvPr>
        </p:nvSpPr>
        <p:spPr>
          <a:xfrm>
            <a:off x="467544" y="0"/>
            <a:ext cx="8229600" cy="954360"/>
          </a:xfrm>
        </p:spPr>
        <p:txBody>
          <a:bodyPr>
            <a:normAutofit/>
          </a:bodyPr>
          <a:lstStyle/>
          <a:p>
            <a:r>
              <a:rPr lang="es-ES" sz="3200" dirty="0" smtClean="0"/>
              <a:t>RECURSOS FÍSICOS: Capacidad instalada</a:t>
            </a:r>
            <a:endParaRPr lang="es-ES" sz="3200" dirty="0"/>
          </a:p>
        </p:txBody>
      </p:sp>
      <p:pic>
        <p:nvPicPr>
          <p:cNvPr id="10" name="9 Imagen"/>
          <p:cNvPicPr/>
          <p:nvPr/>
        </p:nvPicPr>
        <p:blipFill rotWithShape="1">
          <a:blip r:embed="rId3" cstate="email">
            <a:extLst>
              <a:ext uri="{28A0092B-C50C-407E-A947-70E740481C1C}">
                <a14:useLocalDpi xmlns:a14="http://schemas.microsoft.com/office/drawing/2010/main"/>
              </a:ext>
            </a:extLst>
          </a:blip>
          <a:srcRect/>
          <a:stretch/>
        </p:blipFill>
        <p:spPr bwMode="auto">
          <a:xfrm>
            <a:off x="1043608" y="764704"/>
            <a:ext cx="6912768" cy="3600400"/>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611560" y="4509120"/>
            <a:ext cx="7848872" cy="1477328"/>
          </a:xfrm>
          <a:prstGeom prst="rect">
            <a:avLst/>
          </a:prstGeom>
        </p:spPr>
        <p:txBody>
          <a:bodyPr wrap="square">
            <a:spAutoFit/>
          </a:bodyPr>
          <a:lstStyle/>
          <a:p>
            <a:pPr algn="just"/>
            <a:r>
              <a:rPr lang="es-ES" dirty="0" smtClean="0"/>
              <a:t>En el año 2007, el sector salud contaba con 44,195 camas hospitalarias, lo que representa una disponibilidad de 15.5 camas por 10 mil habitantes, de las cuales el 18,696 (42.3%) pertenecían MINSA; 6,714 (15.2%) a </a:t>
            </a:r>
            <a:r>
              <a:rPr lang="es-ES" dirty="0" err="1" smtClean="0"/>
              <a:t>EsSalud</a:t>
            </a:r>
            <a:r>
              <a:rPr lang="es-ES" dirty="0" smtClean="0"/>
              <a:t> y el resto a las Sanidades de las Fuerzas Armadas y Policiales y establecimientos privados (42.5%). (3)</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556792"/>
            <a:ext cx="7200799" cy="4608512"/>
          </a:xfrm>
          <a:prstGeom prst="rect">
            <a:avLst/>
          </a:prstGeom>
          <a:noFill/>
          <a:ln w="9525">
            <a:noFill/>
            <a:miter lim="800000"/>
            <a:headEnd/>
            <a:tailEnd/>
          </a:ln>
        </p:spPr>
      </p:pic>
      <p:sp>
        <p:nvSpPr>
          <p:cNvPr id="5" name="1 Título"/>
          <p:cNvSpPr>
            <a:spLocks noGrp="1"/>
          </p:cNvSpPr>
          <p:nvPr>
            <p:ph type="title"/>
          </p:nvPr>
        </p:nvSpPr>
        <p:spPr/>
        <p:txBody>
          <a:bodyPr>
            <a:normAutofit/>
          </a:bodyPr>
          <a:lstStyle/>
          <a:p>
            <a:r>
              <a:rPr lang="es-ES" sz="3200" dirty="0" smtClean="0"/>
              <a:t>RECURSOS FÍSICOS: Capacidad instalada</a:t>
            </a:r>
            <a:endParaRPr lang="es-E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908720"/>
            <a:ext cx="7056784" cy="2288399"/>
          </a:xfrm>
          <a:prstGeom prst="rect">
            <a:avLst/>
          </a:prstGeom>
          <a:noFill/>
          <a:ln w="9525">
            <a:noFill/>
            <a:miter lim="800000"/>
            <a:headEnd/>
            <a:tailEnd/>
          </a:ln>
        </p:spPr>
      </p:pic>
      <p:sp>
        <p:nvSpPr>
          <p:cNvPr id="6" name="1 Título"/>
          <p:cNvSpPr>
            <a:spLocks noGrp="1"/>
          </p:cNvSpPr>
          <p:nvPr>
            <p:ph type="title"/>
          </p:nvPr>
        </p:nvSpPr>
        <p:spPr>
          <a:xfrm>
            <a:off x="539552" y="0"/>
            <a:ext cx="8229600" cy="1143000"/>
          </a:xfrm>
        </p:spPr>
        <p:txBody>
          <a:bodyPr>
            <a:normAutofit/>
          </a:bodyPr>
          <a:lstStyle/>
          <a:p>
            <a:r>
              <a:rPr lang="es-ES" sz="3200" dirty="0" smtClean="0"/>
              <a:t>RECURSOS FÍSICOS: Capacidad instalada</a:t>
            </a:r>
            <a:endParaRPr lang="es-ES" sz="3200" dirty="0"/>
          </a:p>
        </p:txBody>
      </p:sp>
      <p:pic>
        <p:nvPicPr>
          <p:cNvPr id="7" name="6 Imagen"/>
          <p:cNvPicPr/>
          <p:nvPr/>
        </p:nvPicPr>
        <p:blipFill rotWithShape="1">
          <a:blip r:embed="rId3" cstate="email">
            <a:extLst>
              <a:ext uri="{28A0092B-C50C-407E-A947-70E740481C1C}">
                <a14:useLocalDpi xmlns:a14="http://schemas.microsoft.com/office/drawing/2010/main"/>
              </a:ext>
            </a:extLst>
          </a:blip>
          <a:srcRect/>
          <a:stretch/>
        </p:blipFill>
        <p:spPr bwMode="auto">
          <a:xfrm>
            <a:off x="0" y="3284984"/>
            <a:ext cx="4788024" cy="3573016"/>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3429000"/>
            <a:ext cx="4211960" cy="34290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RECURSOS FÍSICOS: Capacidad instalada</a:t>
            </a:r>
            <a:endParaRPr lang="es-ES" dirty="0"/>
          </a:p>
        </p:txBody>
      </p:sp>
      <p:sp>
        <p:nvSpPr>
          <p:cNvPr id="4" name="Content Placeholder 8"/>
          <p:cNvSpPr>
            <a:spLocks noGrp="1"/>
          </p:cNvSpPr>
          <p:nvPr>
            <p:ph idx="1"/>
          </p:nvPr>
        </p:nvSpPr>
        <p:spPr/>
        <p:txBody>
          <a:bodyPr>
            <a:normAutofit fontScale="70000" lnSpcReduction="20000"/>
          </a:bodyPr>
          <a:lstStyle/>
          <a:p>
            <a:r>
              <a:rPr lang="es-ES" sz="2000" dirty="0" smtClean="0"/>
              <a:t>Construcción del nuevo Instituto Nacional de Salud del Niño (INSN) con una inversión de más de S/. 252 millones. Tercer nivel de atención, octavo nivel de complejidad y categoría III-2,</a:t>
            </a:r>
          </a:p>
          <a:p>
            <a:r>
              <a:rPr lang="es-ES" sz="2000" dirty="0" smtClean="0"/>
              <a:t>03 modernos hospitales de campaña totalmente equipados: Ica, VRAE y el tercero atendió en el terremoto de Chile.</a:t>
            </a:r>
          </a:p>
          <a:p>
            <a:r>
              <a:rPr lang="es-ES" sz="2000" dirty="0" smtClean="0"/>
              <a:t>Hospitales del Sur: San Juan de Dios de Pisco (S/. 56’000,000), Hospital Regional de Ica (S/. 150’000,000), Santa María del Socorro (S/. 70’000,000)</a:t>
            </a:r>
          </a:p>
          <a:p>
            <a:r>
              <a:rPr lang="es-ES" sz="2000" dirty="0" smtClean="0"/>
              <a:t>Hospital Cayetano Heredia nueva Unidad de Cuidados Intensivos (UCI).</a:t>
            </a:r>
          </a:p>
          <a:p>
            <a:r>
              <a:rPr lang="es-ES" sz="2000" dirty="0" smtClean="0"/>
              <a:t>Hospital Dos de Mayo: nueva Unidad de Cuidados Intensivos y Centro de Diagnóstico Especializado (S/. 40 millones) </a:t>
            </a:r>
          </a:p>
          <a:p>
            <a:r>
              <a:rPr lang="es-ES" sz="2000" dirty="0" smtClean="0"/>
              <a:t>Hospital Arzobispo Loayza: próximo a concluir un banco de sangre, salas de esterilización, cuidados intensivos, entre otros servicios (S/. 36 000 000)</a:t>
            </a:r>
          </a:p>
          <a:p>
            <a:r>
              <a:rPr lang="es-ES" sz="2000" dirty="0" smtClean="0"/>
              <a:t>Hospital Hipólito </a:t>
            </a:r>
            <a:r>
              <a:rPr lang="es-ES" sz="2000" dirty="0" err="1" smtClean="0"/>
              <a:t>Unanue</a:t>
            </a:r>
            <a:r>
              <a:rPr lang="es-ES" sz="2000" dirty="0" smtClean="0"/>
              <a:t>: culminó la remodelación total de su nueva área de emergencia (S/.214 000) </a:t>
            </a:r>
          </a:p>
          <a:p>
            <a:r>
              <a:rPr lang="es-ES" sz="2000" dirty="0" smtClean="0"/>
              <a:t>Instituto Nacional de Oftalmología: moderno Complejo Quirúrgico Ocular y remodeló el Servicio de Emergencia (S/. 2 500 000).</a:t>
            </a:r>
          </a:p>
          <a:p>
            <a:r>
              <a:rPr lang="es-ES" sz="2000" dirty="0" smtClean="0"/>
              <a:t>30 hospitales regionales y provinciales se construyen en Tumbes, Lambayeque, Cajamarca, Ancash, Huánuco, Cusco, Puno, Moquegua y otros.</a:t>
            </a:r>
          </a:p>
          <a:p>
            <a:r>
              <a:rPr lang="es-ES" sz="2000" dirty="0" smtClean="0"/>
              <a:t>60 Centros de Salud I-4 se construyen en todo el país.</a:t>
            </a:r>
          </a:p>
          <a:p>
            <a:r>
              <a:rPr lang="es-ES" sz="2000" dirty="0" smtClean="0"/>
              <a:t>20 hospitales y 50 </a:t>
            </a:r>
            <a:r>
              <a:rPr lang="es-ES" sz="2000" dirty="0" err="1" smtClean="0"/>
              <a:t>UBAPs</a:t>
            </a:r>
            <a:r>
              <a:rPr lang="es-ES" sz="2000" dirty="0" smtClean="0"/>
              <a:t> construye </a:t>
            </a:r>
            <a:r>
              <a:rPr lang="es-ES" sz="2000" dirty="0" err="1" smtClean="0"/>
              <a:t>EsSalud</a:t>
            </a:r>
            <a:r>
              <a:rPr lang="es-ES" sz="2000" dirty="0" smtClean="0"/>
              <a:t> en todo el país.</a:t>
            </a:r>
          </a:p>
          <a:p>
            <a:pPr>
              <a:buNone/>
            </a:pPr>
            <a:endParaRPr lang="es-ES" sz="2000" dirty="0" smtClean="0"/>
          </a:p>
          <a:p>
            <a:pPr>
              <a:buNone/>
            </a:pPr>
            <a:r>
              <a:rPr lang="es-PE" sz="1400" dirty="0" smtClean="0">
                <a:latin typeface="Berlin Sans FB" pitchFamily="34" charset="0"/>
              </a:rPr>
              <a:t>Nuevos Hospitales. Balance de la Situación Sanitaria y Prioridades 2011 – 2016 Lima, 06 de mayo del 2010  </a:t>
            </a:r>
            <a:r>
              <a:rPr lang="es-PE" sz="1400" dirty="0" smtClean="0">
                <a:solidFill>
                  <a:srgbClr val="2B16AA"/>
                </a:solidFill>
                <a:latin typeface="Berlin Sans FB" pitchFamily="34" charset="0"/>
              </a:rPr>
              <a:t>Dr. Oscar Ugarte Ministro de Salud</a:t>
            </a:r>
            <a:endParaRPr lang="es-ES" sz="1400" dirty="0" smtClean="0">
              <a:latin typeface="Berlin Sans FB" pitchFamily="34" charset="0"/>
            </a:endParaRPr>
          </a:p>
          <a:p>
            <a:endParaRPr lang="es-E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S" dirty="0" smtClean="0"/>
              <a:t>RECURSOS FÍSICOS: </a:t>
            </a:r>
            <a:r>
              <a:rPr lang="es-ES" dirty="0"/>
              <a:t>C</a:t>
            </a:r>
            <a:r>
              <a:rPr lang="es-ES" dirty="0" smtClean="0"/>
              <a:t>alidad de la Capacidad Instalada</a:t>
            </a:r>
            <a:endParaRPr lang="es-E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772816"/>
            <a:ext cx="7488832" cy="3384376"/>
          </a:xfrm>
          <a:prstGeom prst="rect">
            <a:avLst/>
          </a:prstGeom>
          <a:noFill/>
          <a:ln w="9525">
            <a:noFill/>
            <a:miter lim="800000"/>
            <a:headEnd/>
            <a:tailEnd/>
          </a:ln>
        </p:spPr>
      </p:pic>
      <p:sp>
        <p:nvSpPr>
          <p:cNvPr id="7" name="Rectangle 3"/>
          <p:cNvSpPr>
            <a:spLocks noChangeArrowheads="1"/>
          </p:cNvSpPr>
          <p:nvPr/>
        </p:nvSpPr>
        <p:spPr bwMode="auto">
          <a:xfrm>
            <a:off x="251520" y="5805264"/>
            <a:ext cx="9144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DIAGNOSTICO FISICO FUNCIONAL PLAN HOSPITALARIO INTEGRAL PERU 2006 </a:t>
            </a: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http://www.minsa.gob.pe/dgiem/mantenimiento/DIAGNOSTICOS/Publicaci%C3%B3nDiagnostico-26-07</a:t>
            </a: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*año 2005, </a:t>
            </a:r>
            <a:r>
              <a:rPr kumimoji="0" lang="es-PE" sz="11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III Censo de Infraestructura Sanitaria y Recursos en Salud 2005</a:t>
            </a: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S" dirty="0" smtClean="0"/>
              <a:t>RECURSOS FÍSICOS: Calidad y Cantidad de Equipos 2005</a:t>
            </a:r>
            <a:endParaRPr lang="es-E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72816"/>
            <a:ext cx="9144000" cy="3528392"/>
          </a:xfrm>
          <a:prstGeom prst="rect">
            <a:avLst/>
          </a:prstGeom>
          <a:noFill/>
          <a:ln w="9525">
            <a:noFill/>
            <a:miter lim="800000"/>
            <a:headEnd/>
            <a:tailEnd/>
          </a:ln>
        </p:spPr>
      </p:pic>
      <p:sp>
        <p:nvSpPr>
          <p:cNvPr id="2051" name="Rectangle 3"/>
          <p:cNvSpPr>
            <a:spLocks noChangeArrowheads="1"/>
          </p:cNvSpPr>
          <p:nvPr/>
        </p:nvSpPr>
        <p:spPr bwMode="auto">
          <a:xfrm>
            <a:off x="0" y="5865222"/>
            <a:ext cx="9144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DIAGNOSTICO FISICO FUNCIONAL PLAN HOSPITALARIO INTEGRAL PERU 2006 </a:t>
            </a: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http://www.minsa.gob.pe/dgiem/mantenimiento/DIAGNOSTICOS/Publicaci%C3%B3nDiagnostico-26-07</a:t>
            </a: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*año 2005, </a:t>
            </a:r>
            <a:r>
              <a:rPr kumimoji="0" lang="es-PE" sz="11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III Censo de Infraestructura Sanitaria y Recursos en Salud 2005</a:t>
            </a: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889029"/>
            <a:ext cx="8229600" cy="968971"/>
          </a:xfrm>
        </p:spPr>
        <p:txBody>
          <a:bodyPr>
            <a:normAutofit fontScale="47500" lnSpcReduction="20000"/>
          </a:bodyPr>
          <a:lstStyle/>
          <a:p>
            <a:r>
              <a:rPr lang="es-PE" dirty="0"/>
              <a:t>DIAGNOSTICO FISICO FUNCIONAL PLAN HOSPITALARIO INTEGRAL PERU 2006 </a:t>
            </a:r>
            <a:r>
              <a:rPr lang="es-PE" u="sng" dirty="0">
                <a:hlinkClick r:id="rId2"/>
              </a:rPr>
              <a:t>http://www.minsa.gob.pe/dgiem/mantenimiento/DIAGNOSTICOS/Publicaci%C3%B3nDiagnostico-26-07</a:t>
            </a:r>
            <a:r>
              <a:rPr lang="es-PE" dirty="0"/>
              <a:t>.</a:t>
            </a:r>
            <a:endParaRPr lang="es-ES" dirty="0"/>
          </a:p>
          <a:p>
            <a:r>
              <a:rPr lang="es-PE" dirty="0"/>
              <a:t>*año 2005, III Censo de Infraestructura Sanitaria y Recursos en Salud 2005</a:t>
            </a:r>
            <a:endParaRPr lang="es-ES" dirty="0"/>
          </a:p>
          <a:p>
            <a:endParaRPr lang="es-ES" dirty="0"/>
          </a:p>
        </p:txBody>
      </p:sp>
      <p:sp>
        <p:nvSpPr>
          <p:cNvPr id="5" name="1 Título"/>
          <p:cNvSpPr>
            <a:spLocks noGrp="1"/>
          </p:cNvSpPr>
          <p:nvPr>
            <p:ph type="title"/>
          </p:nvPr>
        </p:nvSpPr>
        <p:spPr>
          <a:xfrm>
            <a:off x="457200" y="274638"/>
            <a:ext cx="8229600" cy="994122"/>
          </a:xfrm>
        </p:spPr>
        <p:txBody>
          <a:bodyPr>
            <a:normAutofit fontScale="90000"/>
          </a:bodyPr>
          <a:lstStyle/>
          <a:p>
            <a:r>
              <a:rPr lang="es-ES" dirty="0" smtClean="0"/>
              <a:t>RECURSOS FÍSICOS: Calidad y Cantidad de Equipos 2005</a:t>
            </a:r>
            <a:endParaRPr lang="es-E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024" y="1628800"/>
            <a:ext cx="8784976"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372656"/>
          </a:xfrm>
        </p:spPr>
        <p:txBody>
          <a:bodyPr>
            <a:normAutofit fontScale="90000"/>
          </a:bodyPr>
          <a:lstStyle/>
          <a:p>
            <a:r>
              <a:rPr lang="es-PE" dirty="0" smtClean="0"/>
              <a:t>Variables económicas</a:t>
            </a:r>
            <a:endParaRPr lang="es-PE" dirty="0"/>
          </a:p>
        </p:txBody>
      </p:sp>
      <p:pic>
        <p:nvPicPr>
          <p:cNvPr id="4099"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541747"/>
            <a:ext cx="8189475" cy="46955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372656"/>
          </a:xfrm>
        </p:spPr>
        <p:txBody>
          <a:bodyPr>
            <a:normAutofit fontScale="90000"/>
          </a:bodyPr>
          <a:lstStyle/>
          <a:p>
            <a:r>
              <a:rPr lang="es-PE" dirty="0" smtClean="0"/>
              <a:t>Variables políticas</a:t>
            </a:r>
            <a:endParaRPr lang="es-PE" dirty="0"/>
          </a:p>
        </p:txBody>
      </p:sp>
      <p:pic>
        <p:nvPicPr>
          <p:cNvPr id="5121"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052736"/>
            <a:ext cx="8211579" cy="5329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372656"/>
          </a:xfrm>
        </p:spPr>
        <p:txBody>
          <a:bodyPr>
            <a:normAutofit fontScale="90000"/>
          </a:bodyPr>
          <a:lstStyle/>
          <a:p>
            <a:r>
              <a:rPr lang="es-PE" dirty="0" smtClean="0"/>
              <a:t>Variables políticas</a:t>
            </a:r>
            <a:endParaRPr lang="es-PE" dirty="0"/>
          </a:p>
        </p:txBody>
      </p:sp>
      <p:pic>
        <p:nvPicPr>
          <p:cNvPr id="7270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415352"/>
            <a:ext cx="8134588" cy="5109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372656"/>
          </a:xfrm>
        </p:spPr>
        <p:txBody>
          <a:bodyPr>
            <a:normAutofit fontScale="90000"/>
          </a:bodyPr>
          <a:lstStyle/>
          <a:p>
            <a:r>
              <a:rPr lang="es-PE" dirty="0" smtClean="0"/>
              <a:t>Variables políticas</a:t>
            </a:r>
            <a:endParaRPr lang="es-PE" dirty="0"/>
          </a:p>
        </p:txBody>
      </p:sp>
      <p:pic>
        <p:nvPicPr>
          <p:cNvPr id="737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844048"/>
            <a:ext cx="8064896" cy="5897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643192" cy="588680"/>
          </a:xfrm>
        </p:spPr>
        <p:txBody>
          <a:bodyPr vert="horz" lIns="45720" tIns="0" rIns="45720" bIns="0" anchor="b" anchorCtr="0">
            <a:normAutofit/>
          </a:bodyPr>
          <a:lstStyle/>
          <a:p>
            <a:pPr algn="l"/>
            <a:r>
              <a:rPr lang="es-PE" sz="3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Variables TECNOLÓGICAS</a:t>
            </a:r>
            <a:endParaRPr lang="es-PE" sz="3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5496" y="1052736"/>
            <a:ext cx="8306233"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1242</Words>
  <Application>Microsoft Office PowerPoint</Application>
  <PresentationFormat>Presentación en pantalla (4:3)</PresentationFormat>
  <Paragraphs>109</Paragraphs>
  <Slides>47</Slides>
  <Notes>0</Notes>
  <HiddenSlides>0</HiddenSlides>
  <MMClips>0</MMClips>
  <ScaleCrop>false</ScaleCrop>
  <HeadingPairs>
    <vt:vector size="4" baseType="variant">
      <vt:variant>
        <vt:lpstr>Tema</vt:lpstr>
      </vt:variant>
      <vt:variant>
        <vt:i4>2</vt:i4>
      </vt:variant>
      <vt:variant>
        <vt:lpstr>Títulos de diapositiva</vt:lpstr>
      </vt:variant>
      <vt:variant>
        <vt:i4>47</vt:i4>
      </vt:variant>
    </vt:vector>
  </HeadingPairs>
  <TitlesOfParts>
    <vt:vector size="49" baseType="lpstr">
      <vt:lpstr>Tema de Office</vt:lpstr>
      <vt:lpstr>Opulento</vt:lpstr>
      <vt:lpstr>ANALISÍS DEL AMBIENTE EXTERNO</vt:lpstr>
      <vt:lpstr>Variable fuente financiera y suministros</vt:lpstr>
      <vt:lpstr>Variables económicas</vt:lpstr>
      <vt:lpstr>Variables económicas</vt:lpstr>
      <vt:lpstr>Variables económicas</vt:lpstr>
      <vt:lpstr>Variables políticas</vt:lpstr>
      <vt:lpstr>Variables políticas</vt:lpstr>
      <vt:lpstr>Variables políticas</vt:lpstr>
      <vt:lpstr>Variables TECNOLÓGICAS</vt:lpstr>
      <vt:lpstr>Accesibilidad</vt:lpstr>
      <vt:lpstr>Accesibilidad</vt:lpstr>
      <vt:lpstr>Accesibilidad</vt:lpstr>
      <vt:lpstr>Presentación de PowerPoint</vt:lpstr>
      <vt:lpstr>Utilización</vt:lpstr>
      <vt:lpstr>Utilización</vt:lpstr>
      <vt:lpstr>Utilización</vt:lpstr>
      <vt:lpstr>Utilización</vt:lpstr>
      <vt:lpstr>Utilización</vt:lpstr>
      <vt:lpstr>EQUIDAD Menores de 5 años con desnutrición crónica, según quintiles de bienestar 2000, 2007 Y 2010  (Patrón de Referencia NCHS)</vt:lpstr>
      <vt:lpstr>Equidad</vt:lpstr>
      <vt:lpstr>Calidad</vt:lpstr>
      <vt:lpstr>Presentación de PowerPoint</vt:lpstr>
      <vt:lpstr>Productividad: Partos atendidos por Personal Calificado</vt:lpstr>
      <vt:lpstr>Presentación de PowerPoint</vt:lpstr>
      <vt:lpstr>Presentación de PowerPoint</vt:lpstr>
      <vt:lpstr>Presentación de PowerPoint</vt:lpstr>
      <vt:lpstr>RECURSO HUMANO: Calidad Técnica </vt:lpstr>
      <vt:lpstr>Presentación de PowerPoint</vt:lpstr>
      <vt:lpstr>Presentación de PowerPoint</vt:lpstr>
      <vt:lpstr>Estimación del déficit de Médicos Especialistas</vt:lpstr>
      <vt:lpstr>RECURSOS FINANCIEROS: Comportamiento Presupuestario</vt:lpstr>
      <vt:lpstr>RECURSOS FINANCIEROS: Comportamiento de la Inversión</vt:lpstr>
      <vt:lpstr>Ejecución de Recursos de Inversión destinados a Proyectos en los Sectores del Gobierno Nacional: 2006-2008 Ministerio de Salud</vt:lpstr>
      <vt:lpstr>Ranking de la Ejecución Financiera - Al 15 de marzo de 2012 en los 3 Niveles de Gobierno</vt:lpstr>
      <vt:lpstr>RECURSOS FINANCIEROS: Desarrollo del Sistema Privado</vt:lpstr>
      <vt:lpstr>Presentación de PowerPoint</vt:lpstr>
      <vt:lpstr>RECURSOS FINANCIEROS:  Aporte Financiero Externo</vt:lpstr>
      <vt:lpstr>RECURSOS FINANCIEROS:  Priorización de Salud en los Programas de Inversión Regional PRESUPUESTO PARTICIPATIVO MUNICIPALIDAD METROPOLITANA DE LIMA</vt:lpstr>
      <vt:lpstr>PRESUPUESTO PARTICIPATIVO MUNICIPALIDAD METROPOLITANA DE LIMA</vt:lpstr>
      <vt:lpstr>RECURSOS FINANCIEROS: Priorización de Salud en los Programas de Inversión Regional</vt:lpstr>
      <vt:lpstr>RECURSOS FÍSICOS: Capacidad instalada</vt:lpstr>
      <vt:lpstr>RECURSOS FÍSICOS: Capacidad instalada</vt:lpstr>
      <vt:lpstr>RECURSOS FÍSICOS: Capacidad instalada</vt:lpstr>
      <vt:lpstr>RECURSOS FÍSICOS: Capacidad instalada</vt:lpstr>
      <vt:lpstr>RECURSOS FÍSICOS: Calidad de la Capacidad Instalada</vt:lpstr>
      <vt:lpstr>RECURSOS FÍSICOS: Calidad y Cantidad de Equipos 2005</vt:lpstr>
      <vt:lpstr>RECURSOS FÍSICOS: Calidad y Cantidad de Equipos 2005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Jardy Luis Espilco Leon</cp:lastModifiedBy>
  <cp:revision>99</cp:revision>
  <cp:lastPrinted>2012-04-16T18:46:55Z</cp:lastPrinted>
  <dcterms:created xsi:type="dcterms:W3CDTF">2012-03-25T01:01:50Z</dcterms:created>
  <dcterms:modified xsi:type="dcterms:W3CDTF">2012-04-16T18:51:47Z</dcterms:modified>
</cp:coreProperties>
</file>