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63" r:id="rId4"/>
    <p:sldId id="257" r:id="rId5"/>
    <p:sldId id="291" r:id="rId6"/>
    <p:sldId id="292" r:id="rId7"/>
    <p:sldId id="293" r:id="rId8"/>
    <p:sldId id="258" r:id="rId9"/>
    <p:sldId id="289" r:id="rId10"/>
    <p:sldId id="261" r:id="rId11"/>
    <p:sldId id="264" r:id="rId12"/>
    <p:sldId id="266" r:id="rId13"/>
    <p:sldId id="285" r:id="rId14"/>
    <p:sldId id="267" r:id="rId15"/>
    <p:sldId id="265" r:id="rId16"/>
    <p:sldId id="286" r:id="rId17"/>
    <p:sldId id="287" r:id="rId18"/>
    <p:sldId id="269" r:id="rId19"/>
    <p:sldId id="281" r:id="rId20"/>
    <p:sldId id="283" r:id="rId21"/>
    <p:sldId id="284" r:id="rId22"/>
    <p:sldId id="270" r:id="rId23"/>
    <p:sldId id="288" r:id="rId24"/>
    <p:sldId id="271" r:id="rId25"/>
    <p:sldId id="272" r:id="rId26"/>
    <p:sldId id="290" r:id="rId27"/>
    <p:sldId id="273" r:id="rId28"/>
    <p:sldId id="276" r:id="rId29"/>
    <p:sldId id="274" r:id="rId30"/>
    <p:sldId id="275" r:id="rId31"/>
    <p:sldId id="27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7" autoAdjust="0"/>
    <p:restoredTop sz="94698" autoAdjust="0"/>
  </p:normalViewPr>
  <p:slideViewPr>
    <p:cSldViewPr>
      <p:cViewPr>
        <p:scale>
          <a:sx n="60" d="100"/>
          <a:sy n="60" d="100"/>
        </p:scale>
        <p:origin x="-212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C88E-ED7B-4155-B907-21A20FD90F0F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B0B5-5D4F-4FF1-A2C4-CAD8BFE85AE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037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16BA53-1CC1-480F-9943-E446F268AC6D}" type="datetimeFigureOut">
              <a:rPr lang="es-ES" smtClean="0"/>
              <a:pPr/>
              <a:t>16/04/2012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799B66-40D7-4326-A641-18E3FF0120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3185592"/>
            <a:ext cx="3886200" cy="2090663"/>
          </a:xfrm>
        </p:spPr>
        <p:txBody>
          <a:bodyPr>
            <a:normAutofit/>
          </a:bodyPr>
          <a:lstStyle/>
          <a:p>
            <a:r>
              <a:rPr lang="es-ES" sz="3400" b="1" dirty="0" smtClean="0"/>
              <a:t>VARIABLES </a:t>
            </a:r>
            <a:br>
              <a:rPr lang="es-ES" sz="3400" b="1" dirty="0" smtClean="0"/>
            </a:br>
            <a:r>
              <a:rPr lang="es-ES" sz="3400" b="1" dirty="0" smtClean="0"/>
              <a:t>SOCIO-DEMOGRÁFICAS</a:t>
            </a:r>
            <a:endParaRPr lang="es-ES" sz="3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3753"/>
            <a:ext cx="1944216" cy="148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816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PERSPECTIVAS DE CONFLICTO SOCIAL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32" y="717954"/>
            <a:ext cx="8810356" cy="53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616704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http://www.democraciaglobal.org/adjuntos/article/486/Per%C3%BA%20tejiendo%20movimientos.pdf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3098" y="476672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dirty="0"/>
              <a:t>Estructura por Grandes Grupos de Edad </a:t>
            </a:r>
            <a:r>
              <a:rPr lang="es-PE" dirty="0" smtClean="0"/>
              <a:t> Perú </a:t>
            </a:r>
            <a:r>
              <a:rPr lang="es-PE" dirty="0"/>
              <a:t>1972 - 2007 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15616" y="6021288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Fuente: INEI - Perfil Sociodemográfico del Perú. Lima Julio 2008</a:t>
            </a:r>
            <a:r>
              <a:rPr lang="es-PE" dirty="0" smtClean="0"/>
              <a:t>. En Plan nacional de Población 2010-2014</a:t>
            </a:r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68760"/>
            <a:ext cx="8447162" cy="45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</a:t>
            </a:r>
            <a:r>
              <a:rPr lang="es-PE" sz="2000" b="1" dirty="0"/>
              <a:t>PROVINCIA DE LIMA: PIRÁMIDE DE POBLACIÓN CENSADA, 1993 Y 2007</a:t>
            </a:r>
            <a:br>
              <a:rPr lang="es-PE" sz="2000" b="1" dirty="0"/>
            </a:br>
            <a:r>
              <a:rPr lang="es-PE" sz="2000" b="1" dirty="0"/>
              <a:t>(Porcentaje)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99592"/>
            <a:ext cx="8208912" cy="514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60840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Fuente: INEI - Censos Nacionales de Población y Vivienda, 1993 y 2007.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20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PROVINCIA </a:t>
            </a:r>
            <a:r>
              <a:rPr lang="es-PE" sz="2000" b="1" dirty="0"/>
              <a:t>DE LIMA: COMPOSICIÓN DE LA POBLACIÓN CENSADA, SEGÚN SEXO, 1993 Y </a:t>
            </a:r>
            <a:r>
              <a:rPr lang="es-PE" sz="2000" b="1" dirty="0" smtClean="0"/>
              <a:t>2007 (</a:t>
            </a:r>
            <a:r>
              <a:rPr lang="es-PE" sz="2000" b="1" dirty="0"/>
              <a:t>Miles)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4744"/>
            <a:ext cx="890676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622746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Fuente: INEI - Censos Nacionales de Población y Vivienda, 1993 y 2007.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6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/>
              <a:t>Evolución del crecimiento de la población en el Perú 1940 – 2007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-881" y="587727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Fuente: INEI - Censos Nacionales de Población y Vivienda, 1940, 1961, 1972, 1981, 1993, 2005 y 2007.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625006"/>
            <a:ext cx="7249859" cy="44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 DE LA POBLACIÓN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" y="1340768"/>
            <a:ext cx="9036496" cy="54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000" b="1" dirty="0"/>
              <a:t>PROVINCIA DE LIMA: POBLACIÓN CENSADA, POR ÁREA DE RESIDENCIA, 1940 - 2007</a:t>
            </a:r>
            <a:br>
              <a:rPr lang="es-PE" sz="2000" b="1" dirty="0"/>
            </a:br>
            <a:r>
              <a:rPr lang="es-PE" sz="2000" b="1" dirty="0"/>
              <a:t>(Distribución porcentual)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986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48680"/>
            <a:ext cx="662473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6093296"/>
            <a:ext cx="4917232" cy="4649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PE" b="1" dirty="0"/>
              <a:t>Fuente: INEI - Censos Nacionales 2007: XI de Población y VI de Vivienda.</a:t>
            </a:r>
            <a:endParaRPr lang="es-PE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es-ES" sz="2000" b="1" dirty="0"/>
              <a:t>DISTRIBUCIÓN GEOGRÁFICA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6312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PERÚ: TASA GLOBAL DE FECUNDIDAD</a:t>
            </a:r>
            <a:endParaRPr lang="es-ES" sz="3200" b="1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851501" cy="38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20599" y="1412776"/>
            <a:ext cx="2014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(Hijos por mujer)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65100" y="6357938"/>
            <a:ext cx="472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2286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es-ES" sz="1200" dirty="0">
                <a:solidFill>
                  <a:srgbClr val="953735"/>
                </a:solidFill>
                <a:latin typeface="Trebuchet MS" pitchFamily="34" charset="0"/>
              </a:rPr>
              <a:t>Fuente: INEI - Encuesta Demográfica y de Salud Familiar (ENDES)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84" y="1357314"/>
            <a:ext cx="844343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32759-EE61-424B-B741-4E0AA1265725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6552785" y="6356351"/>
            <a:ext cx="213394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1162E1B-47EB-41A2-B290-58331C853B80}" type="slidenum">
              <a:rPr lang="es-ES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18</a:t>
            </a:fld>
            <a:endParaRPr lang="es-ES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188913"/>
            <a:ext cx="9190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/>
            <a:r>
              <a:rPr lang="es-ES" sz="2800" b="1">
                <a:solidFill>
                  <a:schemeClr val="tx2"/>
                </a:solidFill>
                <a:latin typeface="Trebuchet MS" pitchFamily="34" charset="0"/>
              </a:rPr>
              <a:t>PERÚ: TGF POR ÁREA DE RESIDENCIA</a:t>
            </a:r>
          </a:p>
        </p:txBody>
      </p:sp>
      <p:sp>
        <p:nvSpPr>
          <p:cNvPr id="5126" name="Text Box 1"/>
          <p:cNvSpPr txBox="1">
            <a:spLocks noChangeArrowheads="1"/>
          </p:cNvSpPr>
          <p:nvPr/>
        </p:nvSpPr>
        <p:spPr bwMode="auto">
          <a:xfrm>
            <a:off x="218378" y="6356351"/>
            <a:ext cx="5289726" cy="3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2286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es-ES" sz="1200">
                <a:solidFill>
                  <a:srgbClr val="953735"/>
                </a:solidFill>
                <a:latin typeface="Trebuchet MS" pitchFamily="34" charset="0"/>
              </a:rPr>
              <a:t>Fuente: INEI - Encuesta Demográfica y de Salud Familiar (ENDES)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52210" y="714375"/>
            <a:ext cx="257362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(Hijos por mujer)</a:t>
            </a:r>
          </a:p>
        </p:txBody>
      </p:sp>
    </p:spTree>
    <p:extLst>
      <p:ext uri="{BB962C8B-B14F-4D97-AF65-F5344CB8AC3E}">
        <p14:creationId xmlns:p14="http://schemas.microsoft.com/office/powerpoint/2010/main" val="14062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3605-8C65-4FE4-BB45-FAA3273AD5A4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6552785" y="6356351"/>
            <a:ext cx="213394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E0D4595-4976-4435-8E99-A4C1382878F2}" type="slidenum">
              <a:rPr lang="es-ES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19</a:t>
            </a:fld>
            <a:endParaRPr lang="es-ES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0" y="889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defRPr/>
            </a:pPr>
            <a:r>
              <a:rPr lang="es-ES" sz="2800" b="1" dirty="0">
                <a:solidFill>
                  <a:schemeClr val="tx2"/>
                </a:solidFill>
                <a:latin typeface="Trebuchet MS" pitchFamily="34" charset="0"/>
              </a:rPr>
              <a:t>PERÚ: ADOLESCENTES ALGUNA VEZ EMBARAZADAS</a:t>
            </a:r>
          </a:p>
          <a:p>
            <a:pPr algn="ctr"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(En porcentaje)</a:t>
            </a:r>
            <a:endParaRPr lang="es-ES" sz="16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s-ES" sz="28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174" name="Text Box 1"/>
          <p:cNvSpPr txBox="1">
            <a:spLocks noChangeArrowheads="1"/>
          </p:cNvSpPr>
          <p:nvPr/>
        </p:nvSpPr>
        <p:spPr bwMode="auto">
          <a:xfrm>
            <a:off x="152425" y="6429375"/>
            <a:ext cx="757139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2286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es-ES" sz="1200">
                <a:solidFill>
                  <a:srgbClr val="953735"/>
                </a:solidFill>
                <a:latin typeface="Trebuchet MS" pitchFamily="34" charset="0"/>
              </a:rPr>
              <a:t>Fuente: INEI - Encuesta Demográfica y de Salud Familiar (ENDES)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42" y="1214438"/>
            <a:ext cx="82631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FUERZAS SOCIALES PREDOMINANTES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4959"/>
          </a:xfrm>
        </p:spPr>
        <p:txBody>
          <a:bodyPr>
            <a:noAutofit/>
          </a:bodyPr>
          <a:lstStyle/>
          <a:p>
            <a:pPr algn="just"/>
            <a:r>
              <a:rPr lang="es-PE" sz="1400" dirty="0" smtClean="0"/>
              <a:t>Movimientos </a:t>
            </a:r>
            <a:r>
              <a:rPr lang="es-PE" sz="1400" dirty="0"/>
              <a:t>sociales peruanos entendidos como los procesos de acción colectiva que desafían a las elites por medio de movilizaciones masivas con un impacto significativo sobre la esfera política. </a:t>
            </a:r>
            <a:endParaRPr lang="es-PE" sz="1400" dirty="0" smtClean="0"/>
          </a:p>
          <a:p>
            <a:pPr algn="just"/>
            <a:r>
              <a:rPr lang="es-PE" sz="1400" dirty="0" smtClean="0"/>
              <a:t>En </a:t>
            </a:r>
            <a:r>
              <a:rPr lang="es-PE" sz="1400" dirty="0"/>
              <a:t>el Perú la formación de los actores sociales es mas tardía que en otros países de la región por dos </a:t>
            </a:r>
            <a:r>
              <a:rPr lang="es-PE" sz="1400" dirty="0" smtClean="0"/>
              <a:t>razones:}</a:t>
            </a:r>
          </a:p>
          <a:p>
            <a:pPr algn="just">
              <a:buNone/>
            </a:pPr>
            <a:r>
              <a:rPr lang="es-PE" sz="1400" dirty="0" smtClean="0"/>
              <a:t>	La </a:t>
            </a:r>
            <a:r>
              <a:rPr lang="es-PE" sz="1400" dirty="0"/>
              <a:t>primera tiene que ver con la historia de las reformas institucionales en las cuales la cuestión indígena, el tema de las autonomías y la reforma descentralista se incorporan de manera temprana</a:t>
            </a:r>
            <a:r>
              <a:rPr lang="es-PE" sz="1400" dirty="0" smtClean="0"/>
              <a:t>.</a:t>
            </a:r>
          </a:p>
          <a:p>
            <a:pPr algn="just">
              <a:buNone/>
            </a:pPr>
            <a:r>
              <a:rPr lang="es-PE" sz="1400" dirty="0" smtClean="0"/>
              <a:t>	La </a:t>
            </a:r>
            <a:r>
              <a:rPr lang="es-PE" sz="1400" dirty="0"/>
              <a:t>segunda concierne el alto consenso con el cual se llevaron a cabo las reformas neoliberales, entre otras cosas por el contexto de violencia política en el que se dieron. </a:t>
            </a:r>
            <a:endParaRPr lang="es-PE" sz="1400" dirty="0" smtClean="0"/>
          </a:p>
          <a:p>
            <a:pPr algn="just"/>
            <a:r>
              <a:rPr lang="es-PE" sz="1400" dirty="0" smtClean="0"/>
              <a:t>A </a:t>
            </a:r>
            <a:r>
              <a:rPr lang="es-PE" sz="1400" dirty="0"/>
              <a:t>finales de los años noventa, surgieron movimientos contra la legitimación del tercer mandato de Fujimori pero fueron tantos sectores que el movimiento terminó diluyéndose. </a:t>
            </a:r>
            <a:endParaRPr lang="es-PE" sz="1400" dirty="0" smtClean="0"/>
          </a:p>
          <a:p>
            <a:pPr algn="just"/>
            <a:r>
              <a:rPr lang="es-PE" sz="1400" dirty="0" smtClean="0"/>
              <a:t>A </a:t>
            </a:r>
            <a:r>
              <a:rPr lang="es-PE" sz="1400" dirty="0"/>
              <a:t>partir del 2001 se han dado conflictos regionales por obras públicas pero en general son esporádicos porque generalmente están ligados a la realización de una obra específica y porque el contexto institucional en el que se dan es la descentralización. </a:t>
            </a:r>
            <a:endParaRPr lang="es-PE" sz="1400" dirty="0" smtClean="0"/>
          </a:p>
          <a:p>
            <a:pPr algn="just"/>
            <a:r>
              <a:rPr lang="es-PE" sz="1400" dirty="0" smtClean="0"/>
              <a:t>Los </a:t>
            </a:r>
            <a:r>
              <a:rPr lang="es-PE" sz="1400" dirty="0"/>
              <a:t>movimientos de maestros y universitarios y los conflictos locales en pueblos donde los habitantes se levantan contra su alcalde tienen igualmente muy poca incidencia por su falta de articulación. </a:t>
            </a:r>
            <a:endParaRPr lang="es-PE" sz="1400" dirty="0" smtClean="0"/>
          </a:p>
          <a:p>
            <a:pPr algn="just"/>
            <a:r>
              <a:rPr lang="es-PE" sz="1400" dirty="0" smtClean="0"/>
              <a:t>En </a:t>
            </a:r>
            <a:r>
              <a:rPr lang="es-PE" sz="1400" dirty="0"/>
              <a:t>la actualidad solo los movimientos de los cocaleros y del sector de la agro-minería se destacan a nivel nacional</a:t>
            </a:r>
            <a:r>
              <a:rPr lang="es-PE" sz="1400" dirty="0" smtClean="0"/>
              <a:t>.  </a:t>
            </a:r>
            <a:r>
              <a:rPr lang="es-PE" sz="1400" dirty="0"/>
              <a:t>La movilización de los primeros se hace en torno a la legalización de la coca mientras que la oposición contra los proyectos mineros se dan generalmente por temas ambientales, por la redistribución de los beneficios y por la autonomía y respeto de las comunidades. </a:t>
            </a:r>
            <a:endParaRPr lang="es-PE" sz="1400" dirty="0" smtClean="0"/>
          </a:p>
          <a:p>
            <a:pPr algn="just"/>
            <a:r>
              <a:rPr lang="es-PE" sz="1400" dirty="0" smtClean="0"/>
              <a:t>Sin </a:t>
            </a:r>
            <a:r>
              <a:rPr lang="es-PE" sz="1400" dirty="0"/>
              <a:t>embargo, el problema general que enfrentan los movimientos es que sus demandas son en la mayoría de los casos sectoriales, no existe una vinculación de estos con los intelectuales y hay poca tolerancia por parte del gobierno hacia sus demandas.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899592" y="6351711"/>
            <a:ext cx="7560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002060"/>
                </a:solidFill>
              </a:rPr>
              <a:t>Instituto de Investigación y debate sobre la Gobernanza. Conferencia: Movimientos </a:t>
            </a:r>
            <a:r>
              <a:rPr lang="es-PE" sz="1100" dirty="0">
                <a:solidFill>
                  <a:srgbClr val="002060"/>
                </a:solidFill>
              </a:rPr>
              <a:t>sociales en Perú</a:t>
            </a:r>
            <a:r>
              <a:rPr lang="es-PE" sz="1100" dirty="0" smtClean="0">
                <a:solidFill>
                  <a:srgbClr val="002060"/>
                </a:solidFill>
              </a:rPr>
              <a:t>. 22 </a:t>
            </a:r>
            <a:r>
              <a:rPr lang="es-PE" sz="1100" dirty="0">
                <a:solidFill>
                  <a:srgbClr val="002060"/>
                </a:solidFill>
              </a:rPr>
              <a:t>de noviembre de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000" b="1" dirty="0" smtClean="0"/>
              <a:t>PROVINCIA </a:t>
            </a:r>
            <a:r>
              <a:rPr lang="es-PE" sz="2000" b="1" dirty="0"/>
              <a:t>DE LIMA: MIGRACIÓN DE TODA LA VIDA, 1993 Y </a:t>
            </a:r>
            <a:r>
              <a:rPr lang="es-PE" sz="2000" b="1" dirty="0" smtClean="0"/>
              <a:t>2007</a:t>
            </a:r>
            <a:br>
              <a:rPr lang="es-PE" sz="2000" b="1" dirty="0" smtClean="0"/>
            </a:br>
            <a:r>
              <a:rPr lang="es-PE" sz="2000" b="1" dirty="0" smtClean="0"/>
              <a:t> "</a:t>
            </a:r>
            <a:r>
              <a:rPr lang="es-PE" sz="2000" b="1" dirty="0"/>
              <a:t>Nacidos en un lugar diferente a su empadronamiento"</a:t>
            </a:r>
            <a:br>
              <a:rPr lang="es-PE" sz="2000" b="1" dirty="0"/>
            </a:br>
            <a:r>
              <a:rPr lang="es-PE" sz="2000" b="1" dirty="0"/>
              <a:t>(Distribución porcentual)</a:t>
            </a:r>
            <a:r>
              <a:rPr lang="es-PE" sz="2000" dirty="0" smtClean="0"/>
              <a:t> </a:t>
            </a:r>
            <a:endParaRPr lang="es-P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642" y="1340767"/>
            <a:ext cx="8802846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MIGRACIÓN: </a:t>
            </a:r>
            <a:r>
              <a:rPr lang="es-PE" sz="2800" dirty="0"/>
              <a:t>Estimaciones de Saldo Migratorio Internacional en el </a:t>
            </a:r>
            <a:r>
              <a:rPr lang="es-PE" sz="2800" dirty="0" smtClean="0"/>
              <a:t>Perú 1975-2010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4649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PE" dirty="0"/>
              <a:t>Fuente: INEI; Perú: Estimaciones y Proyecciones de Población 1950-2050. Lima 2009. Cuadro </a:t>
            </a:r>
            <a:r>
              <a:rPr lang="es-PE" dirty="0" smtClean="0"/>
              <a:t>7. En </a:t>
            </a:r>
            <a:r>
              <a:rPr lang="es-PE" dirty="0"/>
              <a:t>P</a:t>
            </a:r>
            <a:r>
              <a:rPr lang="es-PE" dirty="0" smtClean="0"/>
              <a:t>lan  Nacional de Población  2010-2014.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52569"/>
            <a:ext cx="8623738" cy="45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s-PE" sz="2000" b="1" dirty="0"/>
              <a:t>PROVINCIA DE LIMA: RAZÓN DE DEPENDENCIA DE LA POBLACIÓN Y</a:t>
            </a:r>
            <a:br>
              <a:rPr lang="es-PE" sz="2000" b="1" dirty="0"/>
            </a:br>
            <a:r>
              <a:rPr lang="es-PE" sz="2000" b="1" dirty="0"/>
              <a:t>SUS COMPONENTES, 1981, 1993 Y 2007</a:t>
            </a:r>
            <a:endParaRPr lang="es-PE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84784"/>
            <a:ext cx="8964488" cy="50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s-PE" sz="2000" b="1" dirty="0"/>
              <a:t>Perú Urbano: Ingreso promedio mensual por trabajo, según grupos de edad y nivel de educación alcanzado, 2007 - 2011</a:t>
            </a:r>
            <a:br>
              <a:rPr lang="es-PE" sz="2000" b="1" dirty="0"/>
            </a:br>
            <a:r>
              <a:rPr lang="es-PE" sz="2000" b="1" dirty="0"/>
              <a:t>(Nuevos soles corrientes)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6713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824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400" b="1" dirty="0" smtClean="0"/>
              <a:t>	Encuesta Demográfica y de </a:t>
            </a:r>
            <a:r>
              <a:rPr lang="es-ES" sz="1400" b="1" dirty="0"/>
              <a:t>Salud </a:t>
            </a:r>
            <a:r>
              <a:rPr lang="es-ES" sz="1400" b="1" dirty="0" smtClean="0"/>
              <a:t>Familiar- ENDES </a:t>
            </a:r>
            <a:r>
              <a:rPr lang="es-ES" sz="1400" b="1" dirty="0"/>
              <a:t>Continua, </a:t>
            </a:r>
            <a:r>
              <a:rPr lang="es-ES" sz="1400" b="1" dirty="0" smtClean="0"/>
              <a:t>2009 </a:t>
            </a:r>
            <a:r>
              <a:rPr lang="es-ES" sz="1400" dirty="0" smtClean="0"/>
              <a:t>INFORME PRINCIPAL INSTITUTO </a:t>
            </a:r>
            <a:r>
              <a:rPr lang="es-ES" sz="1400" dirty="0"/>
              <a:t>NACIONAL DE </a:t>
            </a:r>
            <a:r>
              <a:rPr lang="es-ES" sz="1400" dirty="0" smtClean="0"/>
              <a:t>ESTADÍSTICA E </a:t>
            </a:r>
            <a:r>
              <a:rPr lang="es-ES" sz="1400" dirty="0"/>
              <a:t>INFORMÁTICA (</a:t>
            </a:r>
            <a:r>
              <a:rPr lang="es-ES" sz="1400" dirty="0" smtClean="0"/>
              <a:t>INEI) </a:t>
            </a:r>
            <a:r>
              <a:rPr lang="es-ES" sz="1400" b="1" i="1" dirty="0" smtClean="0"/>
              <a:t>Dirección </a:t>
            </a:r>
            <a:r>
              <a:rPr lang="es-ES" sz="1400" b="1" i="1" dirty="0"/>
              <a:t>Técnica de Demografía e Indicadores Sociales</a:t>
            </a:r>
            <a:endParaRPr lang="es-ES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OCUPACIÓN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rmAutofit/>
          </a:bodyPr>
          <a:lstStyle/>
          <a:p>
            <a:r>
              <a:rPr lang="es-PE" sz="2000" b="1" dirty="0"/>
              <a:t>Perú Urbano: Población Económicamente Activa de 14 y más años de edad por condición de ocupación, 2004 </a:t>
            </a:r>
            <a:r>
              <a:rPr lang="es-PE" sz="2000" b="1" dirty="0" smtClean="0"/>
              <a:t>– 2011 (</a:t>
            </a:r>
            <a:r>
              <a:rPr lang="es-PE" sz="2000" b="1" dirty="0"/>
              <a:t>Porcentaje)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45" y="1268760"/>
            <a:ext cx="8812043" cy="49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617608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Fuente: INEI - Encuesta Nacional de Hogares, 2004 - 2010.</a:t>
            </a:r>
          </a:p>
        </p:txBody>
      </p:sp>
    </p:spTree>
    <p:extLst>
      <p:ext uri="{BB962C8B-B14F-4D97-AF65-F5344CB8AC3E}">
        <p14:creationId xmlns:p14="http://schemas.microsoft.com/office/powerpoint/2010/main" val="2694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2515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5661248"/>
            <a:ext cx="8229600" cy="82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INEI CONDICIONES DE VIDA EN EL PERÚ Trimestre: Enero-Febrero-Marzo 2011 http://www.inei.gob.pe/web/Biblioinei/BoletinFlotante.asp?file=12662.pdf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34959" cy="45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60212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INEI CONDICIONES DE VIDA EN EL PERÚ Trimestre: Enero-Febrero-Marzo 2011 http://www.inei.gob.pe/web/Biblioinei/BoletinFlotante.asp?file=12662.pdf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481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INEI CONDICIONES DE VIDA EN EL PERÚ Trimestre: Enero-Febrero-Marzo 2011 http://www.inei.gob.pe/web/Biblioinei/BoletinFlotante.asp?file=12662.pdf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9" y="1268760"/>
            <a:ext cx="8981431" cy="47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11560" y="621166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INEI CONDICIONES DE VIDA EN EL PERÚ Trimestre: Enero-Febrero-Marzo 2011 http://www.inei.gob.pe/web/Biblioinei/BoletinFlotante.asp?file=12662.pdf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NECESIDADES SOCIALES: VIVIENDA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497" y="1196752"/>
            <a:ext cx="8643405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480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1520" y="60212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INEI CONDICIONES DE VIDA EN EL PERÚ Trimestre: Enero-Febrero-Marzo 2011 http://www.inei.gob.pe/web/Biblioinei/BoletinFlotante.asp?file=12662.pdf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9552" y="5085184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1/ </a:t>
            </a:r>
            <a:r>
              <a:rPr lang="es-ES" sz="1100" dirty="0" smtClean="0"/>
              <a:t>Incluye </a:t>
            </a:r>
            <a:r>
              <a:rPr lang="es-ES" sz="1100" dirty="0"/>
              <a:t>a los </a:t>
            </a:r>
            <a:r>
              <a:rPr lang="es-ES" sz="1100" dirty="0" smtClean="0"/>
              <a:t>que </a:t>
            </a:r>
            <a:r>
              <a:rPr lang="es-ES" sz="1100" dirty="0"/>
              <a:t>dejaron d e </a:t>
            </a:r>
            <a:r>
              <a:rPr lang="es-ES" sz="1100" dirty="0" smtClean="0"/>
              <a:t>estudiar </a:t>
            </a:r>
            <a:r>
              <a:rPr lang="es-ES" sz="1100" dirty="0"/>
              <a:t>por </a:t>
            </a:r>
            <a:r>
              <a:rPr lang="es-ES" sz="1100" dirty="0" smtClean="0"/>
              <a:t>trabajar </a:t>
            </a:r>
            <a:r>
              <a:rPr lang="es-ES" sz="1100" dirty="0"/>
              <a:t>y a l os que se dedican a los </a:t>
            </a:r>
            <a:r>
              <a:rPr lang="es-ES" sz="1100" dirty="0" smtClean="0"/>
              <a:t>quehaceres </a:t>
            </a:r>
            <a:r>
              <a:rPr lang="es-ES" sz="1100" dirty="0"/>
              <a:t>del </a:t>
            </a:r>
            <a:r>
              <a:rPr lang="es-ES" sz="1100" dirty="0" smtClean="0"/>
              <a:t>hogar</a:t>
            </a:r>
            <a:r>
              <a:rPr lang="es-ES" sz="1100" dirty="0"/>
              <a:t>.</a:t>
            </a:r>
          </a:p>
          <a:p>
            <a:r>
              <a:rPr lang="es-ES" sz="1100" dirty="0"/>
              <a:t>2/ No ti en e </a:t>
            </a:r>
            <a:r>
              <a:rPr lang="es-ES" sz="1100" dirty="0" smtClean="0"/>
              <a:t>utilidad </a:t>
            </a:r>
            <a:r>
              <a:rPr lang="es-ES" sz="1100" dirty="0"/>
              <a:t>para </a:t>
            </a:r>
            <a:r>
              <a:rPr lang="es-ES" sz="1100" dirty="0" smtClean="0"/>
              <a:t>conseguir </a:t>
            </a:r>
            <a:r>
              <a:rPr lang="es-ES" sz="1100" dirty="0"/>
              <a:t>trabajo .</a:t>
            </a:r>
          </a:p>
          <a:p>
            <a:r>
              <a:rPr lang="es-ES" sz="1100" dirty="0"/>
              <a:t>P/ </a:t>
            </a:r>
            <a:r>
              <a:rPr lang="es-ES" sz="1100" dirty="0" smtClean="0"/>
              <a:t>Preliminar</a:t>
            </a:r>
            <a:endParaRPr lang="es-ES" sz="1100" dirty="0"/>
          </a:p>
          <a:p>
            <a:r>
              <a:rPr lang="it-IT" sz="1100" b="1" dirty="0"/>
              <a:t>Fu en te : INE I.- </a:t>
            </a:r>
            <a:r>
              <a:rPr lang="it-IT" sz="1100" b="1" dirty="0" smtClean="0"/>
              <a:t>Encuesta </a:t>
            </a:r>
            <a:r>
              <a:rPr lang="it-IT" sz="1100" b="1" dirty="0"/>
              <a:t>Nacio na l d e </a:t>
            </a:r>
            <a:r>
              <a:rPr lang="it-IT" sz="1100" b="1" dirty="0" smtClean="0"/>
              <a:t>Hogares</a:t>
            </a:r>
            <a:r>
              <a:rPr lang="it-IT" sz="1100" b="1" dirty="0"/>
              <a:t>, 20 04 - 2010.</a:t>
            </a:r>
            <a:endParaRPr lang="es-ES" sz="1100" dirty="0"/>
          </a:p>
        </p:txBody>
      </p:sp>
      <p:sp>
        <p:nvSpPr>
          <p:cNvPr id="7" name="6 Rectángulo"/>
          <p:cNvSpPr/>
          <p:nvPr/>
        </p:nvSpPr>
        <p:spPr>
          <a:xfrm>
            <a:off x="6516216" y="1268760"/>
            <a:ext cx="1296144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NECESIDADES: ABASTECIMIENTO DE AGUA</a:t>
            </a:r>
            <a:endParaRPr lang="es-E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385935"/>
            <a:ext cx="8496944" cy="43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81261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PROVINCIA DE LIMA: </a:t>
            </a:r>
            <a:r>
              <a:rPr lang="es-PE" b="1" dirty="0" smtClean="0"/>
              <a:t>VIVIENDAS QUE DISPONEN DE </a:t>
            </a:r>
            <a:r>
              <a:rPr lang="es-PE" b="1" dirty="0"/>
              <a:t>AGUA POTABLE, TODOS Y ALGUNOS DÍAS, POR ÁREA DE RESIDENCIA </a:t>
            </a:r>
            <a:r>
              <a:rPr lang="es-PE" b="1" dirty="0" smtClean="0"/>
              <a:t>2007  (</a:t>
            </a:r>
            <a:r>
              <a:rPr lang="es-PE" b="1" dirty="0"/>
              <a:t>Distribución porcentual)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65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8094" cy="1143000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NECESIDADES: DISPONIBILIDAD </a:t>
            </a:r>
            <a:r>
              <a:rPr lang="es-PE" sz="2000" b="1" dirty="0"/>
              <a:t>DE SERVICIO HIGIÉNICO, 1993 Y 2007</a:t>
            </a:r>
            <a:br>
              <a:rPr lang="es-PE" sz="2000" b="1" dirty="0"/>
            </a:br>
            <a:r>
              <a:rPr lang="es-PE" sz="2000" b="1" dirty="0"/>
              <a:t>(Distribución porcentual)</a:t>
            </a:r>
            <a:endParaRPr lang="es-PE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2816"/>
            <a:ext cx="9125294" cy="50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000" b="1" dirty="0" smtClean="0"/>
              <a:t>NECESIDADES: DISPONIBILIDAD </a:t>
            </a:r>
            <a:r>
              <a:rPr lang="es-PE" sz="2000" b="1" dirty="0"/>
              <a:t>DE ALUMBRADO ELÉCTRICO POR RED PÚBLICA, PROVINCIA DE LIMA </a:t>
            </a:r>
            <a:r>
              <a:rPr lang="es-PE" sz="2000" b="1" dirty="0" smtClean="0"/>
              <a:t>1993 </a:t>
            </a:r>
            <a:r>
              <a:rPr lang="es-PE" sz="2000" b="1" dirty="0"/>
              <a:t>Y </a:t>
            </a:r>
            <a:r>
              <a:rPr lang="es-PE" sz="2000" b="1" dirty="0" smtClean="0"/>
              <a:t>2007 (</a:t>
            </a:r>
            <a:r>
              <a:rPr lang="es-PE" sz="2000" b="1" dirty="0"/>
              <a:t>Distribución porcentual)</a:t>
            </a:r>
            <a:endParaRPr lang="es-PE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21" y="1456127"/>
            <a:ext cx="8712859" cy="53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VALORES SOCIALES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541" y="620688"/>
            <a:ext cx="8544909" cy="2232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sz="1600" dirty="0" smtClean="0"/>
              <a:t>48%: Racismo </a:t>
            </a:r>
            <a:r>
              <a:rPr lang="es-PE" sz="1600" dirty="0"/>
              <a:t>y la discriminación </a:t>
            </a:r>
            <a:r>
              <a:rPr lang="es-PE" sz="1600" dirty="0" smtClean="0"/>
              <a:t>son prácticas toleradas </a:t>
            </a:r>
            <a:r>
              <a:rPr lang="es-PE" sz="1600" dirty="0"/>
              <a:t>y </a:t>
            </a:r>
            <a:r>
              <a:rPr lang="es-PE" sz="1600" dirty="0" smtClean="0"/>
              <a:t>aceptadas </a:t>
            </a:r>
            <a:r>
              <a:rPr lang="es-PE" sz="1600" dirty="0"/>
              <a:t>por la mayoría de los </a:t>
            </a:r>
            <a:r>
              <a:rPr lang="es-PE" sz="1600" dirty="0" smtClean="0"/>
              <a:t>peruanos.</a:t>
            </a:r>
          </a:p>
          <a:p>
            <a:pPr algn="just"/>
            <a:r>
              <a:rPr lang="es-PE" sz="1600" dirty="0" smtClean="0"/>
              <a:t>78%: Jamás </a:t>
            </a:r>
            <a:r>
              <a:rPr lang="es-PE" sz="1600" dirty="0"/>
              <a:t>ha sido “rechazado, molestado o mal mirado por su color de piel, raza o etnia”.</a:t>
            </a:r>
          </a:p>
          <a:p>
            <a:pPr algn="just"/>
            <a:r>
              <a:rPr lang="es-PE" sz="1600" dirty="0" smtClean="0"/>
              <a:t>79</a:t>
            </a:r>
            <a:r>
              <a:rPr lang="es-PE" sz="1600" dirty="0"/>
              <a:t>% </a:t>
            </a:r>
            <a:r>
              <a:rPr lang="es-PE" sz="1600" dirty="0" smtClean="0"/>
              <a:t>está </a:t>
            </a:r>
            <a:r>
              <a:rPr lang="es-PE" sz="1600" dirty="0"/>
              <a:t>muy de acuerdo respecto de que “lo que </a:t>
            </a:r>
            <a:r>
              <a:rPr lang="es-PE" sz="1600" dirty="0" smtClean="0"/>
              <a:t>uno logra </a:t>
            </a:r>
            <a:r>
              <a:rPr lang="es-PE" sz="1600" dirty="0"/>
              <a:t>en la vida depende de la educación que haya alcanzado”, </a:t>
            </a:r>
            <a:endParaRPr lang="es-PE" sz="1600" dirty="0" smtClean="0"/>
          </a:p>
          <a:p>
            <a:pPr algn="just"/>
            <a:r>
              <a:rPr lang="es-PE" sz="1600" dirty="0" smtClean="0"/>
              <a:t>62%:  En </a:t>
            </a:r>
            <a:r>
              <a:rPr lang="es-PE" sz="1600" dirty="0"/>
              <a:t>el Perú existen oportunidades para que cualquier persona que trabaje </a:t>
            </a:r>
            <a:r>
              <a:rPr lang="es-PE" sz="1600" dirty="0" smtClean="0"/>
              <a:t>duro salga adelante.</a:t>
            </a:r>
          </a:p>
          <a:p>
            <a:pPr algn="just"/>
            <a:r>
              <a:rPr lang="es-PE" sz="1600" dirty="0" smtClean="0"/>
              <a:t>90%: “</a:t>
            </a:r>
            <a:r>
              <a:rPr lang="es-PE" sz="1600" dirty="0"/>
              <a:t>un rico” siempre o casi siempre logra </a:t>
            </a:r>
            <a:r>
              <a:rPr lang="es-PE" sz="1600" dirty="0" smtClean="0"/>
              <a:t>hacer valer </a:t>
            </a:r>
            <a:r>
              <a:rPr lang="es-PE" sz="1600" dirty="0"/>
              <a:t>sus derechos? </a:t>
            </a:r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683568" y="6213212"/>
            <a:ext cx="77048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/>
              <a:t>Universidad Católica del Perú </a:t>
            </a:r>
            <a:r>
              <a:rPr lang="es-PE" sz="1100" b="1" dirty="0" smtClean="0"/>
              <a:t>ESTADO </a:t>
            </a:r>
            <a:r>
              <a:rPr lang="es-PE" sz="1100" b="1" dirty="0"/>
              <a:t>DE LA OPINIÓN </a:t>
            </a:r>
            <a:r>
              <a:rPr lang="es-PE" sz="1100" b="1" dirty="0" smtClean="0"/>
              <a:t>PÚBLICA  VALORES Y EXCLUSIÓN SOCIAL Año </a:t>
            </a:r>
            <a:r>
              <a:rPr lang="es-PE" sz="1100" b="1" dirty="0"/>
              <a:t>IV </a:t>
            </a:r>
            <a:r>
              <a:rPr lang="es-PE" sz="1100" dirty="0"/>
              <a:t>/ Diciembre de 2009</a:t>
            </a:r>
          </a:p>
          <a:p>
            <a:r>
              <a:rPr lang="es-PE" sz="1100" b="1" dirty="0" smtClean="0"/>
              <a:t> </a:t>
            </a:r>
            <a:r>
              <a:rPr lang="es-PE" sz="1100" dirty="0" smtClean="0"/>
              <a:t>http</a:t>
            </a:r>
            <a:r>
              <a:rPr lang="es-PE" sz="1100" dirty="0"/>
              <a:t>://www.pucp.edu.pe/iop</a:t>
            </a:r>
          </a:p>
          <a:p>
            <a:endParaRPr lang="es-PE" sz="1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605" y="2778132"/>
            <a:ext cx="7692835" cy="32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2000" dirty="0"/>
              <a:t>ACTITUDES: </a:t>
            </a:r>
            <a:r>
              <a:rPr lang="es-PE" sz="2000" b="1" dirty="0" smtClean="0"/>
              <a:t>Razones </a:t>
            </a:r>
            <a:r>
              <a:rPr lang="es-PE" sz="2000" b="1" dirty="0"/>
              <a:t>por las cuales la población no acude a realizar consultas a un establecimiento de </a:t>
            </a:r>
            <a:r>
              <a:rPr lang="es-PE" sz="2000" b="1" dirty="0" smtClean="0"/>
              <a:t>salud Año</a:t>
            </a:r>
            <a:r>
              <a:rPr lang="es-PE" sz="2000" b="1" dirty="0"/>
              <a:t>: 2004 - 2010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73" y="1628801"/>
            <a:ext cx="8779707" cy="32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5445224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Fuente: INEI - Encuesta Nacional de Hogares, 2004 - 2011.</a:t>
            </a:r>
          </a:p>
        </p:txBody>
      </p:sp>
    </p:spTree>
    <p:extLst>
      <p:ext uri="{BB962C8B-B14F-4D97-AF65-F5344CB8AC3E}">
        <p14:creationId xmlns:p14="http://schemas.microsoft.com/office/powerpoint/2010/main" val="20549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EXPECTATIVAS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6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16632"/>
            <a:ext cx="81369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1194</TotalTime>
  <Words>790</Words>
  <Application>Microsoft Office PowerPoint</Application>
  <PresentationFormat>Presentación en pantalla (4:3)</PresentationFormat>
  <Paragraphs>77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Austin</vt:lpstr>
      <vt:lpstr>VARIABLES  SOCIO-DEMOGRÁFICAS</vt:lpstr>
      <vt:lpstr>FUERZAS SOCIALES PREDOMINANTES</vt:lpstr>
      <vt:lpstr>NECESIDADES SOCIALES: VIVIENDA</vt:lpstr>
      <vt:lpstr>NECESIDADES: ABASTECIMIENTO DE AGUA</vt:lpstr>
      <vt:lpstr>NECESIDADES: DISPONIBILIDAD DE SERVICIO HIGIÉNICO, 1993 Y 2007 (Distribución porcentual)</vt:lpstr>
      <vt:lpstr>NECESIDADES: DISPONIBILIDAD DE ALUMBRADO ELÉCTRICO POR RED PÚBLICA, PROVINCIA DE LIMA 1993 Y 2007 (Distribución porcentual)</vt:lpstr>
      <vt:lpstr>VALORES SOCIALES</vt:lpstr>
      <vt:lpstr>ACTITUDES: Razones por las cuales la población no acude a realizar consultas a un establecimiento de salud Año: 2004 - 2010</vt:lpstr>
      <vt:lpstr>EXPECTATIVAS</vt:lpstr>
      <vt:lpstr>PERSPECTIVAS DE CONFLICTO SOCIAL</vt:lpstr>
      <vt:lpstr>Presentación de PowerPoint</vt:lpstr>
      <vt:lpstr>  PROVINCIA DE LIMA: PIRÁMIDE DE POBLACIÓN CENSADA, 1993 Y 2007 (Porcentaje) </vt:lpstr>
      <vt:lpstr>PROVINCIA DE LIMA: COMPOSICIÓN DE LA POBLACIÓN CENSADA, SEGÚN SEXO, 1993 Y 2007 (Miles)</vt:lpstr>
      <vt:lpstr>CRECIMIENTO DE LA POBLACIÓN</vt:lpstr>
      <vt:lpstr>PROVINCIA DE LIMA: POBLACIÓN CENSADA, POR ÁREA DE RESIDENCIA, 1940 - 2007 (Distribución porcentual)</vt:lpstr>
      <vt:lpstr>DISTRIBUCIÓN GEOGRÁFICA</vt:lpstr>
      <vt:lpstr>PERÚ: TASA GLOBAL DE FECUNDIDAD</vt:lpstr>
      <vt:lpstr>Presentación de PowerPoint</vt:lpstr>
      <vt:lpstr>Presentación de PowerPoint</vt:lpstr>
      <vt:lpstr>PROVINCIA DE LIMA: MIGRACIÓN DE TODA LA VIDA, 1993 Y 2007  "Nacidos en un lugar diferente a su empadronamiento" (Distribución porcentual) </vt:lpstr>
      <vt:lpstr>MIGRACIÓN: Estimaciones de Saldo Migratorio Internacional en el Perú 1975-2010</vt:lpstr>
      <vt:lpstr>PROVINCIA DE LIMA: RAZÓN DE DEPENDENCIA DE LA POBLACIÓN Y SUS COMPONENTES, 1981, 1993 Y 2007</vt:lpstr>
      <vt:lpstr>Perú Urbano: Ingreso promedio mensual por trabajo, según grupos de edad y nivel de educación alcanzado, 2007 - 2011 (Nuevos soles corrientes)</vt:lpstr>
      <vt:lpstr>OCUPACIÓN</vt:lpstr>
      <vt:lpstr>Perú Urbano: Población Económicamente Activa de 14 y más años de edad por condición de ocupación, 2004 – 2011 (Porcentaje)</vt:lpstr>
      <vt:lpstr>EDUCACIÓN</vt:lpstr>
      <vt:lpstr>EDUCACIÓN</vt:lpstr>
      <vt:lpstr>EDUCACIÓN</vt:lpstr>
      <vt:lpstr>EDUCACIÓN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Jardy Luis Espilco Leon</cp:lastModifiedBy>
  <cp:revision>93</cp:revision>
  <dcterms:created xsi:type="dcterms:W3CDTF">2012-03-28T05:04:11Z</dcterms:created>
  <dcterms:modified xsi:type="dcterms:W3CDTF">2012-04-16T18:53:33Z</dcterms:modified>
</cp:coreProperties>
</file>