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67" r:id="rId3"/>
    <p:sldId id="257" r:id="rId4"/>
    <p:sldId id="258" r:id="rId5"/>
    <p:sldId id="259" r:id="rId6"/>
    <p:sldId id="260" r:id="rId7"/>
    <p:sldId id="264" r:id="rId8"/>
    <p:sldId id="266" r:id="rId9"/>
    <p:sldId id="262" r:id="rId10"/>
    <p:sldId id="265" r:id="rId11"/>
    <p:sldId id="281" r:id="rId12"/>
    <p:sldId id="282" r:id="rId13"/>
    <p:sldId id="283" r:id="rId14"/>
    <p:sldId id="273" r:id="rId15"/>
    <p:sldId id="274" r:id="rId16"/>
    <p:sldId id="275" r:id="rId17"/>
    <p:sldId id="277" r:id="rId18"/>
    <p:sldId id="276" r:id="rId19"/>
    <p:sldId id="278" r:id="rId20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59" autoAdjust="0"/>
    <p:restoredTop sz="94660"/>
  </p:normalViewPr>
  <p:slideViewPr>
    <p:cSldViewPr>
      <p:cViewPr>
        <p:scale>
          <a:sx n="70" d="100"/>
          <a:sy n="70" d="100"/>
        </p:scale>
        <p:origin x="-1908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elfer\Desktop\RESIDENTES%20GESTION%20EN%20SALUD\2011\04%20ABRIL%20Ericson\ANALISIS%20DE%20MORTALIDAD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http://www.inei.gob.pe/biblioineipub/bancopub/Est/Lib1009/endes00/graficos/g07001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http://www.inei.gob.pe/biblioineipub/bancopub/Est/Lib1009/endes00/graficos/g13003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http://www.inei.gob.pe/biblioineipub/bancopub/Est/Lib1009/endes00/graficos/g13001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http://www.inei.gob.pe/biblioineipub/bancopub/Est/Lib1009/endes00/graficos/g13004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P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graficos!$B$18</c:f>
              <c:strCache>
                <c:ptCount val="1"/>
                <c:pt idx="0">
                  <c:v>DISA V LC</c:v>
                </c:pt>
              </c:strCache>
            </c:strRef>
          </c:tx>
          <c:cat>
            <c:strRef>
              <c:f>graficos!$C$16:$G$17</c:f>
              <c:strCache>
                <c:ptCount val="5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2009*</c:v>
                </c:pt>
              </c:strCache>
            </c:strRef>
          </c:cat>
          <c:val>
            <c:numRef>
              <c:f>graficos!$C$18:$G$18</c:f>
              <c:numCache>
                <c:formatCode>General</c:formatCode>
                <c:ptCount val="5"/>
                <c:pt idx="0">
                  <c:v>9.3000000000000007</c:v>
                </c:pt>
                <c:pt idx="1">
                  <c:v>10.200000000000001</c:v>
                </c:pt>
                <c:pt idx="2">
                  <c:v>10.3</c:v>
                </c:pt>
                <c:pt idx="3">
                  <c:v>12.61</c:v>
                </c:pt>
                <c:pt idx="4">
                  <c:v>14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graficos!$B$19</c:f>
              <c:strCache>
                <c:ptCount val="1"/>
                <c:pt idx="0">
                  <c:v>PERÚ</c:v>
                </c:pt>
              </c:strCache>
            </c:strRef>
          </c:tx>
          <c:cat>
            <c:strRef>
              <c:f>graficos!$C$16:$G$17</c:f>
              <c:strCache>
                <c:ptCount val="5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2009*</c:v>
                </c:pt>
              </c:strCache>
            </c:strRef>
          </c:cat>
          <c:val>
            <c:numRef>
              <c:f>graficos!$C$19:$G$19</c:f>
              <c:numCache>
                <c:formatCode>General</c:formatCode>
                <c:ptCount val="5"/>
                <c:pt idx="0">
                  <c:v>28.7</c:v>
                </c:pt>
                <c:pt idx="1">
                  <c:v>24</c:v>
                </c:pt>
                <c:pt idx="2">
                  <c:v>21</c:v>
                </c:pt>
                <c:pt idx="3">
                  <c:v>20</c:v>
                </c:pt>
                <c:pt idx="4">
                  <c:v>19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682496"/>
        <c:axId val="88684032"/>
      </c:lineChart>
      <c:catAx>
        <c:axId val="8868249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lang="es-ES"/>
            </a:pPr>
            <a:endParaRPr lang="es-PE"/>
          </a:p>
        </c:txPr>
        <c:crossAx val="88684032"/>
        <c:crosses val="autoZero"/>
        <c:auto val="1"/>
        <c:lblAlgn val="ctr"/>
        <c:lblOffset val="100"/>
        <c:noMultiLvlLbl val="0"/>
      </c:catAx>
      <c:valAx>
        <c:axId val="8868403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lang="es-ES" sz="1400"/>
                </a:pPr>
                <a:r>
                  <a:rPr lang="es-ES" sz="1400"/>
                  <a:t>Tasa</a:t>
                </a:r>
                <a:r>
                  <a:rPr lang="es-ES" sz="1400" baseline="0"/>
                  <a:t> x 1000 NV</a:t>
                </a:r>
                <a:endParaRPr lang="es-ES" sz="140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s-ES" sz="1200"/>
            </a:pPr>
            <a:endParaRPr lang="es-PE"/>
          </a:p>
        </c:txPr>
        <c:crossAx val="8868249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s-ES" sz="1400"/>
            </a:pPr>
            <a:endParaRPr lang="es-PE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P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s-PE" sz="1400"/>
              <a:t>Gráfico 7.1
Evolución de la mortalidad Infantil, según encuestas 1996, 2000 y 2010</a:t>
            </a:r>
          </a:p>
        </c:rich>
      </c:tx>
      <c:layout>
        <c:manualLayout>
          <c:xMode val="edge"/>
          <c:yMode val="edge"/>
          <c:x val="0.14101125642570289"/>
          <c:y val="3.165033911077623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5.8148971721939294E-2"/>
          <c:y val="0.14468726450640562"/>
          <c:w val="0.86351223007079803"/>
          <c:h val="0.75960813865862975"/>
        </c:manualLayout>
      </c:layout>
      <c:lineChart>
        <c:grouping val="standard"/>
        <c:varyColors val="0"/>
        <c:ser>
          <c:idx val="0"/>
          <c:order val="0"/>
          <c:tx>
            <c:strRef>
              <c:f>'graf 7.1 (2010)'!$B$45</c:f>
              <c:strCache>
                <c:ptCount val="1"/>
                <c:pt idx="0">
                  <c:v>ENDES 1996</c:v>
                </c:pt>
              </c:strCache>
            </c:strRef>
          </c:tx>
          <c:spPr>
            <a:ln w="381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'graf 7.1 (2010)'!$A$46:$A$54</c:f>
              <c:numCache>
                <c:formatCode>mmmm/yy</c:formatCode>
                <c:ptCount val="9"/>
                <c:pt idx="0">
                  <c:v>30742</c:v>
                </c:pt>
                <c:pt idx="1">
                  <c:v>32568</c:v>
                </c:pt>
                <c:pt idx="2">
                  <c:v>34394</c:v>
                </c:pt>
                <c:pt idx="3">
                  <c:v>32203</c:v>
                </c:pt>
                <c:pt idx="4">
                  <c:v>34029</c:v>
                </c:pt>
                <c:pt idx="5">
                  <c:v>35855</c:v>
                </c:pt>
                <c:pt idx="6">
                  <c:v>35827</c:v>
                </c:pt>
                <c:pt idx="7">
                  <c:v>37653</c:v>
                </c:pt>
                <c:pt idx="8">
                  <c:v>39479</c:v>
                </c:pt>
              </c:numCache>
            </c:numRef>
          </c:cat>
          <c:val>
            <c:numRef>
              <c:f>'graf 7.1 (2010)'!$B$46:$B$54</c:f>
              <c:numCache>
                <c:formatCode>General</c:formatCode>
                <c:ptCount val="9"/>
                <c:pt idx="0">
                  <c:v>66</c:v>
                </c:pt>
                <c:pt idx="1">
                  <c:v>57</c:v>
                </c:pt>
                <c:pt idx="2">
                  <c:v>43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'graf 7.1 (2010)'!$C$45</c:f>
              <c:strCache>
                <c:ptCount val="1"/>
                <c:pt idx="0">
                  <c:v>ENDES 2000</c:v>
                </c:pt>
              </c:strCache>
            </c:strRef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dLbls>
            <c:dLbl>
              <c:idx val="6"/>
              <c:layout>
                <c:manualLayout>
                  <c:x val="-4.3672117771049249E-2"/>
                  <c:y val="8.402869119910364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'graf 7.1 (2010)'!$A$46:$A$54</c:f>
              <c:numCache>
                <c:formatCode>mmmm/yy</c:formatCode>
                <c:ptCount val="9"/>
                <c:pt idx="0">
                  <c:v>30742</c:v>
                </c:pt>
                <c:pt idx="1">
                  <c:v>32568</c:v>
                </c:pt>
                <c:pt idx="2">
                  <c:v>34394</c:v>
                </c:pt>
                <c:pt idx="3">
                  <c:v>32203</c:v>
                </c:pt>
                <c:pt idx="4">
                  <c:v>34029</c:v>
                </c:pt>
                <c:pt idx="5">
                  <c:v>35855</c:v>
                </c:pt>
                <c:pt idx="6">
                  <c:v>35827</c:v>
                </c:pt>
                <c:pt idx="7">
                  <c:v>37653</c:v>
                </c:pt>
                <c:pt idx="8">
                  <c:v>39479</c:v>
                </c:pt>
              </c:numCache>
            </c:numRef>
          </c:cat>
          <c:val>
            <c:numRef>
              <c:f>'graf 7.1 (2010)'!$C$46:$C$54</c:f>
              <c:numCache>
                <c:formatCode>General</c:formatCode>
                <c:ptCount val="9"/>
                <c:pt idx="3">
                  <c:v>64</c:v>
                </c:pt>
                <c:pt idx="4">
                  <c:v>52</c:v>
                </c:pt>
                <c:pt idx="5">
                  <c:v>33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'graf 7.1 (2010)'!$D$45</c:f>
              <c:strCache>
                <c:ptCount val="1"/>
                <c:pt idx="0">
                  <c:v>ENDES Continua 2010</c:v>
                </c:pt>
              </c:strCache>
            </c:strRef>
          </c:tx>
          <c:spPr>
            <a:ln w="12700">
              <a:solidFill>
                <a:srgbClr val="0033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003300"/>
              </a:solidFill>
              <a:ln>
                <a:solidFill>
                  <a:srgbClr val="003300"/>
                </a:solidFill>
                <a:prstDash val="solid"/>
              </a:ln>
            </c:spPr>
          </c:marker>
          <c:dLbls>
            <c:dLbl>
              <c:idx val="5"/>
              <c:layout>
                <c:manualLayout>
                  <c:x val="-3.5122967656937669E-4"/>
                  <c:y val="-3.46152959339889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'graf 7.1 (2010)'!$A$46:$A$54</c:f>
              <c:numCache>
                <c:formatCode>mmmm/yy</c:formatCode>
                <c:ptCount val="9"/>
                <c:pt idx="0">
                  <c:v>30742</c:v>
                </c:pt>
                <c:pt idx="1">
                  <c:v>32568</c:v>
                </c:pt>
                <c:pt idx="2">
                  <c:v>34394</c:v>
                </c:pt>
                <c:pt idx="3">
                  <c:v>32203</c:v>
                </c:pt>
                <c:pt idx="4">
                  <c:v>34029</c:v>
                </c:pt>
                <c:pt idx="5">
                  <c:v>35855</c:v>
                </c:pt>
                <c:pt idx="6">
                  <c:v>35827</c:v>
                </c:pt>
                <c:pt idx="7">
                  <c:v>37653</c:v>
                </c:pt>
                <c:pt idx="8">
                  <c:v>39479</c:v>
                </c:pt>
              </c:numCache>
            </c:numRef>
          </c:cat>
          <c:val>
            <c:numRef>
              <c:f>'graf 7.1 (2010)'!$D$46:$D$54</c:f>
              <c:numCache>
                <c:formatCode>General</c:formatCode>
                <c:ptCount val="9"/>
                <c:pt idx="6">
                  <c:v>35</c:v>
                </c:pt>
                <c:pt idx="7">
                  <c:v>24</c:v>
                </c:pt>
                <c:pt idx="8">
                  <c:v>17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88766720"/>
        <c:axId val="88776704"/>
      </c:lineChart>
      <c:dateAx>
        <c:axId val="88766720"/>
        <c:scaling>
          <c:orientation val="minMax"/>
          <c:max val="40360"/>
          <c:min val="30348"/>
        </c:scaling>
        <c:delete val="0"/>
        <c:axPos val="b"/>
        <c:numFmt formatCode="mmm\-yy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PE"/>
          </a:p>
        </c:txPr>
        <c:crossAx val="88776704"/>
        <c:crosses val="autoZero"/>
        <c:auto val="1"/>
        <c:lblOffset val="100"/>
        <c:baseTimeUnit val="months"/>
        <c:majorUnit val="5"/>
        <c:majorTimeUnit val="years"/>
        <c:minorUnit val="1"/>
        <c:minorTimeUnit val="years"/>
      </c:dateAx>
      <c:valAx>
        <c:axId val="88776704"/>
        <c:scaling>
          <c:orientation val="minMax"/>
          <c:min val="15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PE"/>
          </a:p>
        </c:txPr>
        <c:crossAx val="88766720"/>
        <c:crosses val="autoZero"/>
        <c:crossBetween val="between"/>
        <c:majorUnit val="15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0651000642156203"/>
          <c:y val="0.203466465712133"/>
          <c:w val="0.20788257390593287"/>
          <c:h val="0.1311228334589299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s-PE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PE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P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363704158118231E-2"/>
          <c:y val="0.15691509739015963"/>
          <c:w val="0.89818261557405499"/>
          <c:h val="0.7180860389041188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C0C0C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C0C0C0"/>
              </a:solidFill>
              <a:ln w="3175">
                <a:solidFill>
                  <a:srgbClr val="000000"/>
                </a:solidFill>
                <a:prstDash val="solid"/>
              </a:ln>
            </c:spPr>
          </c:dPt>
          <c:dPt>
            <c:idx val="1"/>
            <c:invertIfNegative val="0"/>
            <c:bubble3D val="0"/>
            <c:spPr>
              <a:solidFill>
                <a:srgbClr val="C0C0C0"/>
              </a:solidFill>
              <a:ln w="3175">
                <a:solidFill>
                  <a:srgbClr val="000000"/>
                </a:solidFill>
                <a:prstDash val="solid"/>
              </a:ln>
            </c:spPr>
          </c:dPt>
          <c:dPt>
            <c:idx val="2"/>
            <c:invertIfNegative val="0"/>
            <c:bubble3D val="0"/>
            <c:spPr>
              <a:solidFill>
                <a:srgbClr val="C0C0C0"/>
              </a:solidFill>
              <a:ln w="3175">
                <a:solidFill>
                  <a:srgbClr val="000000"/>
                </a:solidFill>
                <a:prstDash val="solid"/>
              </a:ln>
            </c:spPr>
          </c:dPt>
          <c:dPt>
            <c:idx val="4"/>
            <c:invertIfNegative val="0"/>
            <c:bubble3D val="0"/>
            <c:spPr>
              <a:solidFill>
                <a:srgbClr val="808080"/>
              </a:solidFill>
              <a:ln w="3175">
                <a:solidFill>
                  <a:srgbClr val="000000"/>
                </a:solidFill>
                <a:prstDash val="solid"/>
              </a:ln>
            </c:spPr>
          </c:dPt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'graf 13,3-morta mater'!$D$5:$D$9</c:f>
              <c:strCache>
                <c:ptCount val="5"/>
                <c:pt idx="0">
                  <c:v>1990-1996</c:v>
                </c:pt>
                <c:pt idx="1">
                  <c:v>1994-2000</c:v>
                </c:pt>
                <c:pt idx="2">
                  <c:v>2004-2010</c:v>
                </c:pt>
                <c:pt idx="4">
                  <c:v>Meta al 2015</c:v>
                </c:pt>
              </c:strCache>
            </c:strRef>
          </c:cat>
          <c:val>
            <c:numRef>
              <c:f>'graf 13,3-morta mater'!$E$5:$E$9</c:f>
              <c:numCache>
                <c:formatCode>General</c:formatCode>
                <c:ptCount val="5"/>
                <c:pt idx="0">
                  <c:v>265</c:v>
                </c:pt>
                <c:pt idx="1">
                  <c:v>185</c:v>
                </c:pt>
                <c:pt idx="2">
                  <c:v>93</c:v>
                </c:pt>
                <c:pt idx="4">
                  <c:v>66.3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758848"/>
        <c:axId val="99760384"/>
      </c:barChart>
      <c:catAx>
        <c:axId val="99758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s-PE"/>
          </a:p>
        </c:txPr>
        <c:crossAx val="99760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760384"/>
        <c:scaling>
          <c:orientation val="minMax"/>
          <c:max val="35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s-PE"/>
          </a:p>
        </c:txPr>
        <c:crossAx val="99758848"/>
        <c:crosses val="autoZero"/>
        <c:crossBetween val="between"/>
      </c:valAx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PE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P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lang="es-PE" sz="1600"/>
              <a:t>Gráfico 13.1
Desnutrición global, según característica seleccionada 2010 y 2015</a:t>
            </a:r>
          </a:p>
        </c:rich>
      </c:tx>
      <c:layout>
        <c:manualLayout>
          <c:xMode val="edge"/>
          <c:yMode val="edge"/>
          <c:x val="0.2234640781634139"/>
          <c:y val="9.7465886939571145E-3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1973969197307824"/>
          <c:y val="0.1228072513235017"/>
          <c:w val="0.74674251255258117"/>
          <c:h val="0.76998197258386181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graf13.1!$C$18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C0C0C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graf13.1!$B$20:$B$33</c:f>
              <c:strCache>
                <c:ptCount val="14"/>
                <c:pt idx="0">
                  <c:v>TOTAL</c:v>
                </c:pt>
                <c:pt idx="1">
                  <c:v>ÁREA DE RESIDENCIA</c:v>
                </c:pt>
                <c:pt idx="2">
                  <c:v>Urbana </c:v>
                </c:pt>
                <c:pt idx="3">
                  <c:v>Rural </c:v>
                </c:pt>
                <c:pt idx="4">
                  <c:v>REGIÓN NATURAL</c:v>
                </c:pt>
                <c:pt idx="5">
                  <c:v>Lima Metropolitana </c:v>
                </c:pt>
                <c:pt idx="6">
                  <c:v>Resto Costa </c:v>
                </c:pt>
                <c:pt idx="7">
                  <c:v>Sierra </c:v>
                </c:pt>
                <c:pt idx="8">
                  <c:v>Selva </c:v>
                </c:pt>
                <c:pt idx="9">
                  <c:v>NIVEL DE EDUCACIÓN</c:v>
                </c:pt>
                <c:pt idx="10">
                  <c:v>Sin educación </c:v>
                </c:pt>
                <c:pt idx="11">
                  <c:v>Primaria </c:v>
                </c:pt>
                <c:pt idx="12">
                  <c:v>Secundaria </c:v>
                </c:pt>
                <c:pt idx="13">
                  <c:v>Superior </c:v>
                </c:pt>
              </c:strCache>
            </c:strRef>
          </c:cat>
          <c:val>
            <c:numRef>
              <c:f>graf13.1!$C$20:$C$33</c:f>
              <c:numCache>
                <c:formatCode>General</c:formatCode>
                <c:ptCount val="14"/>
                <c:pt idx="0" formatCode="0.0">
                  <c:v>6.5593156544316917</c:v>
                </c:pt>
                <c:pt idx="2" formatCode="0.0">
                  <c:v>3.7928094171884803</c:v>
                </c:pt>
                <c:pt idx="3" formatCode="0.0">
                  <c:v>11.296140195947412</c:v>
                </c:pt>
                <c:pt idx="5" formatCode="0.0">
                  <c:v>1.777663098403746</c:v>
                </c:pt>
                <c:pt idx="6" formatCode="0.0">
                  <c:v>3.3599324148877461</c:v>
                </c:pt>
                <c:pt idx="7" formatCode="0.0">
                  <c:v>9.2193772443766999</c:v>
                </c:pt>
                <c:pt idx="8" formatCode="0.0">
                  <c:v>11.374357475639508</c:v>
                </c:pt>
                <c:pt idx="10" formatCode="0.0">
                  <c:v>12.257321014188401</c:v>
                </c:pt>
                <c:pt idx="11" formatCode="0.0">
                  <c:v>11.458134194779626</c:v>
                </c:pt>
                <c:pt idx="12" formatCode="0.0">
                  <c:v>4.730763494493317</c:v>
                </c:pt>
                <c:pt idx="13" formatCode="0.0">
                  <c:v>2.1288254281206598</c:v>
                </c:pt>
              </c:numCache>
            </c:numRef>
          </c:val>
        </c:ser>
        <c:ser>
          <c:idx val="2"/>
          <c:order val="1"/>
          <c:tx>
            <c:strRef>
              <c:f>graf13.1!$D$18</c:f>
              <c:strCache>
                <c:ptCount val="1"/>
                <c:pt idx="0">
                  <c:v>2015 a/</c:v>
                </c:pt>
              </c:strCache>
            </c:strRef>
          </c:tx>
          <c:spPr>
            <a:solidFill>
              <a:srgbClr val="80808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graf13.1!$D$20:$D$33</c:f>
              <c:numCache>
                <c:formatCode>General</c:formatCode>
                <c:ptCount val="14"/>
                <c:pt idx="0" formatCode="0.0">
                  <c:v>5.4</c:v>
                </c:pt>
                <c:pt idx="2" formatCode="0.0">
                  <c:v>3.2</c:v>
                </c:pt>
                <c:pt idx="3" formatCode="0.0">
                  <c:v>8.8500000000000068</c:v>
                </c:pt>
                <c:pt idx="5" formatCode="0.0">
                  <c:v>1.35</c:v>
                </c:pt>
                <c:pt idx="6" formatCode="0.0">
                  <c:v>3.6</c:v>
                </c:pt>
                <c:pt idx="7" formatCode="0.0">
                  <c:v>7.3</c:v>
                </c:pt>
                <c:pt idx="8" formatCode="0.0">
                  <c:v>8.2000000000000011</c:v>
                </c:pt>
                <c:pt idx="10" formatCode="0.0">
                  <c:v>11.8</c:v>
                </c:pt>
                <c:pt idx="11" formatCode="0.0">
                  <c:v>7.25</c:v>
                </c:pt>
                <c:pt idx="12" formatCode="0.0">
                  <c:v>3.1</c:v>
                </c:pt>
                <c:pt idx="13" formatCode="0.0">
                  <c:v>1.25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102369152"/>
        <c:axId val="102370688"/>
      </c:barChart>
      <c:catAx>
        <c:axId val="10236915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s-PE"/>
          </a:p>
        </c:txPr>
        <c:crossAx val="102370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370688"/>
        <c:scaling>
          <c:orientation val="minMax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s-PE"/>
          </a:p>
        </c:txPr>
        <c:crossAx val="102369152"/>
        <c:crosses val="max"/>
        <c:crossBetween val="between"/>
        <c:majorUnit val="5"/>
      </c:valAx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35009374653337827"/>
          <c:y val="0.95906615319306088"/>
          <c:w val="0.36685355354827448"/>
          <c:h val="3.5087786092429095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0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s-PE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 Narrow"/>
          <a:ea typeface="Arial Narrow"/>
          <a:cs typeface="Arial Narrow"/>
        </a:defRPr>
      </a:pPr>
      <a:endParaRPr lang="es-P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P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lang="es-PE" sz="1100"/>
              <a:t>Gráfico Nº 13.4
Mujeres en edad fértil que saben como evitar la transmisión de VIH, según característica seleccionada, 2000 y 2010</a:t>
            </a:r>
          </a:p>
        </c:rich>
      </c:tx>
      <c:layout>
        <c:manualLayout>
          <c:xMode val="edge"/>
          <c:yMode val="edge"/>
          <c:x val="0.17162890540608869"/>
          <c:y val="8.6655112651646653E-3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1541174287480777"/>
          <c:y val="0.15213700610477784"/>
          <c:w val="0.74781149762230004"/>
          <c:h val="0.65983016130836225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'gráf. 13,4 evitar VIH '!$D$3</c:f>
              <c:strCache>
                <c:ptCount val="1"/>
                <c:pt idx="0">
                  <c:v>2000</c:v>
                </c:pt>
              </c:strCache>
            </c:strRef>
          </c:tx>
          <c:spPr>
            <a:solidFill>
              <a:srgbClr val="C0C0C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'gráf. 13,4 evitar VIH '!$B$4:$B$16</c:f>
              <c:strCache>
                <c:ptCount val="13"/>
                <c:pt idx="0">
                  <c:v>TOTAL</c:v>
                </c:pt>
                <c:pt idx="2">
                  <c:v>REGIÓN NATURAL</c:v>
                </c:pt>
                <c:pt idx="3">
                  <c:v>Lima Metropolitana </c:v>
                </c:pt>
                <c:pt idx="4">
                  <c:v>Resto Costa </c:v>
                </c:pt>
                <c:pt idx="5">
                  <c:v>Sierra </c:v>
                </c:pt>
                <c:pt idx="6">
                  <c:v>Selva </c:v>
                </c:pt>
                <c:pt idx="8">
                  <c:v>NIVEL DE EDUCACIÓN</c:v>
                </c:pt>
                <c:pt idx="9">
                  <c:v>Sin educación </c:v>
                </c:pt>
                <c:pt idx="10">
                  <c:v>Primaria </c:v>
                </c:pt>
                <c:pt idx="11">
                  <c:v>Secundaria </c:v>
                </c:pt>
                <c:pt idx="12">
                  <c:v>Superior </c:v>
                </c:pt>
              </c:strCache>
            </c:strRef>
          </c:cat>
          <c:val>
            <c:numRef>
              <c:f>'gráf. 13,4 evitar VIH '!$D$4:$D$16</c:f>
              <c:numCache>
                <c:formatCode>General</c:formatCode>
                <c:ptCount val="13"/>
                <c:pt idx="0" formatCode="#,##0.0">
                  <c:v>62.6</c:v>
                </c:pt>
                <c:pt idx="3" formatCode="#,##0.0">
                  <c:v>79.599999999999994</c:v>
                </c:pt>
                <c:pt idx="4" formatCode="#,##0.0">
                  <c:v>65.400000000000006</c:v>
                </c:pt>
                <c:pt idx="5" formatCode="#,##0.0">
                  <c:v>44.3</c:v>
                </c:pt>
                <c:pt idx="6" formatCode="#,##0.0">
                  <c:v>61.8</c:v>
                </c:pt>
                <c:pt idx="9" formatCode="#,##0.0">
                  <c:v>12.9</c:v>
                </c:pt>
                <c:pt idx="10" formatCode="#,##0.0">
                  <c:v>36.6</c:v>
                </c:pt>
                <c:pt idx="11" formatCode="#,##0.0">
                  <c:v>72.8</c:v>
                </c:pt>
                <c:pt idx="12" formatCode="#,##0.0">
                  <c:v>87.7</c:v>
                </c:pt>
              </c:numCache>
            </c:numRef>
          </c:val>
        </c:ser>
        <c:ser>
          <c:idx val="0"/>
          <c:order val="1"/>
          <c:tx>
            <c:strRef>
              <c:f>'gráf. 13,4 evitar VIH '!$C$3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80808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'gráf. 13,4 evitar VIH '!$B$4:$B$16</c:f>
              <c:strCache>
                <c:ptCount val="13"/>
                <c:pt idx="0">
                  <c:v>TOTAL</c:v>
                </c:pt>
                <c:pt idx="2">
                  <c:v>REGIÓN NATURAL</c:v>
                </c:pt>
                <c:pt idx="3">
                  <c:v>Lima Metropolitana </c:v>
                </c:pt>
                <c:pt idx="4">
                  <c:v>Resto Costa </c:v>
                </c:pt>
                <c:pt idx="5">
                  <c:v>Sierra </c:v>
                </c:pt>
                <c:pt idx="6">
                  <c:v>Selva </c:v>
                </c:pt>
                <c:pt idx="8">
                  <c:v>NIVEL DE EDUCACIÓN</c:v>
                </c:pt>
                <c:pt idx="9">
                  <c:v>Sin educación </c:v>
                </c:pt>
                <c:pt idx="10">
                  <c:v>Primaria </c:v>
                </c:pt>
                <c:pt idx="11">
                  <c:v>Secundaria </c:v>
                </c:pt>
                <c:pt idx="12">
                  <c:v>Superior </c:v>
                </c:pt>
              </c:strCache>
            </c:strRef>
          </c:cat>
          <c:val>
            <c:numRef>
              <c:f>'gráf. 13,4 evitar VIH '!$C$4:$C$16</c:f>
              <c:numCache>
                <c:formatCode>General</c:formatCode>
                <c:ptCount val="13"/>
                <c:pt idx="0" formatCode="#,##0.0">
                  <c:v>88.3</c:v>
                </c:pt>
                <c:pt idx="3" formatCode="0.0">
                  <c:v>95.082281981207728</c:v>
                </c:pt>
                <c:pt idx="4" formatCode="#,##0.0">
                  <c:v>92.662116788728241</c:v>
                </c:pt>
                <c:pt idx="5" formatCode="#,##0.0">
                  <c:v>79.663397146415548</c:v>
                </c:pt>
                <c:pt idx="6" formatCode="#,##0.0">
                  <c:v>87.91891014124829</c:v>
                </c:pt>
                <c:pt idx="9" formatCode="0.0">
                  <c:v>50.721068178768505</c:v>
                </c:pt>
                <c:pt idx="10" formatCode="#,##0.0">
                  <c:v>73.681010690655455</c:v>
                </c:pt>
                <c:pt idx="11" formatCode="#,##0.0">
                  <c:v>92.725720962874249</c:v>
                </c:pt>
                <c:pt idx="12" formatCode="#,##0.0">
                  <c:v>96.959627719004772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102426496"/>
        <c:axId val="102428032"/>
      </c:barChart>
      <c:catAx>
        <c:axId val="10242649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s-PE"/>
          </a:p>
        </c:txPr>
        <c:crossAx val="1024280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428032"/>
        <c:scaling>
          <c:orientation val="minMax"/>
          <c:max val="110"/>
          <c:min val="0"/>
        </c:scaling>
        <c:delete val="0"/>
        <c:axPos val="b"/>
        <c:numFmt formatCode="#,##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s-PE"/>
          </a:p>
        </c:txPr>
        <c:crossAx val="102426496"/>
        <c:crosses val="max"/>
        <c:crossBetween val="between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44483400561139103"/>
          <c:y val="0.90085620468784167"/>
          <c:w val="0.28546434218368832"/>
          <c:h val="3.7606900385450746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s-PE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9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PE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0.09497</cdr:x>
      <cdr:y>0.2596</cdr:y>
    </cdr:from>
    <cdr:to>
      <cdr:x>0.25116</cdr:x>
      <cdr:y>0.37314</cdr:y>
    </cdr:to>
    <cdr:sp macro="" textlink="">
      <cdr:nvSpPr>
        <cdr:cNvPr id="3073" name="Line 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626405" y="1099410"/>
          <a:ext cx="1025095" cy="47945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FF"/>
          </a:solidFill>
          <a:round/>
          <a:headEnd/>
          <a:tailEnd/>
        </a:ln>
      </cdr:spPr>
    </cdr:sp>
  </cdr:relSizeAnchor>
  <cdr:relSizeAnchor xmlns:cdr="http://schemas.openxmlformats.org/drawingml/2006/chartDrawing">
    <cdr:from>
      <cdr:x>0.25116</cdr:x>
      <cdr:y>0.37314</cdr:y>
    </cdr:from>
    <cdr:to>
      <cdr:x>0.4081</cdr:x>
      <cdr:y>0.54919</cdr:y>
    </cdr:to>
    <cdr:sp macro="" textlink="">
      <cdr:nvSpPr>
        <cdr:cNvPr id="3074" name="Line 2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1651500" y="1578862"/>
          <a:ext cx="1029945" cy="74341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FF"/>
          </a:solidFill>
          <a:round/>
          <a:headEnd/>
          <a:tailEnd/>
        </a:ln>
      </cdr:spPr>
    </cdr:sp>
  </cdr:relSizeAnchor>
  <cdr:relSizeAnchor xmlns:cdr="http://schemas.openxmlformats.org/drawingml/2006/chartDrawing">
    <cdr:from>
      <cdr:x>0.22086</cdr:x>
      <cdr:y>0.28524</cdr:y>
    </cdr:from>
    <cdr:to>
      <cdr:x>0.37706</cdr:x>
      <cdr:y>0.43467</cdr:y>
    </cdr:to>
    <cdr:sp macro="" textlink="">
      <cdr:nvSpPr>
        <cdr:cNvPr id="3075" name="Line 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1452625" y="1207673"/>
          <a:ext cx="1025095" cy="63102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FF00FF"/>
          </a:solidFill>
          <a:round/>
          <a:headEnd/>
          <a:tailEnd/>
        </a:ln>
      </cdr:spPr>
    </cdr:sp>
  </cdr:relSizeAnchor>
  <cdr:relSizeAnchor xmlns:cdr="http://schemas.openxmlformats.org/drawingml/2006/chartDrawing">
    <cdr:from>
      <cdr:x>0.37706</cdr:x>
      <cdr:y>0.43467</cdr:y>
    </cdr:from>
    <cdr:to>
      <cdr:x>0.53301</cdr:x>
      <cdr:y>0.6786</cdr:y>
    </cdr:to>
    <cdr:sp macro="" textlink="">
      <cdr:nvSpPr>
        <cdr:cNvPr id="3076" name="Line 4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2477720" y="1838695"/>
          <a:ext cx="1023478" cy="103005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FF00FF"/>
          </a:solidFill>
          <a:round/>
          <a:headEnd/>
          <a:tailEnd/>
        </a:ln>
      </cdr:spPr>
    </cdr:sp>
  </cdr:relSizeAnchor>
  <cdr:relSizeAnchor xmlns:cdr="http://schemas.openxmlformats.org/drawingml/2006/chartDrawing">
    <cdr:from>
      <cdr:x>0.53301</cdr:x>
      <cdr:y>0.65516</cdr:y>
    </cdr:from>
    <cdr:to>
      <cdr:x>0.69242</cdr:x>
      <cdr:y>0.79776</cdr:y>
    </cdr:to>
    <cdr:sp macro="" textlink="">
      <cdr:nvSpPr>
        <cdr:cNvPr id="3077" name="Line 5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3501198" y="2769761"/>
          <a:ext cx="1046114" cy="60215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3300"/>
          </a:solidFill>
          <a:round/>
          <a:headEnd/>
          <a:tailEnd/>
        </a:ln>
      </cdr:spPr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0.18006</cdr:x>
      <cdr:y>0.37021</cdr:y>
    </cdr:from>
    <cdr:to>
      <cdr:x>0.61082</cdr:x>
      <cdr:y>0.4329</cdr:y>
    </cdr:to>
    <cdr:sp macro="" textlink="">
      <cdr:nvSpPr>
        <cdr:cNvPr id="2" name="AutoShape 2"/>
        <cdr:cNvSpPr>
          <a:spLocks xmlns:a="http://schemas.openxmlformats.org/drawingml/2006/main"/>
        </cdr:cNvSpPr>
      </cdr:nvSpPr>
      <cdr:spPr bwMode="auto">
        <a:xfrm xmlns:a="http://schemas.openxmlformats.org/drawingml/2006/main" rot="-25084250">
          <a:off x="2541978" y="267339"/>
          <a:ext cx="269338" cy="2915679"/>
        </a:xfrm>
        <a:prstGeom xmlns:a="http://schemas.openxmlformats.org/drawingml/2006/main" prst="rightBrace">
          <a:avLst>
            <a:gd name="adj1" fmla="val 75321"/>
            <a:gd name="adj2" fmla="val 49370"/>
          </a:avLst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</cdr:sp>
  </cdr:relSizeAnchor>
  <cdr:relSizeAnchor xmlns:cdr="http://schemas.openxmlformats.org/drawingml/2006/chartDrawing">
    <cdr:from>
      <cdr:x>0.37234</cdr:x>
      <cdr:y>0.21789</cdr:y>
    </cdr:from>
    <cdr:to>
      <cdr:x>0.48936</cdr:x>
      <cdr:y>0.34692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2520280" y="936104"/>
          <a:ext cx="792088" cy="5543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s-PE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4488F-52C7-4120-9590-A02CDC68C1D9}" type="datetimeFigureOut">
              <a:rPr lang="es-PE" smtClean="0"/>
              <a:pPr/>
              <a:t>16/04/2012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1F5EF2-8D87-4E44-B079-3E987A8A28AE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84263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F5EF2-8D87-4E44-B079-3E987A8A28AE}" type="slidenum">
              <a:rPr lang="es-PE" smtClean="0"/>
              <a:pPr/>
              <a:t>18</a:t>
            </a:fld>
            <a:endParaRPr lang="es-P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0BD4485-99D9-4D81-A256-0FB0FAADBF06}" type="datetimeFigureOut">
              <a:rPr lang="es-PE" smtClean="0"/>
              <a:pPr/>
              <a:t>16/04/2012</a:t>
            </a:fld>
            <a:endParaRPr lang="es-PE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PE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BA5892-1400-4033-9520-92C9FD3A979D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D4485-99D9-4D81-A256-0FB0FAADBF06}" type="datetimeFigureOut">
              <a:rPr lang="es-PE" smtClean="0"/>
              <a:pPr/>
              <a:t>16/04/2012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BA5892-1400-4033-9520-92C9FD3A979D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D4485-99D9-4D81-A256-0FB0FAADBF06}" type="datetimeFigureOut">
              <a:rPr lang="es-PE" smtClean="0"/>
              <a:pPr/>
              <a:t>16/04/2012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BA5892-1400-4033-9520-92C9FD3A979D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D4485-99D9-4D81-A256-0FB0FAADBF06}" type="datetimeFigureOut">
              <a:rPr lang="es-PE" smtClean="0"/>
              <a:pPr/>
              <a:t>16/04/2012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BA5892-1400-4033-9520-92C9FD3A979D}" type="slidenum">
              <a:rPr lang="es-PE" smtClean="0"/>
              <a:pPr/>
              <a:t>‹Nº›</a:t>
            </a:fld>
            <a:endParaRPr lang="es-PE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D4485-99D9-4D81-A256-0FB0FAADBF06}" type="datetimeFigureOut">
              <a:rPr lang="es-PE" smtClean="0"/>
              <a:pPr/>
              <a:t>16/04/2012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BA5892-1400-4033-9520-92C9FD3A979D}" type="slidenum">
              <a:rPr lang="es-PE" smtClean="0"/>
              <a:pPr/>
              <a:t>‹Nº›</a:t>
            </a:fld>
            <a:endParaRPr lang="es-PE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D4485-99D9-4D81-A256-0FB0FAADBF06}" type="datetimeFigureOut">
              <a:rPr lang="es-PE" smtClean="0"/>
              <a:pPr/>
              <a:t>16/04/2012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BA5892-1400-4033-9520-92C9FD3A979D}" type="slidenum">
              <a:rPr lang="es-PE" smtClean="0"/>
              <a:pPr/>
              <a:t>‹Nº›</a:t>
            </a:fld>
            <a:endParaRPr lang="es-PE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D4485-99D9-4D81-A256-0FB0FAADBF06}" type="datetimeFigureOut">
              <a:rPr lang="es-PE" smtClean="0"/>
              <a:pPr/>
              <a:t>16/04/2012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BA5892-1400-4033-9520-92C9FD3A979D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D4485-99D9-4D81-A256-0FB0FAADBF06}" type="datetimeFigureOut">
              <a:rPr lang="es-PE" smtClean="0"/>
              <a:pPr/>
              <a:t>16/04/2012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BA5892-1400-4033-9520-92C9FD3A979D}" type="slidenum">
              <a:rPr lang="es-PE" smtClean="0"/>
              <a:pPr/>
              <a:t>‹Nº›</a:t>
            </a:fld>
            <a:endParaRPr lang="es-PE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D4485-99D9-4D81-A256-0FB0FAADBF06}" type="datetimeFigureOut">
              <a:rPr lang="es-PE" smtClean="0"/>
              <a:pPr/>
              <a:t>16/04/2012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BA5892-1400-4033-9520-92C9FD3A979D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0BD4485-99D9-4D81-A256-0FB0FAADBF06}" type="datetimeFigureOut">
              <a:rPr lang="es-PE" smtClean="0"/>
              <a:pPr/>
              <a:t>16/04/2012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BA5892-1400-4033-9520-92C9FD3A979D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0BD4485-99D9-4D81-A256-0FB0FAADBF06}" type="datetimeFigureOut">
              <a:rPr lang="es-PE" smtClean="0"/>
              <a:pPr/>
              <a:t>16/04/2012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BA5892-1400-4033-9520-92C9FD3A979D}" type="slidenum">
              <a:rPr lang="es-PE" smtClean="0"/>
              <a:pPr/>
              <a:t>‹Nº›</a:t>
            </a:fld>
            <a:endParaRPr lang="es-PE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0BD4485-99D9-4D81-A256-0FB0FAADBF06}" type="datetimeFigureOut">
              <a:rPr lang="es-PE" smtClean="0"/>
              <a:pPr/>
              <a:t>16/04/2012</a:t>
            </a:fld>
            <a:endParaRPr lang="es-PE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PE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CBA5892-1400-4033-9520-92C9FD3A979D}" type="slidenum">
              <a:rPr lang="es-PE" smtClean="0"/>
              <a:pPr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VARIABLES DE SALUD (1)</a:t>
            </a:r>
            <a:endParaRPr lang="es-PE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PARTICIPACION EN SALUD</a:t>
            </a:r>
            <a:endParaRPr lang="es-PE" dirty="0"/>
          </a:p>
        </p:txBody>
      </p:sp>
      <p:graphicFrame>
        <p:nvGraphicFramePr>
          <p:cNvPr id="4" name="3 Gráfico"/>
          <p:cNvGraphicFramePr>
            <a:graphicFrameLocks/>
          </p:cNvGraphicFramePr>
          <p:nvPr/>
        </p:nvGraphicFramePr>
        <p:xfrm>
          <a:off x="467544" y="1124744"/>
          <a:ext cx="7992888" cy="5572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PARTICIPACION EN SALUD*</a:t>
            </a:r>
            <a:endParaRPr lang="es-PE" dirty="0"/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25963"/>
          </a:xfrm>
        </p:spPr>
        <p:txBody>
          <a:bodyPr>
            <a:normAutofit lnSpcReduction="10000"/>
          </a:bodyPr>
          <a:lstStyle/>
          <a:p>
            <a:pPr marL="265113" indent="-265113" algn="just" eaLnBrk="1" hangingPunct="1">
              <a:lnSpc>
                <a:spcPct val="110000"/>
              </a:lnSpc>
              <a:spcAft>
                <a:spcPts val="1200"/>
              </a:spcAft>
              <a:buFont typeface="Wingdings 2" pitchFamily="18" charset="2"/>
              <a:buChar char=""/>
            </a:pPr>
            <a:r>
              <a:rPr lang="es-ES_tradnl" sz="2400" dirty="0" smtClean="0"/>
              <a:t>Instancia relevante de incidencia política en un marco de promoción de la justicia social y los derechos ciudadanos. </a:t>
            </a:r>
          </a:p>
          <a:p>
            <a:pPr marL="265113" indent="-265113" algn="just" eaLnBrk="1" hangingPunct="1">
              <a:lnSpc>
                <a:spcPct val="110000"/>
              </a:lnSpc>
              <a:spcAft>
                <a:spcPts val="1200"/>
              </a:spcAft>
              <a:buFont typeface="Wingdings 2" pitchFamily="18" charset="2"/>
              <a:buChar char=""/>
            </a:pPr>
            <a:r>
              <a:rPr lang="es-ES_tradnl" sz="2400" dirty="0" smtClean="0"/>
              <a:t>No constituye una organización social homogénea sino más bien plural, con una diversidad de intereses y expectativas.</a:t>
            </a:r>
          </a:p>
          <a:p>
            <a:pPr marL="265113" indent="-265113" algn="just" eaLnBrk="1" hangingPunct="1">
              <a:lnSpc>
                <a:spcPct val="110000"/>
              </a:lnSpc>
              <a:spcAft>
                <a:spcPts val="1200"/>
              </a:spcAft>
              <a:buFont typeface="Wingdings 2" pitchFamily="18" charset="2"/>
              <a:buChar char=""/>
            </a:pPr>
            <a:r>
              <a:rPr lang="es-ES_tradnl" sz="2400" dirty="0" smtClean="0"/>
              <a:t>Enfrenta desafíos vinculados a su representatividad, capacidad de recoger la cotidianidad en su discurso, y fortalecer los esfuerzos descentralizadores del movimiento.</a:t>
            </a:r>
          </a:p>
          <a:p>
            <a:pPr marL="265113" indent="-265113" algn="just" eaLnBrk="1" hangingPunct="1">
              <a:lnSpc>
                <a:spcPct val="110000"/>
              </a:lnSpc>
              <a:spcAft>
                <a:spcPts val="1200"/>
              </a:spcAft>
              <a:buFont typeface="Arial" charset="0"/>
              <a:buNone/>
            </a:pPr>
            <a:endParaRPr lang="es-MX" dirty="0" smtClean="0"/>
          </a:p>
          <a:p>
            <a:pPr marL="265113" indent="-265113" algn="just" eaLnBrk="1" hangingPunct="1">
              <a:buFont typeface="Wingdings 2" pitchFamily="18" charset="2"/>
              <a:buChar char=""/>
            </a:pPr>
            <a:endParaRPr lang="es-MX" dirty="0" smtClean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052736"/>
            <a:ext cx="8229600" cy="928688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s-MX" sz="3000" dirty="0" err="1" smtClean="0"/>
              <a:t>ForoSalud</a:t>
            </a:r>
            <a:endParaRPr lang="es-MX" sz="3000" dirty="0" smtClean="0"/>
          </a:p>
        </p:txBody>
      </p:sp>
    </p:spTree>
    <p:extLst>
      <p:ext uri="{BB962C8B-B14F-4D97-AF65-F5344CB8AC3E}">
        <p14:creationId xmlns:p14="http://schemas.microsoft.com/office/powerpoint/2010/main" val="2154200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PARTICIPACION EN SALUD*</a:t>
            </a:r>
            <a:endParaRPr lang="es-PE" dirty="0"/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Arial" charset="0"/>
              <a:buNone/>
            </a:pPr>
            <a:r>
              <a:rPr lang="es-MX" sz="2600" b="1" u="sng" dirty="0" smtClean="0"/>
              <a:t>Desde la sociedad civil</a:t>
            </a:r>
            <a:r>
              <a:rPr lang="es-MX" sz="2600" b="1" dirty="0" smtClean="0"/>
              <a:t>:</a:t>
            </a:r>
          </a:p>
          <a:p>
            <a:pPr algn="just" eaLnBrk="1" hangingPunct="1">
              <a:buFont typeface="Arial" charset="0"/>
              <a:buNone/>
            </a:pPr>
            <a:endParaRPr lang="es-MX" sz="800" b="1" dirty="0" smtClean="0"/>
          </a:p>
          <a:p>
            <a:pPr lvl="1" algn="just" eaLnBrk="1" hangingPunct="1">
              <a:spcBef>
                <a:spcPct val="0"/>
              </a:spcBef>
            </a:pPr>
            <a:r>
              <a:rPr lang="es-MX" sz="2400" dirty="0" smtClean="0"/>
              <a:t>Colegios  Profesionales:  Colegio Médico principalmente. Si bien el énfasis se encuentra en la defensa de sus intereses gremiales , se destaca una creciente preocupación por el temas del aseguramiento  universal, mostrando, muchas veces una opinión opuesta a la del MINSA</a:t>
            </a:r>
          </a:p>
          <a:p>
            <a:pPr lvl="1" algn="just" eaLnBrk="1" hangingPunct="1">
              <a:spcBef>
                <a:spcPct val="0"/>
              </a:spcBef>
            </a:pPr>
            <a:r>
              <a:rPr lang="es-MX" sz="2400" dirty="0" smtClean="0"/>
              <a:t>Academia Peruana de Salud Pública. 1994. Movimiento sanitarista. Es un importante actor a nivel académico y propositivo. </a:t>
            </a:r>
          </a:p>
          <a:p>
            <a:pPr lvl="1" algn="just" eaLnBrk="1" hangingPunct="1">
              <a:spcBef>
                <a:spcPct val="0"/>
              </a:spcBef>
            </a:pPr>
            <a:endParaRPr lang="es-MX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PARTICIPACION EN SALUD*</a:t>
            </a:r>
            <a:endParaRPr lang="es-PE" dirty="0"/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0" algn="just" eaLnBrk="1" fontAlgn="auto" hangingPunct="1">
              <a:spcAft>
                <a:spcPts val="1200"/>
              </a:spcAft>
              <a:buNone/>
              <a:defRPr/>
            </a:pPr>
            <a:r>
              <a:rPr lang="es-MX" sz="2800" b="1" dirty="0"/>
              <a:t>Asociaciones de pacientes</a:t>
            </a:r>
          </a:p>
          <a:p>
            <a:pPr marL="265176" indent="-265176" algn="just" eaLnBrk="1" fontAlgn="auto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s-MX" sz="2600" dirty="0" smtClean="0"/>
              <a:t>Paso de un accionar centrado en los servicios a un </a:t>
            </a:r>
            <a:r>
              <a:rPr lang="es-ES_tradnl" sz="2600" dirty="0" smtClean="0"/>
              <a:t>creciente protagonismo y capacidad de interlocución</a:t>
            </a:r>
          </a:p>
          <a:p>
            <a:pPr marL="265176" indent="-265176" algn="just" eaLnBrk="1" fontAlgn="auto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s-ES_tradnl" sz="2600" dirty="0" smtClean="0"/>
              <a:t>Logros vinculados a acceso a tratamiento e incidencia en elaboración de políticas</a:t>
            </a:r>
          </a:p>
          <a:p>
            <a:pPr marL="265176" indent="-265176" algn="just" eaLnBrk="1" fontAlgn="auto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s-ES_tradnl" sz="2600" dirty="0" smtClean="0"/>
              <a:t>Necesidad de fortalecer liderazgos para favorecer </a:t>
            </a:r>
            <a:r>
              <a:rPr lang="es-MX" sz="2600" dirty="0" smtClean="0"/>
              <a:t>representación de los grupos de afectados, sensibilización y difusión del tema de defensa y exigibilidad de derechos</a:t>
            </a:r>
          </a:p>
          <a:p>
            <a:pPr marL="265176" indent="-265176" algn="just" eaLnBrk="1" fontAlgn="auto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s-MX" sz="2600" dirty="0" smtClean="0"/>
              <a:t>Desafíos en torno a estilos de conducción, mecanismos de comunicación interna, capacidad de negociación y claridad de los distintos intereses y agendas. </a:t>
            </a:r>
          </a:p>
          <a:p>
            <a:pPr marL="265176" indent="-265176" algn="just" eaLnBrk="1" fontAlgn="auto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endParaRPr lang="es-MX" sz="2600" dirty="0" smtClean="0"/>
          </a:p>
          <a:p>
            <a:pPr marL="265176" indent="-265176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4572000" y="573325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PE" dirty="0"/>
          </a:p>
        </p:txBody>
      </p:sp>
      <p:sp>
        <p:nvSpPr>
          <p:cNvPr id="7" name="6 CuadroTexto"/>
          <p:cNvSpPr txBox="1"/>
          <p:nvPr/>
        </p:nvSpPr>
        <p:spPr>
          <a:xfrm>
            <a:off x="3923928" y="5805264"/>
            <a:ext cx="55446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400" b="1" dirty="0" smtClean="0"/>
              <a:t>* Alfonso Nino – Rosana Vargas. Tendencias de la participación en salud en el Perú. Mesa de Salud XXI Seminario Anual CIES. Diciembre 2010.</a:t>
            </a:r>
            <a:endParaRPr lang="es-PE" sz="1400" b="1" dirty="0"/>
          </a:p>
        </p:txBody>
      </p:sp>
    </p:spTree>
    <p:extLst>
      <p:ext uri="{BB962C8B-B14F-4D97-AF65-F5344CB8AC3E}">
        <p14:creationId xmlns:p14="http://schemas.microsoft.com/office/powerpoint/2010/main" val="875122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ACCIDENTES DE TRÁNSITO: </a:t>
            </a:r>
            <a:r>
              <a:rPr lang="en-US" sz="3200" dirty="0" err="1" smtClean="0"/>
              <a:t>Tendencia</a:t>
            </a:r>
            <a:r>
              <a:rPr lang="en-US" sz="3200" dirty="0" smtClean="0"/>
              <a:t> </a:t>
            </a:r>
            <a:r>
              <a:rPr lang="en-US" sz="3200" dirty="0" err="1" smtClean="0"/>
              <a:t>mensual</a:t>
            </a:r>
            <a:r>
              <a:rPr lang="en-US" sz="3200" dirty="0" smtClean="0"/>
              <a:t> de </a:t>
            </a:r>
            <a:r>
              <a:rPr lang="en-US" sz="3200" dirty="0" err="1" smtClean="0"/>
              <a:t>casos</a:t>
            </a:r>
            <a:r>
              <a:rPr lang="en-US" sz="3200" dirty="0" smtClean="0"/>
              <a:t> 2010 (DISA V – LC)</a:t>
            </a:r>
            <a:endParaRPr lang="es-PE" sz="3200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  <p:pic>
        <p:nvPicPr>
          <p:cNvPr id="6" name="5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9144000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TUBERCULOSIS (TBC)</a:t>
            </a:r>
            <a:endParaRPr lang="es-PE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340768"/>
            <a:ext cx="591960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8 Imagen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5856" y="3068960"/>
            <a:ext cx="5868144" cy="378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Distribución de casos de VIH - SIDA en Perú 2010</a:t>
            </a:r>
            <a:r>
              <a:rPr lang="es-PE" dirty="0" smtClean="0"/>
              <a:t/>
            </a:r>
            <a:br>
              <a:rPr lang="es-PE" dirty="0" smtClean="0"/>
            </a:br>
            <a:endParaRPr lang="es-PE" dirty="0"/>
          </a:p>
        </p:txBody>
      </p:sp>
      <p:pic>
        <p:nvPicPr>
          <p:cNvPr id="4" name="3 Marcador de contenido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96752"/>
            <a:ext cx="8784976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s-PE" dirty="0" smtClean="0"/>
              <a:t>VIH-SIDA: razón hombre / mujer, Perú 1987 - 2010</a:t>
            </a:r>
            <a:br>
              <a:rPr lang="es-PE" dirty="0" smtClean="0"/>
            </a:br>
            <a:endParaRPr lang="es-PE" dirty="0"/>
          </a:p>
        </p:txBody>
      </p:sp>
      <p:pic>
        <p:nvPicPr>
          <p:cNvPr id="4" name="3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57400"/>
            <a:ext cx="9144000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NEOPLASIAS MALIGNAS MUJERES 2006 – 2009 (INEN)</a:t>
            </a:r>
            <a:endParaRPr lang="es-PE" dirty="0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628800"/>
            <a:ext cx="2736304" cy="428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1628800"/>
            <a:ext cx="5838117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NEOPLASIAS MALIGNAS MUJERES (INEN) </a:t>
            </a:r>
            <a:endParaRPr lang="es-PE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484784"/>
            <a:ext cx="9143999" cy="4968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MORBILIDAD INFANTIL</a:t>
            </a:r>
            <a:endParaRPr lang="es-PE" dirty="0"/>
          </a:p>
        </p:txBody>
      </p:sp>
      <p:graphicFrame>
        <p:nvGraphicFramePr>
          <p:cNvPr id="6" name="5 Gráfico"/>
          <p:cNvGraphicFramePr/>
          <p:nvPr/>
        </p:nvGraphicFramePr>
        <p:xfrm>
          <a:off x="323528" y="1556792"/>
          <a:ext cx="835292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MORTALIDAD INFANTIL</a:t>
            </a:r>
            <a:endParaRPr lang="es-PE" dirty="0"/>
          </a:p>
        </p:txBody>
      </p:sp>
      <p:graphicFrame>
        <p:nvGraphicFramePr>
          <p:cNvPr id="6" name="Chart 2"/>
          <p:cNvGraphicFramePr>
            <a:graphicFrameLocks noGrp="1"/>
          </p:cNvGraphicFramePr>
          <p:nvPr>
            <p:ph idx="1"/>
          </p:nvPr>
        </p:nvGraphicFramePr>
        <p:xfrm>
          <a:off x="179512" y="1268760"/>
          <a:ext cx="878497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TASA MORTALIDAD INFANTIL</a:t>
            </a:r>
            <a:endParaRPr lang="es-PE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703" y="1196752"/>
            <a:ext cx="8452753" cy="566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MORTALIDAD MATERNA</a:t>
            </a:r>
            <a:endParaRPr lang="es-PE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512232"/>
            <a:ext cx="7390008" cy="4581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TASA MORTALIDAD MATERNA</a:t>
            </a:r>
            <a:endParaRPr lang="es-PE" dirty="0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56792"/>
            <a:ext cx="7632847" cy="518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TASA MORTALIDAD MATERNA</a:t>
            </a:r>
            <a:endParaRPr lang="es-PE" dirty="0"/>
          </a:p>
        </p:txBody>
      </p:sp>
      <p:sp>
        <p:nvSpPr>
          <p:cNvPr id="10" name="9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  <p:graphicFrame>
        <p:nvGraphicFramePr>
          <p:cNvPr id="11" name="10 Gráfico"/>
          <p:cNvGraphicFramePr>
            <a:graphicFrameLocks/>
          </p:cNvGraphicFramePr>
          <p:nvPr/>
        </p:nvGraphicFramePr>
        <p:xfrm>
          <a:off x="971600" y="1628800"/>
          <a:ext cx="6768751" cy="4296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3995936" y="3068960"/>
            <a:ext cx="619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64.9%</a:t>
            </a:r>
            <a:endParaRPr lang="es-PE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DESNUTRICIÓN</a:t>
            </a:r>
            <a:endParaRPr lang="es-PE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973" y="1196752"/>
            <a:ext cx="8823515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DESNUTRICIÓN</a:t>
            </a:r>
            <a:endParaRPr lang="es-PE" dirty="0"/>
          </a:p>
        </p:txBody>
      </p:sp>
      <p:graphicFrame>
        <p:nvGraphicFramePr>
          <p:cNvPr id="4" name="Chart 1"/>
          <p:cNvGraphicFramePr>
            <a:graphicFrameLocks noGrp="1"/>
          </p:cNvGraphicFramePr>
          <p:nvPr>
            <p:ph idx="1"/>
          </p:nvPr>
        </p:nvGraphicFramePr>
        <p:xfrm>
          <a:off x="0" y="1124744"/>
          <a:ext cx="914400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681</TotalTime>
  <Words>339</Words>
  <Application>Microsoft Office PowerPoint</Application>
  <PresentationFormat>Presentación en pantalla (4:3)</PresentationFormat>
  <Paragraphs>41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Concurrencia</vt:lpstr>
      <vt:lpstr>VARIABLES DE SALUD (1)</vt:lpstr>
      <vt:lpstr>MORBILIDAD INFANTIL</vt:lpstr>
      <vt:lpstr>MORTALIDAD INFANTIL</vt:lpstr>
      <vt:lpstr>TASA MORTALIDAD INFANTIL</vt:lpstr>
      <vt:lpstr>MORTALIDAD MATERNA</vt:lpstr>
      <vt:lpstr>TASA MORTALIDAD MATERNA</vt:lpstr>
      <vt:lpstr>TASA MORTALIDAD MATERNA</vt:lpstr>
      <vt:lpstr>DESNUTRICIÓN</vt:lpstr>
      <vt:lpstr>DESNUTRICIÓN</vt:lpstr>
      <vt:lpstr>PARTICIPACION EN SALUD</vt:lpstr>
      <vt:lpstr>PARTICIPACION EN SALUD*</vt:lpstr>
      <vt:lpstr>PARTICIPACION EN SALUD*</vt:lpstr>
      <vt:lpstr>PARTICIPACION EN SALUD*</vt:lpstr>
      <vt:lpstr>ACCIDENTES DE TRÁNSITO: Tendencia mensual de casos 2010 (DISA V – LC)</vt:lpstr>
      <vt:lpstr>TUBERCULOSIS (TBC)</vt:lpstr>
      <vt:lpstr>Distribución de casos de VIH - SIDA en Perú 2010 </vt:lpstr>
      <vt:lpstr> VIH-SIDA: razón hombre / mujer, Perú 1987 - 2010 </vt:lpstr>
      <vt:lpstr>NEOPLASIAS MALIGNAS MUJERES 2006 – 2009 (INEN)</vt:lpstr>
      <vt:lpstr>NEOPLASIAS MALIGNAS MUJERES (INEN)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VARIABLES DE SALUD (1)</dc:title>
  <dc:creator>JOAN</dc:creator>
  <cp:lastModifiedBy>Jardy Luis Espilco Leon</cp:lastModifiedBy>
  <cp:revision>71</cp:revision>
  <dcterms:created xsi:type="dcterms:W3CDTF">2012-03-29T09:56:55Z</dcterms:created>
  <dcterms:modified xsi:type="dcterms:W3CDTF">2012-04-16T18:53:10Z</dcterms:modified>
</cp:coreProperties>
</file>